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79"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7" r:id="rId23"/>
    <p:sldId id="278"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6" d="100"/>
          <a:sy n="86" d="100"/>
        </p:scale>
        <p:origin x="-1752"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Click to edit Master subtitle style</a:t>
            </a:r>
            <a:endParaRPr lang="en-US"/>
          </a:p>
        </p:txBody>
      </p:sp>
      <p:sp>
        <p:nvSpPr>
          <p:cNvPr id="4" name="Date Placeholder 3"/>
          <p:cNvSpPr>
            <a:spLocks noGrp="1"/>
          </p:cNvSpPr>
          <p:nvPr>
            <p:ph type="dt" sz="half" idx="10"/>
          </p:nvPr>
        </p:nvSpPr>
        <p:spPr/>
        <p:txBody>
          <a:bodyPr/>
          <a:lstStyle/>
          <a:p>
            <a:fld id="{49394FE8-3D37-894E-9EB6-1DCF46B649C7}" type="datetimeFigureOut">
              <a:rPr lang="en-US" smtClean="0"/>
              <a:t>5/18/17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8933A5-CA86-EE43-9470-81DCB85F6E86}" type="slidenum">
              <a:rPr lang="en-US" smtClean="0"/>
              <a:t>‹#›</a:t>
            </a:fld>
            <a:endParaRPr lang="en-US"/>
          </a:p>
        </p:txBody>
      </p:sp>
    </p:spTree>
    <p:extLst>
      <p:ext uri="{BB962C8B-B14F-4D97-AF65-F5344CB8AC3E}">
        <p14:creationId xmlns:p14="http://schemas.microsoft.com/office/powerpoint/2010/main" val="4034535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49394FE8-3D37-894E-9EB6-1DCF46B649C7}" type="datetimeFigureOut">
              <a:rPr lang="en-US" smtClean="0"/>
              <a:t>5/18/17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8933A5-CA86-EE43-9470-81DCB85F6E86}" type="slidenum">
              <a:rPr lang="en-US" smtClean="0"/>
              <a:t>‹#›</a:t>
            </a:fld>
            <a:endParaRPr lang="en-US"/>
          </a:p>
        </p:txBody>
      </p:sp>
    </p:spTree>
    <p:extLst>
      <p:ext uri="{BB962C8B-B14F-4D97-AF65-F5344CB8AC3E}">
        <p14:creationId xmlns:p14="http://schemas.microsoft.com/office/powerpoint/2010/main" val="1414761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49394FE8-3D37-894E-9EB6-1DCF46B649C7}" type="datetimeFigureOut">
              <a:rPr lang="en-US" smtClean="0"/>
              <a:t>5/18/17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8933A5-CA86-EE43-9470-81DCB85F6E86}" type="slidenum">
              <a:rPr lang="en-US" smtClean="0"/>
              <a:t>‹#›</a:t>
            </a:fld>
            <a:endParaRPr lang="en-US"/>
          </a:p>
        </p:txBody>
      </p:sp>
    </p:spTree>
    <p:extLst>
      <p:ext uri="{BB962C8B-B14F-4D97-AF65-F5344CB8AC3E}">
        <p14:creationId xmlns:p14="http://schemas.microsoft.com/office/powerpoint/2010/main" val="1893017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ítulo y subtítulo">
    <p:spTree>
      <p:nvGrpSpPr>
        <p:cNvPr id="1" name=""/>
        <p:cNvGrpSpPr/>
        <p:nvPr/>
      </p:nvGrpSpPr>
      <p:grpSpPr>
        <a:xfrm>
          <a:off x="0" y="0"/>
          <a:ext cx="0" cy="0"/>
          <a:chOff x="0" y="0"/>
          <a:chExt cx="0" cy="0"/>
        </a:xfrm>
      </p:grpSpPr>
      <p:sp>
        <p:nvSpPr>
          <p:cNvPr id="7" name="Shape 7"/>
          <p:cNvSpPr/>
          <p:nvPr/>
        </p:nvSpPr>
        <p:spPr>
          <a:xfrm>
            <a:off x="357188" y="4634508"/>
            <a:ext cx="8437115"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a:p>
        </p:txBody>
      </p:sp>
      <p:sp>
        <p:nvSpPr>
          <p:cNvPr id="8" name="Shape 8"/>
          <p:cNvSpPr/>
          <p:nvPr/>
        </p:nvSpPr>
        <p:spPr>
          <a:xfrm>
            <a:off x="357188" y="2875359"/>
            <a:ext cx="8437513"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a:p>
        </p:txBody>
      </p:sp>
      <p:sp>
        <p:nvSpPr>
          <p:cNvPr id="9" name="Shape 9"/>
          <p:cNvSpPr/>
          <p:nvPr/>
        </p:nvSpPr>
        <p:spPr>
          <a:xfrm rot="16200000">
            <a:off x="5043462" y="3760055"/>
            <a:ext cx="115506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a:p>
        </p:txBody>
      </p:sp>
      <p:sp>
        <p:nvSpPr>
          <p:cNvPr id="10" name="Shape 10"/>
          <p:cNvSpPr>
            <a:spLocks noGrp="1"/>
          </p:cNvSpPr>
          <p:nvPr>
            <p:ph type="title"/>
          </p:nvPr>
        </p:nvSpPr>
        <p:spPr>
          <a:xfrm>
            <a:off x="357187" y="2911078"/>
            <a:ext cx="5063133" cy="1696641"/>
          </a:xfrm>
          <a:prstGeom prst="rect">
            <a:avLst/>
          </a:prstGeom>
        </p:spPr>
        <p:txBody>
          <a:bodyPr/>
          <a:lstStyle>
            <a:lvl1pPr algn="l"/>
          </a:lstStyle>
          <a:p>
            <a:pPr lvl="0">
              <a:defRPr sz="1800">
                <a:solidFill>
                  <a:srgbClr val="000000"/>
                </a:solidFill>
              </a:defRPr>
            </a:pPr>
            <a:r>
              <a:rPr sz="4900">
                <a:solidFill>
                  <a:srgbClr val="D93E2B"/>
                </a:solidFill>
              </a:rPr>
              <a:t>Texto del título</a:t>
            </a:r>
          </a:p>
        </p:txBody>
      </p:sp>
      <p:sp>
        <p:nvSpPr>
          <p:cNvPr id="11" name="Shape 11"/>
          <p:cNvSpPr>
            <a:spLocks noGrp="1"/>
          </p:cNvSpPr>
          <p:nvPr>
            <p:ph type="body" idx="1"/>
          </p:nvPr>
        </p:nvSpPr>
        <p:spPr>
          <a:xfrm>
            <a:off x="5822156" y="2911078"/>
            <a:ext cx="2982516" cy="1696641"/>
          </a:xfrm>
          <a:prstGeom prst="rect">
            <a:avLst/>
          </a:prstGeom>
        </p:spPr>
        <p:txBody>
          <a:bodyPr/>
          <a:lstStyle>
            <a:lvl1pPr marL="0" indent="0">
              <a:spcBef>
                <a:spcPts val="0"/>
              </a:spcBef>
              <a:buClrTx/>
              <a:buSzTx/>
              <a:buFontTx/>
              <a:buNone/>
              <a:defRPr sz="1700"/>
            </a:lvl1pPr>
            <a:lvl2pPr marL="0" indent="160729">
              <a:spcBef>
                <a:spcPts val="0"/>
              </a:spcBef>
              <a:buClrTx/>
              <a:buSzTx/>
              <a:buFontTx/>
              <a:buNone/>
              <a:defRPr sz="1700"/>
            </a:lvl2pPr>
            <a:lvl3pPr marL="0" indent="321457">
              <a:spcBef>
                <a:spcPts val="0"/>
              </a:spcBef>
              <a:buClrTx/>
              <a:buSzTx/>
              <a:buFontTx/>
              <a:buNone/>
              <a:defRPr sz="1700"/>
            </a:lvl3pPr>
            <a:lvl4pPr marL="0" indent="482186">
              <a:spcBef>
                <a:spcPts val="0"/>
              </a:spcBef>
              <a:buClrTx/>
              <a:buSzTx/>
              <a:buFontTx/>
              <a:buNone/>
              <a:defRPr sz="1700"/>
            </a:lvl4pPr>
            <a:lvl5pPr marL="0" indent="642915">
              <a:spcBef>
                <a:spcPts val="0"/>
              </a:spcBef>
              <a:buClrTx/>
              <a:buSzTx/>
              <a:buFontTx/>
              <a:buNone/>
              <a:defRPr sz="1700"/>
            </a:lvl5pPr>
          </a:lstStyle>
          <a:p>
            <a:pPr lvl="0">
              <a:defRPr sz="1800">
                <a:solidFill>
                  <a:srgbClr val="000000"/>
                </a:solidFill>
              </a:defRPr>
            </a:pPr>
            <a:r>
              <a:rPr sz="1700">
                <a:solidFill>
                  <a:srgbClr val="414141"/>
                </a:solidFill>
              </a:rPr>
              <a:t>Nivel de texto 1</a:t>
            </a:r>
          </a:p>
          <a:p>
            <a:pPr lvl="1">
              <a:defRPr sz="1800">
                <a:solidFill>
                  <a:srgbClr val="000000"/>
                </a:solidFill>
              </a:defRPr>
            </a:pPr>
            <a:r>
              <a:rPr sz="1700">
                <a:solidFill>
                  <a:srgbClr val="414141"/>
                </a:solidFill>
              </a:rPr>
              <a:t>Nivel de texto 2</a:t>
            </a:r>
          </a:p>
          <a:p>
            <a:pPr lvl="2">
              <a:defRPr sz="1800">
                <a:solidFill>
                  <a:srgbClr val="000000"/>
                </a:solidFill>
              </a:defRPr>
            </a:pPr>
            <a:r>
              <a:rPr sz="1700">
                <a:solidFill>
                  <a:srgbClr val="414141"/>
                </a:solidFill>
              </a:rPr>
              <a:t>Nivel de texto 3</a:t>
            </a:r>
          </a:p>
          <a:p>
            <a:pPr lvl="3">
              <a:defRPr sz="1800">
                <a:solidFill>
                  <a:srgbClr val="000000"/>
                </a:solidFill>
              </a:defRPr>
            </a:pPr>
            <a:r>
              <a:rPr sz="1700">
                <a:solidFill>
                  <a:srgbClr val="414141"/>
                </a:solidFill>
              </a:rPr>
              <a:t>Nivel de texto 4</a:t>
            </a:r>
          </a:p>
          <a:p>
            <a:pPr lvl="4">
              <a:defRPr sz="1800">
                <a:solidFill>
                  <a:srgbClr val="000000"/>
                </a:solidFill>
              </a:defRPr>
            </a:pPr>
            <a:r>
              <a:rPr sz="1700">
                <a:solidFill>
                  <a:srgbClr val="414141"/>
                </a:solidFill>
              </a:rPr>
              <a:t>Nivel de texto 5</a:t>
            </a:r>
          </a:p>
        </p:txBody>
      </p:sp>
    </p:spTree>
    <p:extLst>
      <p:ext uri="{BB962C8B-B14F-4D97-AF65-F5344CB8AC3E}">
        <p14:creationId xmlns:p14="http://schemas.microsoft.com/office/powerpoint/2010/main" val="1950987197"/>
      </p:ext>
    </p:extLst>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ítulo (centro)">
    <p:spTree>
      <p:nvGrpSpPr>
        <p:cNvPr id="1" name=""/>
        <p:cNvGrpSpPr/>
        <p:nvPr/>
      </p:nvGrpSpPr>
      <p:grpSpPr>
        <a:xfrm>
          <a:off x="0" y="0"/>
          <a:ext cx="0" cy="0"/>
          <a:chOff x="0" y="0"/>
          <a:chExt cx="0" cy="0"/>
        </a:xfrm>
      </p:grpSpPr>
      <p:sp>
        <p:nvSpPr>
          <p:cNvPr id="20" name="Shape 20"/>
          <p:cNvSpPr>
            <a:spLocks noGrp="1"/>
          </p:cNvSpPr>
          <p:nvPr>
            <p:ph type="title"/>
          </p:nvPr>
        </p:nvSpPr>
        <p:spPr>
          <a:xfrm>
            <a:off x="357188" y="2580680"/>
            <a:ext cx="8429625" cy="1696641"/>
          </a:xfrm>
          <a:prstGeom prst="rect">
            <a:avLst/>
          </a:prstGeom>
        </p:spPr>
        <p:txBody>
          <a:bodyPr/>
          <a:lstStyle/>
          <a:p>
            <a:pPr lvl="0">
              <a:defRPr sz="1800">
                <a:solidFill>
                  <a:srgbClr val="000000"/>
                </a:solidFill>
              </a:defRPr>
            </a:pPr>
            <a:r>
              <a:rPr sz="4900">
                <a:solidFill>
                  <a:srgbClr val="D93E2B"/>
                </a:solidFill>
              </a:rPr>
              <a:t>Texto del título</a:t>
            </a:r>
          </a:p>
        </p:txBody>
      </p:sp>
    </p:spTree>
    <p:extLst>
      <p:ext uri="{BB962C8B-B14F-4D97-AF65-F5344CB8AC3E}">
        <p14:creationId xmlns:p14="http://schemas.microsoft.com/office/powerpoint/2010/main" val="3222720130"/>
      </p:ext>
    </p:extLst>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Viñetas">
    <p:spTree>
      <p:nvGrpSpPr>
        <p:cNvPr id="1" name=""/>
        <p:cNvGrpSpPr/>
        <p:nvPr/>
      </p:nvGrpSpPr>
      <p:grpSpPr>
        <a:xfrm>
          <a:off x="0" y="0"/>
          <a:ext cx="0" cy="0"/>
          <a:chOff x="0" y="0"/>
          <a:chExt cx="0" cy="0"/>
        </a:xfrm>
      </p:grpSpPr>
      <p:sp>
        <p:nvSpPr>
          <p:cNvPr id="35" name="Shape 35"/>
          <p:cNvSpPr>
            <a:spLocks noGrp="1"/>
          </p:cNvSpPr>
          <p:nvPr>
            <p:ph type="body" idx="1"/>
          </p:nvPr>
        </p:nvSpPr>
        <p:spPr>
          <a:xfrm>
            <a:off x="357188" y="892969"/>
            <a:ext cx="8429625" cy="5072063"/>
          </a:xfrm>
          <a:prstGeom prst="rect">
            <a:avLst/>
          </a:prstGeom>
        </p:spPr>
        <p:txBody>
          <a:bodyPr/>
          <a:lstStyle/>
          <a:p>
            <a:pPr lvl="0">
              <a:defRPr sz="1800">
                <a:solidFill>
                  <a:srgbClr val="000000"/>
                </a:solidFill>
              </a:defRPr>
            </a:pPr>
            <a:r>
              <a:rPr sz="2500">
                <a:solidFill>
                  <a:srgbClr val="414141"/>
                </a:solidFill>
              </a:rPr>
              <a:t>Nivel de texto 1</a:t>
            </a:r>
          </a:p>
          <a:p>
            <a:pPr lvl="1">
              <a:defRPr sz="1800">
                <a:solidFill>
                  <a:srgbClr val="000000"/>
                </a:solidFill>
              </a:defRPr>
            </a:pPr>
            <a:r>
              <a:rPr sz="2500">
                <a:solidFill>
                  <a:srgbClr val="414141"/>
                </a:solidFill>
              </a:rPr>
              <a:t>Nivel de texto 2</a:t>
            </a:r>
          </a:p>
          <a:p>
            <a:pPr lvl="2">
              <a:defRPr sz="1800">
                <a:solidFill>
                  <a:srgbClr val="000000"/>
                </a:solidFill>
              </a:defRPr>
            </a:pPr>
            <a:r>
              <a:rPr sz="2500">
                <a:solidFill>
                  <a:srgbClr val="414141"/>
                </a:solidFill>
              </a:rPr>
              <a:t>Nivel de texto 3</a:t>
            </a:r>
          </a:p>
          <a:p>
            <a:pPr lvl="3">
              <a:defRPr sz="1800">
                <a:solidFill>
                  <a:srgbClr val="000000"/>
                </a:solidFill>
              </a:defRPr>
            </a:pPr>
            <a:r>
              <a:rPr sz="2500">
                <a:solidFill>
                  <a:srgbClr val="414141"/>
                </a:solidFill>
              </a:rPr>
              <a:t>Nivel de texto 4</a:t>
            </a:r>
          </a:p>
          <a:p>
            <a:pPr lvl="4">
              <a:defRPr sz="1800">
                <a:solidFill>
                  <a:srgbClr val="000000"/>
                </a:solidFill>
              </a:defRPr>
            </a:pPr>
            <a:r>
              <a:rPr sz="2500">
                <a:solidFill>
                  <a:srgbClr val="414141"/>
                </a:solidFill>
              </a:rPr>
              <a:t>Nivel de texto 5</a:t>
            </a:r>
          </a:p>
        </p:txBody>
      </p:sp>
    </p:spTree>
    <p:extLst>
      <p:ext uri="{BB962C8B-B14F-4D97-AF65-F5344CB8AC3E}">
        <p14:creationId xmlns:p14="http://schemas.microsoft.com/office/powerpoint/2010/main" val="1930565919"/>
      </p:ext>
    </p:extLst>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Cita">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515733"/>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49394FE8-3D37-894E-9EB6-1DCF46B649C7}" type="datetimeFigureOut">
              <a:rPr lang="en-US" smtClean="0"/>
              <a:t>5/18/17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8933A5-CA86-EE43-9470-81DCB85F6E86}" type="slidenum">
              <a:rPr lang="en-US" smtClean="0"/>
              <a:t>‹#›</a:t>
            </a:fld>
            <a:endParaRPr lang="en-US"/>
          </a:p>
        </p:txBody>
      </p:sp>
    </p:spTree>
    <p:extLst>
      <p:ext uri="{BB962C8B-B14F-4D97-AF65-F5344CB8AC3E}">
        <p14:creationId xmlns:p14="http://schemas.microsoft.com/office/powerpoint/2010/main" val="845550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Click to edit Master text styles</a:t>
            </a:r>
          </a:p>
        </p:txBody>
      </p:sp>
      <p:sp>
        <p:nvSpPr>
          <p:cNvPr id="4" name="Date Placeholder 3"/>
          <p:cNvSpPr>
            <a:spLocks noGrp="1"/>
          </p:cNvSpPr>
          <p:nvPr>
            <p:ph type="dt" sz="half" idx="10"/>
          </p:nvPr>
        </p:nvSpPr>
        <p:spPr/>
        <p:txBody>
          <a:bodyPr/>
          <a:lstStyle/>
          <a:p>
            <a:fld id="{49394FE8-3D37-894E-9EB6-1DCF46B649C7}" type="datetimeFigureOut">
              <a:rPr lang="en-US" smtClean="0"/>
              <a:t>5/18/17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8933A5-CA86-EE43-9470-81DCB85F6E86}" type="slidenum">
              <a:rPr lang="en-US" smtClean="0"/>
              <a:t>‹#›</a:t>
            </a:fld>
            <a:endParaRPr lang="en-US"/>
          </a:p>
        </p:txBody>
      </p:sp>
    </p:spTree>
    <p:extLst>
      <p:ext uri="{BB962C8B-B14F-4D97-AF65-F5344CB8AC3E}">
        <p14:creationId xmlns:p14="http://schemas.microsoft.com/office/powerpoint/2010/main" val="500601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Date Placeholder 4"/>
          <p:cNvSpPr>
            <a:spLocks noGrp="1"/>
          </p:cNvSpPr>
          <p:nvPr>
            <p:ph type="dt" sz="half" idx="10"/>
          </p:nvPr>
        </p:nvSpPr>
        <p:spPr/>
        <p:txBody>
          <a:bodyPr/>
          <a:lstStyle/>
          <a:p>
            <a:fld id="{49394FE8-3D37-894E-9EB6-1DCF46B649C7}" type="datetimeFigureOut">
              <a:rPr lang="en-US" smtClean="0"/>
              <a:t>5/18/17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8933A5-CA86-EE43-9470-81DCB85F6E86}" type="slidenum">
              <a:rPr lang="en-US" smtClean="0"/>
              <a:t>‹#›</a:t>
            </a:fld>
            <a:endParaRPr lang="en-US"/>
          </a:p>
        </p:txBody>
      </p:sp>
    </p:spTree>
    <p:extLst>
      <p:ext uri="{BB962C8B-B14F-4D97-AF65-F5344CB8AC3E}">
        <p14:creationId xmlns:p14="http://schemas.microsoft.com/office/powerpoint/2010/main" val="3925767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Date Placeholder 6"/>
          <p:cNvSpPr>
            <a:spLocks noGrp="1"/>
          </p:cNvSpPr>
          <p:nvPr>
            <p:ph type="dt" sz="half" idx="10"/>
          </p:nvPr>
        </p:nvSpPr>
        <p:spPr/>
        <p:txBody>
          <a:bodyPr/>
          <a:lstStyle/>
          <a:p>
            <a:fld id="{49394FE8-3D37-894E-9EB6-1DCF46B649C7}" type="datetimeFigureOut">
              <a:rPr lang="en-US" smtClean="0"/>
              <a:t>5/18/17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8933A5-CA86-EE43-9470-81DCB85F6E86}" type="slidenum">
              <a:rPr lang="en-US" smtClean="0"/>
              <a:t>‹#›</a:t>
            </a:fld>
            <a:endParaRPr lang="en-US"/>
          </a:p>
        </p:txBody>
      </p:sp>
    </p:spTree>
    <p:extLst>
      <p:ext uri="{BB962C8B-B14F-4D97-AF65-F5344CB8AC3E}">
        <p14:creationId xmlns:p14="http://schemas.microsoft.com/office/powerpoint/2010/main" val="3771916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Date Placeholder 2"/>
          <p:cNvSpPr>
            <a:spLocks noGrp="1"/>
          </p:cNvSpPr>
          <p:nvPr>
            <p:ph type="dt" sz="half" idx="10"/>
          </p:nvPr>
        </p:nvSpPr>
        <p:spPr/>
        <p:txBody>
          <a:bodyPr/>
          <a:lstStyle/>
          <a:p>
            <a:fld id="{49394FE8-3D37-894E-9EB6-1DCF46B649C7}" type="datetimeFigureOut">
              <a:rPr lang="en-US" smtClean="0"/>
              <a:t>5/18/17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8933A5-CA86-EE43-9470-81DCB85F6E86}" type="slidenum">
              <a:rPr lang="en-US" smtClean="0"/>
              <a:t>‹#›</a:t>
            </a:fld>
            <a:endParaRPr lang="en-US"/>
          </a:p>
        </p:txBody>
      </p:sp>
    </p:spTree>
    <p:extLst>
      <p:ext uri="{BB962C8B-B14F-4D97-AF65-F5344CB8AC3E}">
        <p14:creationId xmlns:p14="http://schemas.microsoft.com/office/powerpoint/2010/main" val="1079971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394FE8-3D37-894E-9EB6-1DCF46B649C7}" type="datetimeFigureOut">
              <a:rPr lang="en-US" smtClean="0"/>
              <a:t>5/18/17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8933A5-CA86-EE43-9470-81DCB85F6E86}" type="slidenum">
              <a:rPr lang="en-US" smtClean="0"/>
              <a:t>‹#›</a:t>
            </a:fld>
            <a:endParaRPr lang="en-US"/>
          </a:p>
        </p:txBody>
      </p:sp>
    </p:spTree>
    <p:extLst>
      <p:ext uri="{BB962C8B-B14F-4D97-AF65-F5344CB8AC3E}">
        <p14:creationId xmlns:p14="http://schemas.microsoft.com/office/powerpoint/2010/main" val="1046885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p:txBody>
          <a:bodyPr/>
          <a:lstStyle/>
          <a:p>
            <a:fld id="{49394FE8-3D37-894E-9EB6-1DCF46B649C7}" type="datetimeFigureOut">
              <a:rPr lang="en-US" smtClean="0"/>
              <a:t>5/18/17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8933A5-CA86-EE43-9470-81DCB85F6E86}" type="slidenum">
              <a:rPr lang="en-US" smtClean="0"/>
              <a:t>‹#›</a:t>
            </a:fld>
            <a:endParaRPr lang="en-US"/>
          </a:p>
        </p:txBody>
      </p:sp>
    </p:spTree>
    <p:extLst>
      <p:ext uri="{BB962C8B-B14F-4D97-AF65-F5344CB8AC3E}">
        <p14:creationId xmlns:p14="http://schemas.microsoft.com/office/powerpoint/2010/main" val="2802872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p:txBody>
          <a:bodyPr/>
          <a:lstStyle/>
          <a:p>
            <a:fld id="{49394FE8-3D37-894E-9EB6-1DCF46B649C7}" type="datetimeFigureOut">
              <a:rPr lang="en-US" smtClean="0"/>
              <a:t>5/18/17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8933A5-CA86-EE43-9470-81DCB85F6E86}" type="slidenum">
              <a:rPr lang="en-US" smtClean="0"/>
              <a:t>‹#›</a:t>
            </a:fld>
            <a:endParaRPr lang="en-US"/>
          </a:p>
        </p:txBody>
      </p:sp>
    </p:spTree>
    <p:extLst>
      <p:ext uri="{BB962C8B-B14F-4D97-AF65-F5344CB8AC3E}">
        <p14:creationId xmlns:p14="http://schemas.microsoft.com/office/powerpoint/2010/main" val="341909492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394FE8-3D37-894E-9EB6-1DCF46B649C7}" type="datetimeFigureOut">
              <a:rPr lang="en-US" smtClean="0"/>
              <a:t>5/18/17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8933A5-CA86-EE43-9470-81DCB85F6E86}" type="slidenum">
              <a:rPr lang="en-US" smtClean="0"/>
              <a:t>‹#›</a:t>
            </a:fld>
            <a:endParaRPr lang="en-US"/>
          </a:p>
        </p:txBody>
      </p:sp>
    </p:spTree>
    <p:extLst>
      <p:ext uri="{BB962C8B-B14F-4D97-AF65-F5344CB8AC3E}">
        <p14:creationId xmlns:p14="http://schemas.microsoft.com/office/powerpoint/2010/main" val="36783562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12.xml"/><Relationship Id="rId2"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hyperlink" Target="http://youtu.be/5ap7dRFHLIE"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jpeg"/><Relationship Id="rId3" Type="http://schemas.openxmlformats.org/officeDocument/2006/relationships/image" Target="../media/image1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 Id="rId3" Type="http://schemas.openxmlformats.org/officeDocument/2006/relationships/image" Target="../media/image15.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mp4"/><Relationship Id="rId2" Type="http://schemas.openxmlformats.org/officeDocument/2006/relationships/video" Target="../media/media1.mp4"/></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 y="-1"/>
            <a:ext cx="9220200" cy="7784267"/>
          </a:xfrm>
          <a:prstGeom prst="rect">
            <a:avLst/>
          </a:prstGeom>
        </p:spPr>
        <p:style>
          <a:lnRef idx="1">
            <a:schemeClr val="accent3"/>
          </a:lnRef>
          <a:fillRef idx="2">
            <a:schemeClr val="accent3"/>
          </a:fillRef>
          <a:effectRef idx="1">
            <a:schemeClr val="accent3"/>
          </a:effectRef>
          <a:fontRef idx="minor">
            <a:schemeClr val="dk1"/>
          </a:fontRef>
        </p:style>
      </p:pic>
      <p:sp>
        <p:nvSpPr>
          <p:cNvPr id="2" name="Title 1"/>
          <p:cNvSpPr>
            <a:spLocks noGrp="1"/>
          </p:cNvSpPr>
          <p:nvPr>
            <p:ph type="ctrTitle"/>
          </p:nvPr>
        </p:nvSpPr>
        <p:spPr>
          <a:xfrm>
            <a:off x="-76200" y="1"/>
            <a:ext cx="9220200" cy="1150854"/>
          </a:xfrm>
          <a:noFill/>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b="1" dirty="0" smtClean="0">
                <a:solidFill>
                  <a:schemeClr val="bg1"/>
                </a:solidFill>
              </a:rPr>
              <a:t>IMPACTO SOCIAL DE LA SEXUALIDAD</a:t>
            </a:r>
            <a:br>
              <a:rPr lang="en-US" b="1" dirty="0" smtClean="0">
                <a:solidFill>
                  <a:schemeClr val="bg1"/>
                </a:solidFill>
              </a:rPr>
            </a:br>
            <a:r>
              <a:rPr lang="en-US" b="1" dirty="0" err="1" smtClean="0">
                <a:solidFill>
                  <a:schemeClr val="bg1"/>
                </a:solidFill>
              </a:rPr>
              <a:t>somos</a:t>
            </a:r>
            <a:r>
              <a:rPr lang="en-US" b="1" dirty="0" smtClean="0">
                <a:solidFill>
                  <a:schemeClr val="bg1"/>
                </a:solidFill>
              </a:rPr>
              <a:t> </a:t>
            </a:r>
            <a:r>
              <a:rPr lang="en-US" b="1" dirty="0" err="1" smtClean="0">
                <a:solidFill>
                  <a:schemeClr val="bg1"/>
                </a:solidFill>
              </a:rPr>
              <a:t>seres</a:t>
            </a:r>
            <a:r>
              <a:rPr lang="en-US" b="1" dirty="0" smtClean="0">
                <a:solidFill>
                  <a:schemeClr val="bg1"/>
                </a:solidFill>
              </a:rPr>
              <a:t> de </a:t>
            </a:r>
            <a:r>
              <a:rPr lang="en-US" b="1" dirty="0" err="1" smtClean="0">
                <a:solidFill>
                  <a:schemeClr val="bg1"/>
                </a:solidFill>
              </a:rPr>
              <a:t>Vínculo</a:t>
            </a:r>
            <a:endParaRPr lang="en-US" b="1" dirty="0">
              <a:solidFill>
                <a:schemeClr val="bg1"/>
              </a:solidFill>
            </a:endParaRPr>
          </a:p>
        </p:txBody>
      </p:sp>
      <p:sp>
        <p:nvSpPr>
          <p:cNvPr id="3" name="Subtitle 2"/>
          <p:cNvSpPr>
            <a:spLocks noGrp="1"/>
          </p:cNvSpPr>
          <p:nvPr>
            <p:ph type="subTitle" idx="1"/>
          </p:nvPr>
        </p:nvSpPr>
        <p:spPr>
          <a:xfrm>
            <a:off x="2743200" y="6270171"/>
            <a:ext cx="6400800" cy="856113"/>
          </a:xfrm>
          <a:noFill/>
        </p:spPr>
        <p:style>
          <a:lnRef idx="1">
            <a:schemeClr val="accent6"/>
          </a:lnRef>
          <a:fillRef idx="2">
            <a:schemeClr val="accent6"/>
          </a:fillRef>
          <a:effectRef idx="1">
            <a:schemeClr val="accent6"/>
          </a:effectRef>
          <a:fontRef idx="minor">
            <a:schemeClr val="dk1"/>
          </a:fontRef>
        </p:style>
        <p:txBody>
          <a:bodyPr>
            <a:normAutofit fontScale="85000" lnSpcReduction="20000"/>
          </a:bodyPr>
          <a:lstStyle/>
          <a:p>
            <a:r>
              <a:rPr lang="en-US" b="1" dirty="0" smtClean="0">
                <a:solidFill>
                  <a:srgbClr val="FFFFFF"/>
                </a:solidFill>
              </a:rPr>
              <a:t>DRA. MARGARITA MURILLO</a:t>
            </a:r>
          </a:p>
          <a:p>
            <a:r>
              <a:rPr lang="en-US" b="1" dirty="0" smtClean="0">
                <a:solidFill>
                  <a:srgbClr val="FFFFFF"/>
                </a:solidFill>
              </a:rPr>
              <a:t>Costa Rica</a:t>
            </a:r>
            <a:endParaRPr lang="en-US" b="1" dirty="0">
              <a:solidFill>
                <a:srgbClr val="FFFFFF"/>
              </a:solidFill>
            </a:endParaRPr>
          </a:p>
        </p:txBody>
      </p:sp>
    </p:spTree>
    <p:extLst>
      <p:ext uri="{BB962C8B-B14F-4D97-AF65-F5344CB8AC3E}">
        <p14:creationId xmlns:p14="http://schemas.microsoft.com/office/powerpoint/2010/main" val="1719857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hape 47"/>
          <p:cNvSpPr>
            <a:spLocks noGrp="1"/>
          </p:cNvSpPr>
          <p:nvPr>
            <p:ph type="title"/>
          </p:nvPr>
        </p:nvSpPr>
        <p:spPr>
          <a:xfrm>
            <a:off x="357188" y="1435002"/>
            <a:ext cx="8429625" cy="2842318"/>
          </a:xfrm>
          <a:prstGeom prst="rect">
            <a:avLst/>
          </a:prstGeom>
        </p:spPr>
        <p:style>
          <a:lnRef idx="1">
            <a:schemeClr val="accent1"/>
          </a:lnRef>
          <a:fillRef idx="2">
            <a:schemeClr val="accent1"/>
          </a:fillRef>
          <a:effectRef idx="1">
            <a:schemeClr val="accent1"/>
          </a:effectRef>
          <a:fontRef idx="minor">
            <a:schemeClr val="dk1"/>
          </a:fontRef>
        </p:style>
        <p:txBody>
          <a:bodyPr>
            <a:normAutofit fontScale="90000"/>
          </a:bodyPr>
          <a:lstStyle>
            <a:lvl1pPr defTabSz="467359">
              <a:spcBef>
                <a:spcPts val="1200"/>
              </a:spcBef>
              <a:defRPr sz="5600"/>
            </a:lvl1pPr>
          </a:lstStyle>
          <a:p>
            <a:pPr lvl="0">
              <a:defRPr sz="1800">
                <a:solidFill>
                  <a:srgbClr val="000000"/>
                </a:solidFill>
              </a:defRPr>
            </a:pPr>
            <a:r>
              <a:rPr sz="3900" dirty="0">
                <a:solidFill>
                  <a:srgbClr val="D93E2B"/>
                </a:solidFill>
              </a:rPr>
              <a:t>Investigaciones evalúan la sexualidad desde un enfoque de salud reproductiva (embarazo, ITS) muy pocos evalúan género, creencias, estigmas y vulnerabilidad y mucho menos identidad  </a:t>
            </a:r>
          </a:p>
        </p:txBody>
      </p:sp>
    </p:spTree>
    <p:extLst>
      <p:ext uri="{BB962C8B-B14F-4D97-AF65-F5344CB8AC3E}">
        <p14:creationId xmlns:p14="http://schemas.microsoft.com/office/powerpoint/2010/main" val="20589851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
                                        <p:tgtEl>
                                          <p:spTgt spid="47"/>
                                        </p:tgtEl>
                                      </p:cBhvr>
                                    </p:animEffect>
                                    <p:anim calcmode="lin" valueType="num">
                                      <p:cBhvr>
                                        <p:cTn id="8" dur="400" fill="hold"/>
                                        <p:tgtEl>
                                          <p:spTgt spid="47"/>
                                        </p:tgtEl>
                                        <p:attrNameLst>
                                          <p:attrName>ppt_x</p:attrName>
                                        </p:attrNameLst>
                                      </p:cBhvr>
                                      <p:tavLst>
                                        <p:tav tm="0">
                                          <p:val>
                                            <p:strVal val="#ppt_x"/>
                                          </p:val>
                                        </p:tav>
                                        <p:tav tm="100000">
                                          <p:val>
                                            <p:strVal val="#ppt_x"/>
                                          </p:val>
                                        </p:tav>
                                      </p:tavLst>
                                    </p:anim>
                                    <p:anim calcmode="lin" valueType="num">
                                      <p:cBhvr>
                                        <p:cTn id="9" dur="400" fill="hold"/>
                                        <p:tgtEl>
                                          <p:spTgt spid="47"/>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a:spLocks noGrp="1"/>
          </p:cNvSpPr>
          <p:nvPr>
            <p:ph type="title"/>
          </p:nvPr>
        </p:nvSpPr>
        <p:spPr>
          <a:xfrm>
            <a:off x="0" y="21780"/>
            <a:ext cx="9144000" cy="1185853"/>
          </a:xfrm>
          <a:prstGeom prst="rect">
            <a:avLst/>
          </a:prstGeom>
        </p:spPr>
        <p:style>
          <a:lnRef idx="1">
            <a:schemeClr val="dk1"/>
          </a:lnRef>
          <a:fillRef idx="2">
            <a:schemeClr val="dk1"/>
          </a:fillRef>
          <a:effectRef idx="1">
            <a:schemeClr val="dk1"/>
          </a:effectRef>
          <a:fontRef idx="minor">
            <a:schemeClr val="dk1"/>
          </a:fontRef>
        </p:style>
        <p:txBody>
          <a:bodyPr>
            <a:normAutofit/>
          </a:bodyPr>
          <a:lstStyle/>
          <a:p>
            <a:pPr lvl="0">
              <a:defRPr sz="1800">
                <a:solidFill>
                  <a:srgbClr val="000000"/>
                </a:solidFill>
              </a:defRPr>
            </a:pPr>
            <a:r>
              <a:rPr sz="4900" dirty="0">
                <a:solidFill>
                  <a:srgbClr val="D93E2B"/>
                </a:solidFill>
              </a:rPr>
              <a:t>Recomendaciones UNESCO, 2010</a:t>
            </a:r>
          </a:p>
        </p:txBody>
      </p:sp>
      <p:sp>
        <p:nvSpPr>
          <p:cNvPr id="50" name="Shape 50"/>
          <p:cNvSpPr/>
          <p:nvPr/>
        </p:nvSpPr>
        <p:spPr>
          <a:xfrm>
            <a:off x="0" y="1417875"/>
            <a:ext cx="9144000" cy="1180127"/>
          </a:xfrm>
          <a:prstGeom prst="rect">
            <a:avLst/>
          </a:prstGeom>
          <a:ln/>
          <a:extLst>
            <a:ext uri="{C572A759-6A51-4108-AA02-DFA0A04FC94B}">
              <ma14:wrappingTextBoxFlag xmlns:ma14="http://schemas.microsoft.com/office/mac/drawingml/2011/main" val="1"/>
            </a:ext>
          </a:extLst>
        </p:spPr>
        <p:style>
          <a:lnRef idx="1">
            <a:schemeClr val="accent3"/>
          </a:lnRef>
          <a:fillRef idx="2">
            <a:schemeClr val="accent3"/>
          </a:fillRef>
          <a:effectRef idx="1">
            <a:schemeClr val="accent3"/>
          </a:effectRef>
          <a:fontRef idx="minor">
            <a:schemeClr val="dk1"/>
          </a:fontRef>
        </p:style>
        <p:txBody>
          <a:bodyPr wrap="square" lIns="35717" tIns="35717" rIns="35717" bIns="35717" anchor="ctr">
            <a:spAutoFit/>
          </a:bodyPr>
          <a:lstStyle/>
          <a:p>
            <a:pPr lvl="0">
              <a:defRPr sz="1800">
                <a:solidFill>
                  <a:srgbClr val="000000"/>
                </a:solidFill>
              </a:defRPr>
            </a:pPr>
            <a:r>
              <a:rPr sz="2400" dirty="0">
                <a:solidFill>
                  <a:srgbClr val="414141"/>
                </a:solidFill>
              </a:rPr>
              <a:t>Involucra en el desarrollo curricular a investigadores especializados en sexualidad humana, cambio conductual y teoría pedagógica relacionada con estos temas</a:t>
            </a:r>
          </a:p>
        </p:txBody>
      </p:sp>
      <p:sp>
        <p:nvSpPr>
          <p:cNvPr id="51" name="Shape 51"/>
          <p:cNvSpPr/>
          <p:nvPr/>
        </p:nvSpPr>
        <p:spPr>
          <a:xfrm>
            <a:off x="1" y="2803124"/>
            <a:ext cx="9144000" cy="1180127"/>
          </a:xfrm>
          <a:prstGeom prst="rect">
            <a:avLst/>
          </a:prstGeom>
          <a:ln/>
          <a:extLst>
            <a:ext uri="{C572A759-6A51-4108-AA02-DFA0A04FC94B}">
              <ma14:wrappingTextBoxFlag xmlns:ma14="http://schemas.microsoft.com/office/mac/drawingml/2011/main" val="1"/>
            </a:ext>
          </a:extLst>
        </p:spPr>
        <p:style>
          <a:lnRef idx="1">
            <a:schemeClr val="accent5"/>
          </a:lnRef>
          <a:fillRef idx="2">
            <a:schemeClr val="accent5"/>
          </a:fillRef>
          <a:effectRef idx="1">
            <a:schemeClr val="accent5"/>
          </a:effectRef>
          <a:fontRef idx="minor">
            <a:schemeClr val="dk1"/>
          </a:fontRef>
        </p:style>
        <p:txBody>
          <a:bodyPr wrap="square" lIns="35717" tIns="35717" rIns="35717" bIns="35717" anchor="ctr">
            <a:spAutoFit/>
          </a:bodyPr>
          <a:lstStyle/>
          <a:p>
            <a:pPr lvl="0">
              <a:defRPr sz="1800">
                <a:solidFill>
                  <a:srgbClr val="000000"/>
                </a:solidFill>
              </a:defRPr>
            </a:pPr>
            <a:r>
              <a:rPr sz="2400" dirty="0">
                <a:solidFill>
                  <a:srgbClr val="414141"/>
                </a:solidFill>
              </a:rPr>
              <a:t>Evalúa los comportamientos y las necesidades de salud reproductiva de personas jóvenes como elementos para sustentar el desarrollo de un modelo lógico</a:t>
            </a:r>
          </a:p>
        </p:txBody>
      </p:sp>
      <p:sp>
        <p:nvSpPr>
          <p:cNvPr id="52" name="Shape 52"/>
          <p:cNvSpPr/>
          <p:nvPr/>
        </p:nvSpPr>
        <p:spPr>
          <a:xfrm>
            <a:off x="2" y="4005624"/>
            <a:ext cx="9143999" cy="1549459"/>
          </a:xfrm>
          <a:prstGeom prst="rect">
            <a:avLst/>
          </a:prstGeom>
          <a:ln/>
          <a:extLst>
            <a:ext uri="{C572A759-6A51-4108-AA02-DFA0A04FC94B}">
              <ma14:wrappingTextBoxFlag xmlns:ma14="http://schemas.microsoft.com/office/mac/drawingml/2011/main" val="1"/>
            </a:ext>
          </a:extLst>
        </p:spPr>
        <p:style>
          <a:lnRef idx="1">
            <a:schemeClr val="accent6"/>
          </a:lnRef>
          <a:fillRef idx="2">
            <a:schemeClr val="accent6"/>
          </a:fillRef>
          <a:effectRef idx="1">
            <a:schemeClr val="accent6"/>
          </a:effectRef>
          <a:fontRef idx="minor">
            <a:schemeClr val="dk1"/>
          </a:fontRef>
        </p:style>
        <p:txBody>
          <a:bodyPr wrap="square" lIns="35717" tIns="35717" rIns="35717" bIns="35717" anchor="ctr">
            <a:spAutoFit/>
          </a:bodyPr>
          <a:lstStyle/>
          <a:p>
            <a:pPr lvl="0">
              <a:defRPr sz="1800">
                <a:solidFill>
                  <a:srgbClr val="000000"/>
                </a:solidFill>
              </a:defRPr>
            </a:pPr>
            <a:r>
              <a:rPr sz="2400" dirty="0">
                <a:solidFill>
                  <a:srgbClr val="414141"/>
                </a:solidFill>
              </a:rPr>
              <a:t>Utiliza un modelo lógico que especifica los objetivos de salud, los tipos de comportamiento que inciden en estos objetivos, los factores de riesgo y protección que afectan a estos tipos de comportamiento y las actividades diseñadas para cambiar dichos factores</a:t>
            </a:r>
            <a:r>
              <a:rPr sz="2000" dirty="0">
                <a:solidFill>
                  <a:srgbClr val="414141"/>
                </a:solidFill>
              </a:rPr>
              <a:t>.</a:t>
            </a:r>
          </a:p>
        </p:txBody>
      </p:sp>
      <p:sp>
        <p:nvSpPr>
          <p:cNvPr id="53" name="Shape 53"/>
          <p:cNvSpPr/>
          <p:nvPr/>
        </p:nvSpPr>
        <p:spPr>
          <a:xfrm>
            <a:off x="2" y="5677873"/>
            <a:ext cx="9143999" cy="1180127"/>
          </a:xfrm>
          <a:prstGeom prst="rect">
            <a:avLst/>
          </a:prstGeom>
          <a:ln/>
          <a:extLst>
            <a:ext uri="{C572A759-6A51-4108-AA02-DFA0A04FC94B}">
              <ma14:wrappingTextBoxFlag xmlns:ma14="http://schemas.microsoft.com/office/mac/drawingml/2011/main" val="1"/>
            </a:ext>
          </a:extLst>
        </p:spPr>
        <p:style>
          <a:lnRef idx="1">
            <a:schemeClr val="accent1"/>
          </a:lnRef>
          <a:fillRef idx="2">
            <a:schemeClr val="accent1"/>
          </a:fillRef>
          <a:effectRef idx="1">
            <a:schemeClr val="accent1"/>
          </a:effectRef>
          <a:fontRef idx="minor">
            <a:schemeClr val="dk1"/>
          </a:fontRef>
        </p:style>
        <p:txBody>
          <a:bodyPr wrap="square" lIns="35717" tIns="35717" rIns="35717" bIns="35717" anchor="ctr">
            <a:spAutoFit/>
          </a:bodyPr>
          <a:lstStyle/>
          <a:p>
            <a:pPr lvl="0">
              <a:defRPr sz="1800">
                <a:solidFill>
                  <a:srgbClr val="000000"/>
                </a:solidFill>
              </a:defRPr>
            </a:pPr>
            <a:r>
              <a:rPr sz="2400" dirty="0">
                <a:solidFill>
                  <a:srgbClr val="414141"/>
                </a:solidFill>
              </a:rPr>
              <a:t>Diseña actividades sensibles a los valores comunitarios y coherentes con los recursos disponibles (por ejemplo, el tiempo que los y las docentes pueden destinar, sus competencias, espacios físicos y suministros)</a:t>
            </a:r>
            <a:endParaRPr sz="2000" dirty="0">
              <a:solidFill>
                <a:srgbClr val="414141"/>
              </a:solidFill>
            </a:endParaRPr>
          </a:p>
        </p:txBody>
      </p:sp>
    </p:spTree>
    <p:extLst>
      <p:ext uri="{BB962C8B-B14F-4D97-AF65-F5344CB8AC3E}">
        <p14:creationId xmlns:p14="http://schemas.microsoft.com/office/powerpoint/2010/main" val="3139298134"/>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anim calcmode="lin" valueType="num">
                                      <p:cBhvr additive="base">
                                        <p:cTn id="13" dur="500" fill="hold"/>
                                        <p:tgtEl>
                                          <p:spTgt spid="51"/>
                                        </p:tgtEl>
                                        <p:attrNameLst>
                                          <p:attrName>ppt_x</p:attrName>
                                        </p:attrNameLst>
                                      </p:cBhvr>
                                      <p:tavLst>
                                        <p:tav tm="0">
                                          <p:val>
                                            <p:strVal val="#ppt_x"/>
                                          </p:val>
                                        </p:tav>
                                        <p:tav tm="100000">
                                          <p:val>
                                            <p:strVal val="#ppt_x"/>
                                          </p:val>
                                        </p:tav>
                                      </p:tavLst>
                                    </p:anim>
                                    <p:anim calcmode="lin" valueType="num">
                                      <p:cBhvr additive="base">
                                        <p:cTn id="14"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500" fill="hold"/>
                                        <p:tgtEl>
                                          <p:spTgt spid="52"/>
                                        </p:tgtEl>
                                        <p:attrNameLst>
                                          <p:attrName>ppt_x</p:attrName>
                                        </p:attrNameLst>
                                      </p:cBhvr>
                                      <p:tavLst>
                                        <p:tav tm="0">
                                          <p:val>
                                            <p:strVal val="#ppt_x"/>
                                          </p:val>
                                        </p:tav>
                                        <p:tav tm="100000">
                                          <p:val>
                                            <p:strVal val="#ppt_x"/>
                                          </p:val>
                                        </p:tav>
                                      </p:tavLst>
                                    </p:anim>
                                    <p:anim calcmode="lin" valueType="num">
                                      <p:cBhvr additive="base">
                                        <p:cTn id="2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additive="base">
                                        <p:cTn id="25" dur="500" fill="hold"/>
                                        <p:tgtEl>
                                          <p:spTgt spid="53"/>
                                        </p:tgtEl>
                                        <p:attrNameLst>
                                          <p:attrName>ppt_x</p:attrName>
                                        </p:attrNameLst>
                                      </p:cBhvr>
                                      <p:tavLst>
                                        <p:tav tm="0">
                                          <p:val>
                                            <p:strVal val="#ppt_x"/>
                                          </p:val>
                                        </p:tav>
                                        <p:tav tm="100000">
                                          <p:val>
                                            <p:strVal val="#ppt_x"/>
                                          </p:val>
                                        </p:tav>
                                      </p:tavLst>
                                    </p:anim>
                                    <p:anim calcmode="lin" valueType="num">
                                      <p:cBhvr additive="base">
                                        <p:cTn id="26"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a:spLocks noGrp="1"/>
          </p:cNvSpPr>
          <p:nvPr>
            <p:ph type="title" idx="4294967295"/>
          </p:nvPr>
        </p:nvSpPr>
        <p:spPr>
          <a:xfrm>
            <a:off x="357188" y="337717"/>
            <a:ext cx="8429625" cy="857251"/>
          </a:xfrm>
          <a:prstGeom prst="rect">
            <a:avLst/>
          </a:prstGeom>
        </p:spPr>
        <p:style>
          <a:lnRef idx="1">
            <a:schemeClr val="accent3"/>
          </a:lnRef>
          <a:fillRef idx="2">
            <a:schemeClr val="accent3"/>
          </a:fillRef>
          <a:effectRef idx="1">
            <a:schemeClr val="accent3"/>
          </a:effectRef>
          <a:fontRef idx="minor">
            <a:schemeClr val="dk1"/>
          </a:fontRef>
        </p:style>
        <p:txBody>
          <a:bodyPr>
            <a:normAutofit fontScale="90000"/>
          </a:bodyPr>
          <a:lstStyle/>
          <a:p>
            <a:pPr lvl="0">
              <a:defRPr sz="1800">
                <a:solidFill>
                  <a:srgbClr val="000000"/>
                </a:solidFill>
              </a:defRPr>
            </a:pPr>
            <a:r>
              <a:rPr sz="4900" dirty="0">
                <a:solidFill>
                  <a:srgbClr val="D93E2B"/>
                </a:solidFill>
              </a:rPr>
              <a:t>Recomendaciones UNESCO, 2010</a:t>
            </a:r>
          </a:p>
        </p:txBody>
      </p:sp>
      <p:sp>
        <p:nvSpPr>
          <p:cNvPr id="56" name="Shape 56"/>
          <p:cNvSpPr/>
          <p:nvPr/>
        </p:nvSpPr>
        <p:spPr>
          <a:xfrm>
            <a:off x="0" y="1296765"/>
            <a:ext cx="9144000" cy="1180127"/>
          </a:xfrm>
          <a:prstGeom prst="rect">
            <a:avLst/>
          </a:prstGeom>
          <a:ln/>
          <a:extLst>
            <a:ext uri="{C572A759-6A51-4108-AA02-DFA0A04FC94B}">
              <ma14:wrappingTextBoxFlag xmlns:ma14="http://schemas.microsoft.com/office/mac/drawingml/2011/main" val="1"/>
            </a:ext>
          </a:extLst>
        </p:spPr>
        <p:style>
          <a:lnRef idx="1">
            <a:schemeClr val="accent3"/>
          </a:lnRef>
          <a:fillRef idx="2">
            <a:schemeClr val="accent3"/>
          </a:fillRef>
          <a:effectRef idx="1">
            <a:schemeClr val="accent3"/>
          </a:effectRef>
          <a:fontRef idx="minor">
            <a:schemeClr val="dk1"/>
          </a:fontRef>
        </p:style>
        <p:txBody>
          <a:bodyPr wrap="square" lIns="35717" tIns="35717" rIns="35717" bIns="35717" anchor="ctr">
            <a:spAutoFit/>
          </a:bodyPr>
          <a:lstStyle/>
          <a:p>
            <a:pPr lvl="0">
              <a:defRPr sz="1800">
                <a:solidFill>
                  <a:srgbClr val="000000"/>
                </a:solidFill>
              </a:defRPr>
            </a:pPr>
            <a:r>
              <a:rPr sz="2400" dirty="0">
                <a:solidFill>
                  <a:srgbClr val="414141"/>
                </a:solidFill>
              </a:rPr>
              <a:t>Administra una prueba piloto y obtiene</a:t>
            </a:r>
          </a:p>
          <a:p>
            <a:pPr lvl="0">
              <a:defRPr sz="1800">
                <a:solidFill>
                  <a:srgbClr val="000000"/>
                </a:solidFill>
              </a:defRPr>
            </a:pPr>
            <a:r>
              <a:rPr sz="2400" dirty="0">
                <a:solidFill>
                  <a:srgbClr val="414141"/>
                </a:solidFill>
              </a:rPr>
              <a:t>una permanente retroalimentación de los educandos sobre </a:t>
            </a:r>
            <a:endParaRPr lang="es-ES_tradnl" sz="2400" dirty="0">
              <a:solidFill>
                <a:srgbClr val="414141"/>
              </a:solidFill>
            </a:endParaRPr>
          </a:p>
          <a:p>
            <a:pPr lvl="0">
              <a:defRPr sz="1800">
                <a:solidFill>
                  <a:srgbClr val="000000"/>
                </a:solidFill>
              </a:defRPr>
            </a:pPr>
            <a:r>
              <a:rPr sz="2400" dirty="0">
                <a:solidFill>
                  <a:srgbClr val="414141"/>
                </a:solidFill>
              </a:rPr>
              <a:t>cómo responde el programa ante sus necesidades</a:t>
            </a:r>
          </a:p>
        </p:txBody>
      </p:sp>
      <p:sp>
        <p:nvSpPr>
          <p:cNvPr id="57" name="Shape 57"/>
          <p:cNvSpPr/>
          <p:nvPr/>
        </p:nvSpPr>
        <p:spPr>
          <a:xfrm>
            <a:off x="0" y="2626813"/>
            <a:ext cx="9144000" cy="1180127"/>
          </a:xfrm>
          <a:prstGeom prst="rect">
            <a:avLst/>
          </a:prstGeom>
          <a:ln/>
          <a:extLst>
            <a:ext uri="{C572A759-6A51-4108-AA02-DFA0A04FC94B}">
              <ma14:wrappingTextBoxFlag xmlns:ma14="http://schemas.microsoft.com/office/mac/drawingml/2011/main" val="1"/>
            </a:ext>
          </a:extLst>
        </p:spPr>
        <p:style>
          <a:lnRef idx="1">
            <a:schemeClr val="accent1"/>
          </a:lnRef>
          <a:fillRef idx="2">
            <a:schemeClr val="accent1"/>
          </a:fillRef>
          <a:effectRef idx="1">
            <a:schemeClr val="accent1"/>
          </a:effectRef>
          <a:fontRef idx="minor">
            <a:schemeClr val="dk1"/>
          </a:fontRef>
        </p:style>
        <p:txBody>
          <a:bodyPr wrap="square" lIns="35717" tIns="35717" rIns="35717" bIns="35717" anchor="ctr">
            <a:spAutoFit/>
          </a:bodyPr>
          <a:lstStyle/>
          <a:p>
            <a:pPr lvl="0">
              <a:defRPr sz="1800">
                <a:solidFill>
                  <a:srgbClr val="000000"/>
                </a:solidFill>
              </a:defRPr>
            </a:pPr>
            <a:r>
              <a:rPr sz="2400" dirty="0">
                <a:solidFill>
                  <a:srgbClr val="414141"/>
                </a:solidFill>
              </a:rPr>
              <a:t>Establece objetivos claros al momento de determinar el contenido,</a:t>
            </a:r>
            <a:endParaRPr lang="es-ES_tradnl" sz="2400" dirty="0">
              <a:solidFill>
                <a:srgbClr val="414141"/>
              </a:solidFill>
            </a:endParaRPr>
          </a:p>
          <a:p>
            <a:pPr lvl="0">
              <a:defRPr sz="1800">
                <a:solidFill>
                  <a:srgbClr val="000000"/>
                </a:solidFill>
              </a:defRPr>
            </a:pPr>
            <a:r>
              <a:rPr sz="2400" dirty="0">
                <a:solidFill>
                  <a:srgbClr val="414141"/>
                </a:solidFill>
              </a:rPr>
              <a:t> el enfoque y las actividades del currículo. </a:t>
            </a:r>
            <a:r>
              <a:rPr sz="2400" dirty="0" smtClean="0">
                <a:solidFill>
                  <a:srgbClr val="414141"/>
                </a:solidFill>
              </a:rPr>
              <a:t>Estos </a:t>
            </a:r>
            <a:r>
              <a:rPr sz="2400" dirty="0">
                <a:solidFill>
                  <a:srgbClr val="414141"/>
                </a:solidFill>
              </a:rPr>
              <a:t>objetivos deben incluir la prevención del VIH, </a:t>
            </a:r>
            <a:r>
              <a:rPr sz="2400" dirty="0" smtClean="0">
                <a:solidFill>
                  <a:srgbClr val="414141"/>
                </a:solidFill>
              </a:rPr>
              <a:t>otras </a:t>
            </a:r>
            <a:r>
              <a:rPr sz="2400" dirty="0">
                <a:solidFill>
                  <a:srgbClr val="414141"/>
                </a:solidFill>
              </a:rPr>
              <a:t>ITS y/o el embarazo no planificado</a:t>
            </a:r>
          </a:p>
        </p:txBody>
      </p:sp>
      <p:sp>
        <p:nvSpPr>
          <p:cNvPr id="58" name="Shape 58"/>
          <p:cNvSpPr/>
          <p:nvPr/>
        </p:nvSpPr>
        <p:spPr>
          <a:xfrm>
            <a:off x="0" y="3804871"/>
            <a:ext cx="9143999" cy="810795"/>
          </a:xfrm>
          <a:prstGeom prst="rect">
            <a:avLst/>
          </a:prstGeom>
          <a:ln/>
          <a:extLst>
            <a:ext uri="{C572A759-6A51-4108-AA02-DFA0A04FC94B}">
              <ma14:wrappingTextBoxFlag xmlns:ma14="http://schemas.microsoft.com/office/mac/drawingml/2011/main" val="1"/>
            </a:ext>
          </a:extLst>
        </p:spPr>
        <p:style>
          <a:lnRef idx="1">
            <a:schemeClr val="accent6"/>
          </a:lnRef>
          <a:fillRef idx="2">
            <a:schemeClr val="accent6"/>
          </a:fillRef>
          <a:effectRef idx="1">
            <a:schemeClr val="accent6"/>
          </a:effectRef>
          <a:fontRef idx="minor">
            <a:schemeClr val="dk1"/>
          </a:fontRef>
        </p:style>
        <p:txBody>
          <a:bodyPr wrap="square" lIns="35717" tIns="35717" rIns="35717" bIns="35717" anchor="ctr">
            <a:spAutoFit/>
          </a:bodyPr>
          <a:lstStyle/>
          <a:p>
            <a:pPr lvl="0">
              <a:defRPr sz="1800">
                <a:solidFill>
                  <a:srgbClr val="000000"/>
                </a:solidFill>
              </a:defRPr>
            </a:pPr>
            <a:r>
              <a:rPr sz="2400" dirty="0">
                <a:solidFill>
                  <a:srgbClr val="414141"/>
                </a:solidFill>
              </a:rPr>
              <a:t>Se enfoca en comportamientos sexuales y protectores específicos que </a:t>
            </a:r>
            <a:endParaRPr lang="es-ES_tradnl" sz="2400" dirty="0">
              <a:solidFill>
                <a:srgbClr val="414141"/>
              </a:solidFill>
            </a:endParaRPr>
          </a:p>
          <a:p>
            <a:pPr lvl="0">
              <a:defRPr sz="1800">
                <a:solidFill>
                  <a:srgbClr val="000000"/>
                </a:solidFill>
              </a:defRPr>
            </a:pPr>
            <a:r>
              <a:rPr lang="en-US" sz="2400" dirty="0" err="1">
                <a:solidFill>
                  <a:srgbClr val="414141"/>
                </a:solidFill>
              </a:rPr>
              <a:t>C</a:t>
            </a:r>
            <a:r>
              <a:rPr sz="2400" dirty="0" err="1">
                <a:solidFill>
                  <a:srgbClr val="414141"/>
                </a:solidFill>
              </a:rPr>
              <a:t>onducen</a:t>
            </a:r>
            <a:r>
              <a:rPr sz="2400" dirty="0">
                <a:solidFill>
                  <a:srgbClr val="414141"/>
                </a:solidFill>
              </a:rPr>
              <a:t> </a:t>
            </a:r>
            <a:r>
              <a:rPr sz="2400" dirty="0" err="1">
                <a:solidFill>
                  <a:srgbClr val="414141"/>
                </a:solidFill>
              </a:rPr>
              <a:t>directamente</a:t>
            </a:r>
            <a:r>
              <a:rPr sz="2400" dirty="0">
                <a:solidFill>
                  <a:srgbClr val="414141"/>
                </a:solidFill>
              </a:rPr>
              <a:t> a estos objetivos de salud</a:t>
            </a:r>
          </a:p>
        </p:txBody>
      </p:sp>
      <p:sp>
        <p:nvSpPr>
          <p:cNvPr id="59" name="Shape 59"/>
          <p:cNvSpPr/>
          <p:nvPr/>
        </p:nvSpPr>
        <p:spPr>
          <a:xfrm>
            <a:off x="0" y="4615666"/>
            <a:ext cx="9143999" cy="1180127"/>
          </a:xfrm>
          <a:prstGeom prst="rect">
            <a:avLst/>
          </a:prstGeom>
          <a:ln/>
          <a:extLst>
            <a:ext uri="{C572A759-6A51-4108-AA02-DFA0A04FC94B}">
              <ma14:wrappingTextBoxFlag xmlns:ma14="http://schemas.microsoft.com/office/mac/drawingml/2011/main" val="1"/>
            </a:ext>
          </a:extLst>
        </p:spPr>
        <p:style>
          <a:lnRef idx="1">
            <a:schemeClr val="accent1"/>
          </a:lnRef>
          <a:fillRef idx="2">
            <a:schemeClr val="accent1"/>
          </a:fillRef>
          <a:effectRef idx="1">
            <a:schemeClr val="accent1"/>
          </a:effectRef>
          <a:fontRef idx="minor">
            <a:schemeClr val="dk1"/>
          </a:fontRef>
        </p:style>
        <p:txBody>
          <a:bodyPr wrap="square" lIns="35717" tIns="35717" rIns="35717" bIns="35717" anchor="ctr">
            <a:spAutoFit/>
          </a:bodyPr>
          <a:lstStyle/>
          <a:p>
            <a:pPr lvl="0">
              <a:defRPr sz="1800">
                <a:solidFill>
                  <a:srgbClr val="000000"/>
                </a:solidFill>
              </a:defRPr>
            </a:pPr>
            <a:r>
              <a:rPr sz="2400" dirty="0">
                <a:solidFill>
                  <a:srgbClr val="414141"/>
                </a:solidFill>
              </a:rPr>
              <a:t>Aborda situaciones específicas que podrían llevar a mantener</a:t>
            </a:r>
            <a:endParaRPr lang="es-ES_tradnl" sz="2400" dirty="0">
              <a:solidFill>
                <a:srgbClr val="414141"/>
              </a:solidFill>
            </a:endParaRPr>
          </a:p>
          <a:p>
            <a:pPr lvl="0">
              <a:defRPr sz="1800">
                <a:solidFill>
                  <a:srgbClr val="000000"/>
                </a:solidFill>
              </a:defRPr>
            </a:pPr>
            <a:r>
              <a:rPr sz="2400" dirty="0">
                <a:solidFill>
                  <a:srgbClr val="414141"/>
                </a:solidFill>
              </a:rPr>
              <a:t> relaciones sexuales no deseadas o sin protección, y </a:t>
            </a:r>
            <a:r>
              <a:rPr sz="2400" dirty="0" smtClean="0">
                <a:solidFill>
                  <a:srgbClr val="414141"/>
                </a:solidFill>
              </a:rPr>
              <a:t>cómo </a:t>
            </a:r>
            <a:r>
              <a:rPr sz="2400" dirty="0">
                <a:solidFill>
                  <a:srgbClr val="414141"/>
                </a:solidFill>
              </a:rPr>
              <a:t>evitarlas y descontinuarlas</a:t>
            </a:r>
          </a:p>
        </p:txBody>
      </p:sp>
      <p:sp>
        <p:nvSpPr>
          <p:cNvPr id="60" name="Shape 60"/>
          <p:cNvSpPr/>
          <p:nvPr/>
        </p:nvSpPr>
        <p:spPr>
          <a:xfrm>
            <a:off x="0" y="6003271"/>
            <a:ext cx="9143999" cy="810795"/>
          </a:xfrm>
          <a:prstGeom prst="rect">
            <a:avLst/>
          </a:prstGeom>
          <a:ln/>
          <a:extLst>
            <a:ext uri="{C572A759-6A51-4108-AA02-DFA0A04FC94B}">
              <ma14:wrappingTextBoxFlag xmlns:ma14="http://schemas.microsoft.com/office/mac/drawingml/2011/main" val="1"/>
            </a:ext>
          </a:extLst>
        </p:spPr>
        <p:style>
          <a:lnRef idx="1">
            <a:schemeClr val="accent3"/>
          </a:lnRef>
          <a:fillRef idx="2">
            <a:schemeClr val="accent3"/>
          </a:fillRef>
          <a:effectRef idx="1">
            <a:schemeClr val="accent3"/>
          </a:effectRef>
          <a:fontRef idx="minor">
            <a:schemeClr val="dk1"/>
          </a:fontRef>
        </p:style>
        <p:txBody>
          <a:bodyPr wrap="square" lIns="35717" tIns="35717" rIns="35717" bIns="35717" anchor="ctr">
            <a:spAutoFit/>
          </a:bodyPr>
          <a:lstStyle/>
          <a:p>
            <a:pPr lvl="0">
              <a:defRPr sz="1800">
                <a:solidFill>
                  <a:srgbClr val="000000"/>
                </a:solidFill>
              </a:defRPr>
            </a:pPr>
            <a:r>
              <a:rPr sz="2400" dirty="0">
                <a:solidFill>
                  <a:srgbClr val="414141"/>
                </a:solidFill>
              </a:rPr>
              <a:t>Entrega claros mensajes sobre comportamientos que conducen a reducir</a:t>
            </a:r>
          </a:p>
          <a:p>
            <a:pPr lvl="0">
              <a:defRPr sz="1800">
                <a:solidFill>
                  <a:srgbClr val="000000"/>
                </a:solidFill>
              </a:defRPr>
            </a:pPr>
            <a:r>
              <a:rPr sz="2400" dirty="0">
                <a:solidFill>
                  <a:srgbClr val="414141"/>
                </a:solidFill>
              </a:rPr>
              <a:t>el riesgo asociado con las ITS o de embarazo</a:t>
            </a:r>
          </a:p>
        </p:txBody>
      </p:sp>
    </p:spTree>
    <p:extLst>
      <p:ext uri="{BB962C8B-B14F-4D97-AF65-F5344CB8AC3E}">
        <p14:creationId xmlns:p14="http://schemas.microsoft.com/office/powerpoint/2010/main" val="61041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p:cTn id="7" dur="500" fill="hold"/>
                                        <p:tgtEl>
                                          <p:spTgt spid="56"/>
                                        </p:tgtEl>
                                        <p:attrNameLst>
                                          <p:attrName>ppt_w</p:attrName>
                                        </p:attrNameLst>
                                      </p:cBhvr>
                                      <p:tavLst>
                                        <p:tav tm="0">
                                          <p:val>
                                            <p:fltVal val="0"/>
                                          </p:val>
                                        </p:tav>
                                        <p:tav tm="100000">
                                          <p:val>
                                            <p:strVal val="#ppt_w"/>
                                          </p:val>
                                        </p:tav>
                                      </p:tavLst>
                                    </p:anim>
                                    <p:anim calcmode="lin" valueType="num">
                                      <p:cBhvr>
                                        <p:cTn id="8" dur="500" fill="hold"/>
                                        <p:tgtEl>
                                          <p:spTgt spid="56"/>
                                        </p:tgtEl>
                                        <p:attrNameLst>
                                          <p:attrName>ppt_h</p:attrName>
                                        </p:attrNameLst>
                                      </p:cBhvr>
                                      <p:tavLst>
                                        <p:tav tm="0">
                                          <p:val>
                                            <p:fltVal val="0"/>
                                          </p:val>
                                        </p:tav>
                                        <p:tav tm="100000">
                                          <p:val>
                                            <p:strVal val="#ppt_h"/>
                                          </p:val>
                                        </p:tav>
                                      </p:tavLst>
                                    </p:anim>
                                    <p:animEffect transition="in" filter="fade">
                                      <p:cBhvr>
                                        <p:cTn id="9" dur="500"/>
                                        <p:tgtEl>
                                          <p:spTgt spid="5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7"/>
                                        </p:tgtEl>
                                        <p:attrNameLst>
                                          <p:attrName>style.visibility</p:attrName>
                                        </p:attrNameLst>
                                      </p:cBhvr>
                                      <p:to>
                                        <p:strVal val="visible"/>
                                      </p:to>
                                    </p:set>
                                    <p:anim calcmode="lin" valueType="num">
                                      <p:cBhvr>
                                        <p:cTn id="14" dur="500" fill="hold"/>
                                        <p:tgtEl>
                                          <p:spTgt spid="57"/>
                                        </p:tgtEl>
                                        <p:attrNameLst>
                                          <p:attrName>ppt_w</p:attrName>
                                        </p:attrNameLst>
                                      </p:cBhvr>
                                      <p:tavLst>
                                        <p:tav tm="0">
                                          <p:val>
                                            <p:fltVal val="0"/>
                                          </p:val>
                                        </p:tav>
                                        <p:tav tm="100000">
                                          <p:val>
                                            <p:strVal val="#ppt_w"/>
                                          </p:val>
                                        </p:tav>
                                      </p:tavLst>
                                    </p:anim>
                                    <p:anim calcmode="lin" valueType="num">
                                      <p:cBhvr>
                                        <p:cTn id="15" dur="500" fill="hold"/>
                                        <p:tgtEl>
                                          <p:spTgt spid="57"/>
                                        </p:tgtEl>
                                        <p:attrNameLst>
                                          <p:attrName>ppt_h</p:attrName>
                                        </p:attrNameLst>
                                      </p:cBhvr>
                                      <p:tavLst>
                                        <p:tav tm="0">
                                          <p:val>
                                            <p:fltVal val="0"/>
                                          </p:val>
                                        </p:tav>
                                        <p:tav tm="100000">
                                          <p:val>
                                            <p:strVal val="#ppt_h"/>
                                          </p:val>
                                        </p:tav>
                                      </p:tavLst>
                                    </p:anim>
                                    <p:animEffect transition="in" filter="fade">
                                      <p:cBhvr>
                                        <p:cTn id="16" dur="500"/>
                                        <p:tgtEl>
                                          <p:spTgt spid="57"/>
                                        </p:tgtEl>
                                      </p:cBhvr>
                                    </p:animEffect>
                                  </p:childTnLst>
                                </p:cTn>
                              </p:par>
                            </p:childTnLst>
                          </p:cTn>
                        </p:par>
                      </p:childTnLst>
                    </p:cTn>
                  </p:par>
                  <p:par>
                    <p:cTn id="17" fill="hold">
                      <p:stCondLst>
                        <p:cond delay="indefinite"/>
                      </p:stCondLst>
                      <p:childTnLst>
                        <p:par>
                          <p:cTn id="18" fill="hold">
                            <p:stCondLst>
                              <p:cond delay="0"/>
                            </p:stCondLst>
                            <p:childTnLst>
                              <p:par>
                                <p:cTn id="19" presetID="43" presetClass="entr" presetSubtype="0" fill="hold" grpId="0" nodeType="click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100"/>
                                        <p:tgtEl>
                                          <p:spTgt spid="58"/>
                                        </p:tgtEl>
                                      </p:cBhvr>
                                    </p:animEffect>
                                    <p:anim calcmode="lin" valueType="num">
                                      <p:cBhvr>
                                        <p:cTn id="22" dur="400" fill="hold"/>
                                        <p:tgtEl>
                                          <p:spTgt spid="58"/>
                                        </p:tgtEl>
                                        <p:attrNameLst>
                                          <p:attrName>ppt_x</p:attrName>
                                        </p:attrNameLst>
                                      </p:cBhvr>
                                      <p:tavLst>
                                        <p:tav tm="0">
                                          <p:val>
                                            <p:strVal val="#ppt_x"/>
                                          </p:val>
                                        </p:tav>
                                        <p:tav tm="100000">
                                          <p:val>
                                            <p:strVal val="#ppt_x"/>
                                          </p:val>
                                        </p:tav>
                                      </p:tavLst>
                                    </p:anim>
                                    <p:anim calcmode="lin" valueType="num">
                                      <p:cBhvr>
                                        <p:cTn id="23" dur="400" fill="hold"/>
                                        <p:tgtEl>
                                          <p:spTgt spid="58"/>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5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5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59"/>
                                        </p:tgtEl>
                                        <p:attrNameLst>
                                          <p:attrName>style.visibility</p:attrName>
                                        </p:attrNameLst>
                                      </p:cBhvr>
                                      <p:to>
                                        <p:strVal val="visible"/>
                                      </p:to>
                                    </p:set>
                                    <p:anim calcmode="lin" valueType="num">
                                      <p:cBhvr>
                                        <p:cTn id="30" dur="500" fill="hold"/>
                                        <p:tgtEl>
                                          <p:spTgt spid="59"/>
                                        </p:tgtEl>
                                        <p:attrNameLst>
                                          <p:attrName>ppt_w</p:attrName>
                                        </p:attrNameLst>
                                      </p:cBhvr>
                                      <p:tavLst>
                                        <p:tav tm="0">
                                          <p:val>
                                            <p:fltVal val="0"/>
                                          </p:val>
                                        </p:tav>
                                        <p:tav tm="100000">
                                          <p:val>
                                            <p:strVal val="#ppt_w"/>
                                          </p:val>
                                        </p:tav>
                                      </p:tavLst>
                                    </p:anim>
                                    <p:anim calcmode="lin" valueType="num">
                                      <p:cBhvr>
                                        <p:cTn id="31" dur="500" fill="hold"/>
                                        <p:tgtEl>
                                          <p:spTgt spid="59"/>
                                        </p:tgtEl>
                                        <p:attrNameLst>
                                          <p:attrName>ppt_h</p:attrName>
                                        </p:attrNameLst>
                                      </p:cBhvr>
                                      <p:tavLst>
                                        <p:tav tm="0">
                                          <p:val>
                                            <p:fltVal val="0"/>
                                          </p:val>
                                        </p:tav>
                                        <p:tav tm="100000">
                                          <p:val>
                                            <p:strVal val="#ppt_h"/>
                                          </p:val>
                                        </p:tav>
                                      </p:tavLst>
                                    </p:anim>
                                    <p:animEffect transition="in" filter="fade">
                                      <p:cBhvr>
                                        <p:cTn id="32" dur="500"/>
                                        <p:tgtEl>
                                          <p:spTgt spid="59"/>
                                        </p:tgtEl>
                                      </p:cBhvr>
                                    </p:animEffect>
                                  </p:childTnLst>
                                </p:cTn>
                              </p:par>
                            </p:childTnLst>
                          </p:cTn>
                        </p:par>
                      </p:childTnLst>
                    </p:cTn>
                  </p:par>
                  <p:par>
                    <p:cTn id="33" fill="hold">
                      <p:stCondLst>
                        <p:cond delay="indefinite"/>
                      </p:stCondLst>
                      <p:childTnLst>
                        <p:par>
                          <p:cTn id="34" fill="hold">
                            <p:stCondLst>
                              <p:cond delay="0"/>
                            </p:stCondLst>
                            <p:childTnLst>
                              <p:par>
                                <p:cTn id="35" presetID="43" presetClass="entr" presetSubtype="0" fill="hold" grpId="0" nodeType="click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fade">
                                      <p:cBhvr>
                                        <p:cTn id="37" dur="100"/>
                                        <p:tgtEl>
                                          <p:spTgt spid="60"/>
                                        </p:tgtEl>
                                      </p:cBhvr>
                                    </p:animEffect>
                                    <p:anim calcmode="lin" valueType="num">
                                      <p:cBhvr>
                                        <p:cTn id="38" dur="400" fill="hold"/>
                                        <p:tgtEl>
                                          <p:spTgt spid="60"/>
                                        </p:tgtEl>
                                        <p:attrNameLst>
                                          <p:attrName>ppt_x</p:attrName>
                                        </p:attrNameLst>
                                      </p:cBhvr>
                                      <p:tavLst>
                                        <p:tav tm="0">
                                          <p:val>
                                            <p:strVal val="#ppt_x"/>
                                          </p:val>
                                        </p:tav>
                                        <p:tav tm="100000">
                                          <p:val>
                                            <p:strVal val="#ppt_x"/>
                                          </p:val>
                                        </p:tav>
                                      </p:tavLst>
                                    </p:anim>
                                    <p:anim calcmode="lin" valueType="num">
                                      <p:cBhvr>
                                        <p:cTn id="39" dur="400" fill="hold"/>
                                        <p:tgtEl>
                                          <p:spTgt spid="60"/>
                                        </p:tgtEl>
                                        <p:attrNameLst>
                                          <p:attrName>ppt_y</p:attrName>
                                        </p:attrNameLst>
                                      </p:cBhvr>
                                      <p:tavLst>
                                        <p:tav tm="0">
                                          <p:val>
                                            <p:strVal val="#ppt_y+0.31"/>
                                          </p:val>
                                        </p:tav>
                                        <p:tav tm="100000">
                                          <p:val>
                                            <p:strVal val="#ppt_y+0.31"/>
                                          </p:val>
                                        </p:tav>
                                      </p:tavLst>
                                    </p:anim>
                                    <p:anim calcmode="lin" valueType="num">
                                      <p:cBhvr>
                                        <p:cTn id="40" dur="600" decel="50000" fill="hold">
                                          <p:stCondLst>
                                            <p:cond delay="400"/>
                                          </p:stCondLst>
                                        </p:cTn>
                                        <p:tgtEl>
                                          <p:spTgt spid="6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1" dur="600" decel="50000" fill="hold">
                                          <p:stCondLst>
                                            <p:cond delay="400"/>
                                          </p:stCondLst>
                                        </p:cTn>
                                        <p:tgtEl>
                                          <p:spTgt spid="6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P spid="59" grpId="0" animBg="1"/>
      <p:bldP spid="6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hape 62"/>
          <p:cNvSpPr>
            <a:spLocks noGrp="1"/>
          </p:cNvSpPr>
          <p:nvPr>
            <p:ph type="title"/>
          </p:nvPr>
        </p:nvSpPr>
        <p:spPr>
          <a:xfrm>
            <a:off x="0" y="129480"/>
            <a:ext cx="9143999" cy="857250"/>
          </a:xfrm>
          <a:prstGeom prst="rect">
            <a:avLst/>
          </a:prstGeom>
        </p:spPr>
        <p:style>
          <a:lnRef idx="1">
            <a:schemeClr val="accent3"/>
          </a:lnRef>
          <a:fillRef idx="2">
            <a:schemeClr val="accent3"/>
          </a:fillRef>
          <a:effectRef idx="1">
            <a:schemeClr val="accent3"/>
          </a:effectRef>
          <a:fontRef idx="minor">
            <a:schemeClr val="dk1"/>
          </a:fontRef>
        </p:style>
        <p:txBody>
          <a:bodyPr>
            <a:normAutofit/>
          </a:bodyPr>
          <a:lstStyle/>
          <a:p>
            <a:pPr lvl="0">
              <a:defRPr sz="1800">
                <a:solidFill>
                  <a:srgbClr val="000000"/>
                </a:solidFill>
              </a:defRPr>
            </a:pPr>
            <a:r>
              <a:rPr sz="4900" dirty="0">
                <a:solidFill>
                  <a:srgbClr val="D93E2B"/>
                </a:solidFill>
              </a:rPr>
              <a:t>Recomendaciones UNESCO, 2010</a:t>
            </a:r>
          </a:p>
        </p:txBody>
      </p:sp>
      <p:sp>
        <p:nvSpPr>
          <p:cNvPr id="63" name="Shape 63"/>
          <p:cNvSpPr/>
          <p:nvPr/>
        </p:nvSpPr>
        <p:spPr>
          <a:xfrm>
            <a:off x="0" y="1576780"/>
            <a:ext cx="9144000" cy="1549459"/>
          </a:xfrm>
          <a:prstGeom prst="rect">
            <a:avLst/>
          </a:prstGeom>
          <a:ln/>
          <a:extLst>
            <a:ext uri="{C572A759-6A51-4108-AA02-DFA0A04FC94B}">
              <ma14:wrappingTextBoxFlag xmlns:ma14="http://schemas.microsoft.com/office/mac/drawingml/2011/main" val="1"/>
            </a:ext>
          </a:extLst>
        </p:spPr>
        <p:style>
          <a:lnRef idx="1">
            <a:schemeClr val="accent6"/>
          </a:lnRef>
          <a:fillRef idx="2">
            <a:schemeClr val="accent6"/>
          </a:fillRef>
          <a:effectRef idx="1">
            <a:schemeClr val="accent6"/>
          </a:effectRef>
          <a:fontRef idx="minor">
            <a:schemeClr val="dk1"/>
          </a:fontRef>
        </p:style>
        <p:txBody>
          <a:bodyPr wrap="square" lIns="35717" tIns="35717" rIns="35717" bIns="35717" anchor="ctr">
            <a:spAutoFit/>
          </a:bodyPr>
          <a:lstStyle/>
          <a:p>
            <a:pPr lvl="0" algn="ctr">
              <a:defRPr sz="1800">
                <a:solidFill>
                  <a:srgbClr val="000000"/>
                </a:solidFill>
              </a:defRPr>
            </a:pPr>
            <a:r>
              <a:rPr sz="2400" dirty="0">
                <a:solidFill>
                  <a:srgbClr val="414141"/>
                </a:solidFill>
              </a:rPr>
              <a:t>Se centra en factores específicos de riesgo y protección que inciden en ciertos comportamientos sexuales susceptibles de cambiar a través de la implementación de programas basados en el currículo (por ejemplo, conocimientos, valores, normas sociales, actitudes y habilidades)</a:t>
            </a:r>
          </a:p>
        </p:txBody>
      </p:sp>
      <p:sp>
        <p:nvSpPr>
          <p:cNvPr id="64" name="Shape 64"/>
          <p:cNvSpPr/>
          <p:nvPr/>
        </p:nvSpPr>
        <p:spPr>
          <a:xfrm>
            <a:off x="0" y="3272269"/>
            <a:ext cx="9144000" cy="810795"/>
          </a:xfrm>
          <a:prstGeom prst="rect">
            <a:avLst/>
          </a:prstGeom>
          <a:ln/>
          <a:extLst>
            <a:ext uri="{C572A759-6A51-4108-AA02-DFA0A04FC94B}">
              <ma14:wrappingTextBoxFlag xmlns:ma14="http://schemas.microsoft.com/office/mac/drawingml/2011/main" val="1"/>
            </a:ext>
          </a:extLst>
        </p:spPr>
        <p:style>
          <a:lnRef idx="1">
            <a:schemeClr val="accent5"/>
          </a:lnRef>
          <a:fillRef idx="2">
            <a:schemeClr val="accent5"/>
          </a:fillRef>
          <a:effectRef idx="1">
            <a:schemeClr val="accent5"/>
          </a:effectRef>
          <a:fontRef idx="minor">
            <a:schemeClr val="dk1"/>
          </a:fontRef>
        </p:style>
        <p:txBody>
          <a:bodyPr wrap="square" lIns="35717" tIns="35717" rIns="35717" bIns="35717" anchor="ctr">
            <a:spAutoFit/>
          </a:bodyPr>
          <a:lstStyle/>
          <a:p>
            <a:pPr lvl="0">
              <a:defRPr sz="1800">
                <a:solidFill>
                  <a:srgbClr val="000000"/>
                </a:solidFill>
              </a:defRPr>
            </a:pPr>
            <a:r>
              <a:rPr sz="2400" dirty="0">
                <a:solidFill>
                  <a:srgbClr val="414141"/>
                </a:solidFill>
              </a:rPr>
              <a:t>Emplea métodos pedagógicos basados en la participación activa de los y las estudiantes, contribuyendo a internalizar e integrar la información</a:t>
            </a:r>
          </a:p>
        </p:txBody>
      </p:sp>
      <p:sp>
        <p:nvSpPr>
          <p:cNvPr id="65" name="Shape 65"/>
          <p:cNvSpPr/>
          <p:nvPr/>
        </p:nvSpPr>
        <p:spPr>
          <a:xfrm>
            <a:off x="0" y="4350794"/>
            <a:ext cx="9144000" cy="810795"/>
          </a:xfrm>
          <a:prstGeom prst="rect">
            <a:avLst/>
          </a:prstGeom>
          <a:ln/>
          <a:extLst>
            <a:ext uri="{C572A759-6A51-4108-AA02-DFA0A04FC94B}">
              <ma14:wrappingTextBoxFlag xmlns:ma14="http://schemas.microsoft.com/office/mac/drawingml/2011/main" val="1"/>
            </a:ext>
          </a:extLst>
        </p:spPr>
        <p:style>
          <a:lnRef idx="1">
            <a:schemeClr val="accent4"/>
          </a:lnRef>
          <a:fillRef idx="2">
            <a:schemeClr val="accent4"/>
          </a:fillRef>
          <a:effectRef idx="1">
            <a:schemeClr val="accent4"/>
          </a:effectRef>
          <a:fontRef idx="minor">
            <a:schemeClr val="dk1"/>
          </a:fontRef>
        </p:style>
        <p:txBody>
          <a:bodyPr wrap="square" lIns="35717" tIns="35717" rIns="35717" bIns="35717" anchor="ctr">
            <a:spAutoFit/>
          </a:bodyPr>
          <a:lstStyle/>
          <a:p>
            <a:pPr lvl="0">
              <a:defRPr sz="1800">
                <a:solidFill>
                  <a:srgbClr val="000000"/>
                </a:solidFill>
              </a:defRPr>
            </a:pPr>
            <a:r>
              <a:rPr sz="2400" dirty="0">
                <a:solidFill>
                  <a:srgbClr val="414141"/>
                </a:solidFill>
              </a:rPr>
              <a:t>Implementa actividades múltiples de carácter pedagógico diseñadas para cambiar cada factor de riesgo y protección fijado como objetivo</a:t>
            </a:r>
          </a:p>
        </p:txBody>
      </p:sp>
      <p:sp>
        <p:nvSpPr>
          <p:cNvPr id="66" name="Shape 66"/>
          <p:cNvSpPr/>
          <p:nvPr/>
        </p:nvSpPr>
        <p:spPr>
          <a:xfrm>
            <a:off x="0" y="5385313"/>
            <a:ext cx="9144000" cy="1180127"/>
          </a:xfrm>
          <a:prstGeom prst="rect">
            <a:avLst/>
          </a:prstGeom>
          <a:ln/>
          <a:extLst>
            <a:ext uri="{C572A759-6A51-4108-AA02-DFA0A04FC94B}">
              <ma14:wrappingTextBoxFlag xmlns:ma14="http://schemas.microsoft.com/office/mac/drawingml/2011/main" val="1"/>
            </a:ext>
          </a:extLst>
        </p:spPr>
        <p:style>
          <a:lnRef idx="1">
            <a:schemeClr val="accent3"/>
          </a:lnRef>
          <a:fillRef idx="2">
            <a:schemeClr val="accent3"/>
          </a:fillRef>
          <a:effectRef idx="1">
            <a:schemeClr val="accent3"/>
          </a:effectRef>
          <a:fontRef idx="minor">
            <a:schemeClr val="dk1"/>
          </a:fontRef>
        </p:style>
        <p:txBody>
          <a:bodyPr wrap="square" lIns="35717" tIns="35717" rIns="35717" bIns="35717" anchor="ctr">
            <a:spAutoFit/>
          </a:bodyPr>
          <a:lstStyle/>
          <a:p>
            <a:pPr lvl="0" algn="ctr">
              <a:defRPr sz="1800">
                <a:solidFill>
                  <a:srgbClr val="000000"/>
                </a:solidFill>
              </a:defRPr>
            </a:pPr>
            <a:r>
              <a:rPr sz="2400" dirty="0">
                <a:solidFill>
                  <a:srgbClr val="414141"/>
                </a:solidFill>
              </a:rPr>
              <a:t>Proporciona información científicamente rigurosa sobre los riesgos asociados con la actividad sexual sin protección y la efectividad de los distintos métodos de protección</a:t>
            </a:r>
          </a:p>
        </p:txBody>
      </p:sp>
    </p:spTree>
    <p:extLst>
      <p:ext uri="{BB962C8B-B14F-4D97-AF65-F5344CB8AC3E}">
        <p14:creationId xmlns:p14="http://schemas.microsoft.com/office/powerpoint/2010/main" val="506458689"/>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1000" fill="hold"/>
                                        <p:tgtEl>
                                          <p:spTgt spid="63"/>
                                        </p:tgtEl>
                                        <p:attrNameLst>
                                          <p:attrName>ppt_w</p:attrName>
                                        </p:attrNameLst>
                                      </p:cBhvr>
                                      <p:tavLst>
                                        <p:tav tm="0">
                                          <p:val>
                                            <p:fltVal val="0"/>
                                          </p:val>
                                        </p:tav>
                                        <p:tav tm="100000">
                                          <p:val>
                                            <p:strVal val="#ppt_w"/>
                                          </p:val>
                                        </p:tav>
                                      </p:tavLst>
                                    </p:anim>
                                    <p:anim calcmode="lin" valueType="num">
                                      <p:cBhvr>
                                        <p:cTn id="8" dur="1000" fill="hold"/>
                                        <p:tgtEl>
                                          <p:spTgt spid="63"/>
                                        </p:tgtEl>
                                        <p:attrNameLst>
                                          <p:attrName>ppt_h</p:attrName>
                                        </p:attrNameLst>
                                      </p:cBhvr>
                                      <p:tavLst>
                                        <p:tav tm="0">
                                          <p:val>
                                            <p:fltVal val="0"/>
                                          </p:val>
                                        </p:tav>
                                        <p:tav tm="100000">
                                          <p:val>
                                            <p:strVal val="#ppt_h"/>
                                          </p:val>
                                        </p:tav>
                                      </p:tavLst>
                                    </p:anim>
                                    <p:anim calcmode="lin" valueType="num">
                                      <p:cBhvr>
                                        <p:cTn id="9" dur="1000" fill="hold"/>
                                        <p:tgtEl>
                                          <p:spTgt spid="63"/>
                                        </p:tgtEl>
                                        <p:attrNameLst>
                                          <p:attrName>style.rotation</p:attrName>
                                        </p:attrNameLst>
                                      </p:cBhvr>
                                      <p:tavLst>
                                        <p:tav tm="0">
                                          <p:val>
                                            <p:fltVal val="90"/>
                                          </p:val>
                                        </p:tav>
                                        <p:tav tm="100000">
                                          <p:val>
                                            <p:fltVal val="0"/>
                                          </p:val>
                                        </p:tav>
                                      </p:tavLst>
                                    </p:anim>
                                    <p:animEffect transition="in" filter="fade">
                                      <p:cBhvr>
                                        <p:cTn id="10" dur="1000"/>
                                        <p:tgtEl>
                                          <p:spTgt spid="63"/>
                                        </p:tgtEl>
                                      </p:cBhvr>
                                    </p:animEffect>
                                  </p:childTnLst>
                                </p:cTn>
                              </p:par>
                            </p:childTnLst>
                          </p:cTn>
                        </p:par>
                      </p:childTnLst>
                    </p:cTn>
                  </p:par>
                  <p:par>
                    <p:cTn id="11" fill="hold">
                      <p:stCondLst>
                        <p:cond delay="indefinite"/>
                      </p:stCondLst>
                      <p:childTnLst>
                        <p:par>
                          <p:cTn id="12" fill="hold">
                            <p:stCondLst>
                              <p:cond delay="0"/>
                            </p:stCondLst>
                            <p:childTnLst>
                              <p:par>
                                <p:cTn id="13" presetID="43" presetClass="entr" presetSubtype="0" fill="hold" grpId="0" nodeType="click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fade">
                                      <p:cBhvr>
                                        <p:cTn id="15" dur="100"/>
                                        <p:tgtEl>
                                          <p:spTgt spid="64"/>
                                        </p:tgtEl>
                                      </p:cBhvr>
                                    </p:animEffect>
                                    <p:anim calcmode="lin" valueType="num">
                                      <p:cBhvr>
                                        <p:cTn id="16" dur="400" fill="hold"/>
                                        <p:tgtEl>
                                          <p:spTgt spid="64"/>
                                        </p:tgtEl>
                                        <p:attrNameLst>
                                          <p:attrName>ppt_x</p:attrName>
                                        </p:attrNameLst>
                                      </p:cBhvr>
                                      <p:tavLst>
                                        <p:tav tm="0">
                                          <p:val>
                                            <p:strVal val="#ppt_x"/>
                                          </p:val>
                                        </p:tav>
                                        <p:tav tm="100000">
                                          <p:val>
                                            <p:strVal val="#ppt_x"/>
                                          </p:val>
                                        </p:tav>
                                      </p:tavLst>
                                    </p:anim>
                                    <p:anim calcmode="lin" valueType="num">
                                      <p:cBhvr>
                                        <p:cTn id="17" dur="400" fill="hold"/>
                                        <p:tgtEl>
                                          <p:spTgt spid="64"/>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6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6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65"/>
                                        </p:tgtEl>
                                        <p:attrNameLst>
                                          <p:attrName>style.visibility</p:attrName>
                                        </p:attrNameLst>
                                      </p:cBhvr>
                                      <p:to>
                                        <p:strVal val="visible"/>
                                      </p:to>
                                    </p:set>
                                    <p:anim calcmode="lin" valueType="num">
                                      <p:cBhvr>
                                        <p:cTn id="24" dur="500" fill="hold"/>
                                        <p:tgtEl>
                                          <p:spTgt spid="65"/>
                                        </p:tgtEl>
                                        <p:attrNameLst>
                                          <p:attrName>ppt_w</p:attrName>
                                        </p:attrNameLst>
                                      </p:cBhvr>
                                      <p:tavLst>
                                        <p:tav tm="0">
                                          <p:val>
                                            <p:fltVal val="0"/>
                                          </p:val>
                                        </p:tav>
                                        <p:tav tm="100000">
                                          <p:val>
                                            <p:strVal val="#ppt_w"/>
                                          </p:val>
                                        </p:tav>
                                      </p:tavLst>
                                    </p:anim>
                                    <p:anim calcmode="lin" valueType="num">
                                      <p:cBhvr>
                                        <p:cTn id="25" dur="500" fill="hold"/>
                                        <p:tgtEl>
                                          <p:spTgt spid="65"/>
                                        </p:tgtEl>
                                        <p:attrNameLst>
                                          <p:attrName>ppt_h</p:attrName>
                                        </p:attrNameLst>
                                      </p:cBhvr>
                                      <p:tavLst>
                                        <p:tav tm="0">
                                          <p:val>
                                            <p:fltVal val="0"/>
                                          </p:val>
                                        </p:tav>
                                        <p:tav tm="100000">
                                          <p:val>
                                            <p:strVal val="#ppt_h"/>
                                          </p:val>
                                        </p:tav>
                                      </p:tavLst>
                                    </p:anim>
                                    <p:animEffect transition="in" filter="fade">
                                      <p:cBhvr>
                                        <p:cTn id="26" dur="500"/>
                                        <p:tgtEl>
                                          <p:spTgt spid="6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66"/>
                                        </p:tgtEl>
                                        <p:attrNameLst>
                                          <p:attrName>style.visibility</p:attrName>
                                        </p:attrNameLst>
                                      </p:cBhvr>
                                      <p:to>
                                        <p:strVal val="visible"/>
                                      </p:to>
                                    </p:set>
                                    <p:anim calcmode="lin" valueType="num">
                                      <p:cBhvr>
                                        <p:cTn id="31" dur="1000" fill="hold"/>
                                        <p:tgtEl>
                                          <p:spTgt spid="66"/>
                                        </p:tgtEl>
                                        <p:attrNameLst>
                                          <p:attrName>ppt_w</p:attrName>
                                        </p:attrNameLst>
                                      </p:cBhvr>
                                      <p:tavLst>
                                        <p:tav tm="0">
                                          <p:val>
                                            <p:fltVal val="0"/>
                                          </p:val>
                                        </p:tav>
                                        <p:tav tm="100000">
                                          <p:val>
                                            <p:strVal val="#ppt_w"/>
                                          </p:val>
                                        </p:tav>
                                      </p:tavLst>
                                    </p:anim>
                                    <p:anim calcmode="lin" valueType="num">
                                      <p:cBhvr>
                                        <p:cTn id="32" dur="1000" fill="hold"/>
                                        <p:tgtEl>
                                          <p:spTgt spid="66"/>
                                        </p:tgtEl>
                                        <p:attrNameLst>
                                          <p:attrName>ppt_h</p:attrName>
                                        </p:attrNameLst>
                                      </p:cBhvr>
                                      <p:tavLst>
                                        <p:tav tm="0">
                                          <p:val>
                                            <p:fltVal val="0"/>
                                          </p:val>
                                        </p:tav>
                                        <p:tav tm="100000">
                                          <p:val>
                                            <p:strVal val="#ppt_h"/>
                                          </p:val>
                                        </p:tav>
                                      </p:tavLst>
                                    </p:anim>
                                    <p:anim calcmode="lin" valueType="num">
                                      <p:cBhvr>
                                        <p:cTn id="33" dur="1000" fill="hold"/>
                                        <p:tgtEl>
                                          <p:spTgt spid="66"/>
                                        </p:tgtEl>
                                        <p:attrNameLst>
                                          <p:attrName>style.rotation</p:attrName>
                                        </p:attrNameLst>
                                      </p:cBhvr>
                                      <p:tavLst>
                                        <p:tav tm="0">
                                          <p:val>
                                            <p:fltVal val="90"/>
                                          </p:val>
                                        </p:tav>
                                        <p:tav tm="100000">
                                          <p:val>
                                            <p:fltVal val="0"/>
                                          </p:val>
                                        </p:tav>
                                      </p:tavLst>
                                    </p:anim>
                                    <p:animEffect transition="in" filter="fade">
                                      <p:cBhvr>
                                        <p:cTn id="34"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65" grpId="0" animBg="1"/>
      <p:bldP spid="6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hape 68"/>
          <p:cNvSpPr>
            <a:spLocks noGrp="1"/>
          </p:cNvSpPr>
          <p:nvPr>
            <p:ph type="title"/>
          </p:nvPr>
        </p:nvSpPr>
        <p:spPr>
          <a:xfrm>
            <a:off x="0" y="21021"/>
            <a:ext cx="9143999" cy="1696641"/>
          </a:xfrm>
          <a:prstGeom prst="rect">
            <a:avLst/>
          </a:prstGeom>
        </p:spPr>
        <p:txBody>
          <a:bodyPr>
            <a:normAutofit/>
          </a:bodyPr>
          <a:lstStyle/>
          <a:p>
            <a:pPr lvl="0">
              <a:defRPr sz="1800">
                <a:solidFill>
                  <a:srgbClr val="000000"/>
                </a:solidFill>
              </a:defRPr>
            </a:pPr>
            <a:r>
              <a:rPr sz="4900" dirty="0">
                <a:solidFill>
                  <a:srgbClr val="D93E2B"/>
                </a:solidFill>
              </a:rPr>
              <a:t>Recomendaciones UNESCO, 2010</a:t>
            </a:r>
          </a:p>
        </p:txBody>
      </p:sp>
      <p:sp>
        <p:nvSpPr>
          <p:cNvPr id="69" name="Shape 69"/>
          <p:cNvSpPr/>
          <p:nvPr/>
        </p:nvSpPr>
        <p:spPr>
          <a:xfrm>
            <a:off x="0" y="1797138"/>
            <a:ext cx="9144000" cy="564574"/>
          </a:xfrm>
          <a:prstGeom prst="rect">
            <a:avLst/>
          </a:prstGeom>
          <a:ln/>
          <a:extLst>
            <a:ext uri="{C572A759-6A51-4108-AA02-DFA0A04FC94B}">
              <ma14:wrappingTextBoxFlag xmlns:ma14="http://schemas.microsoft.com/office/mac/drawingml/2011/main" val="1"/>
            </a:ext>
          </a:extLst>
        </p:spPr>
        <p:style>
          <a:lnRef idx="1">
            <a:schemeClr val="accent3"/>
          </a:lnRef>
          <a:fillRef idx="2">
            <a:schemeClr val="accent3"/>
          </a:fillRef>
          <a:effectRef idx="1">
            <a:schemeClr val="accent3"/>
          </a:effectRef>
          <a:fontRef idx="minor">
            <a:schemeClr val="dk1"/>
          </a:fontRef>
        </p:style>
        <p:txBody>
          <a:bodyPr wrap="square" lIns="35717" tIns="35717" rIns="35717" bIns="35717" anchor="ctr">
            <a:spAutoFit/>
          </a:bodyPr>
          <a:lstStyle/>
          <a:p>
            <a:pPr lvl="0" algn="ctr">
              <a:defRPr sz="1800">
                <a:solidFill>
                  <a:srgbClr val="000000"/>
                </a:solidFill>
              </a:defRPr>
            </a:pPr>
            <a:r>
              <a:rPr sz="3200" dirty="0">
                <a:solidFill>
                  <a:srgbClr val="414141"/>
                </a:solidFill>
              </a:rPr>
              <a:t>Aborda las percepciones de riesgo</a:t>
            </a:r>
          </a:p>
        </p:txBody>
      </p:sp>
      <p:sp>
        <p:nvSpPr>
          <p:cNvPr id="70" name="Shape 70"/>
          <p:cNvSpPr/>
          <p:nvPr/>
        </p:nvSpPr>
        <p:spPr>
          <a:xfrm>
            <a:off x="1" y="4554988"/>
            <a:ext cx="9143998" cy="1364793"/>
          </a:xfrm>
          <a:prstGeom prst="rect">
            <a:avLst/>
          </a:prstGeom>
          <a:ln/>
          <a:extLst>
            <a:ext uri="{C572A759-6A51-4108-AA02-DFA0A04FC94B}">
              <ma14:wrappingTextBoxFlag xmlns:ma14="http://schemas.microsoft.com/office/mac/drawingml/2011/main" val="1"/>
            </a:ext>
          </a:extLst>
        </p:spPr>
        <p:style>
          <a:lnRef idx="1">
            <a:schemeClr val="accent4"/>
          </a:lnRef>
          <a:fillRef idx="2">
            <a:schemeClr val="accent4"/>
          </a:fillRef>
          <a:effectRef idx="1">
            <a:schemeClr val="accent4"/>
          </a:effectRef>
          <a:fontRef idx="minor">
            <a:schemeClr val="dk1"/>
          </a:fontRef>
        </p:style>
        <p:txBody>
          <a:bodyPr wrap="square" lIns="35717" tIns="35717" rIns="35717" bIns="35717" anchor="ctr">
            <a:spAutoFit/>
          </a:bodyPr>
          <a:lstStyle/>
          <a:p>
            <a:pPr lvl="0" algn="ctr">
              <a:defRPr sz="1800">
                <a:solidFill>
                  <a:srgbClr val="000000"/>
                </a:solidFill>
              </a:defRPr>
            </a:pPr>
            <a:r>
              <a:rPr sz="2800" dirty="0">
                <a:solidFill>
                  <a:srgbClr val="414141"/>
                </a:solidFill>
              </a:rPr>
              <a:t>Aborda valores y percepciones personales adoptadas por la familia o el grupo de pares respecto de la decisión de mantener relaciones sexuales y/o mantener varias parejas</a:t>
            </a:r>
          </a:p>
        </p:txBody>
      </p:sp>
      <p:sp>
        <p:nvSpPr>
          <p:cNvPr id="71" name="Shape 71"/>
          <p:cNvSpPr/>
          <p:nvPr/>
        </p:nvSpPr>
        <p:spPr>
          <a:xfrm>
            <a:off x="0" y="2560493"/>
            <a:ext cx="9143999" cy="933906"/>
          </a:xfrm>
          <a:prstGeom prst="rect">
            <a:avLst/>
          </a:prstGeom>
          <a:ln/>
          <a:extLst>
            <a:ext uri="{C572A759-6A51-4108-AA02-DFA0A04FC94B}">
              <ma14:wrappingTextBoxFlag xmlns:ma14="http://schemas.microsoft.com/office/mac/drawingml/2011/main" val="1"/>
            </a:ext>
          </a:extLst>
        </p:spPr>
        <p:style>
          <a:lnRef idx="1">
            <a:schemeClr val="accent5"/>
          </a:lnRef>
          <a:fillRef idx="2">
            <a:schemeClr val="accent5"/>
          </a:fillRef>
          <a:effectRef idx="1">
            <a:schemeClr val="accent5"/>
          </a:effectRef>
          <a:fontRef idx="minor">
            <a:schemeClr val="dk1"/>
          </a:fontRef>
        </p:style>
        <p:txBody>
          <a:bodyPr wrap="square" lIns="35717" tIns="35717" rIns="35717" bIns="35717" anchor="ctr">
            <a:spAutoFit/>
          </a:bodyPr>
          <a:lstStyle/>
          <a:p>
            <a:pPr lvl="0" algn="ctr">
              <a:defRPr sz="1800">
                <a:solidFill>
                  <a:srgbClr val="000000"/>
                </a:solidFill>
              </a:defRPr>
            </a:pPr>
            <a:r>
              <a:rPr sz="2800" dirty="0">
                <a:solidFill>
                  <a:srgbClr val="414141"/>
                </a:solidFill>
              </a:rPr>
              <a:t>Aborda las actitudes personales y las normas de pares relativas al uso del condón y anticonceptivos</a:t>
            </a:r>
          </a:p>
        </p:txBody>
      </p:sp>
      <p:sp>
        <p:nvSpPr>
          <p:cNvPr id="72" name="Shape 72"/>
          <p:cNvSpPr/>
          <p:nvPr/>
        </p:nvSpPr>
        <p:spPr>
          <a:xfrm>
            <a:off x="0" y="3621082"/>
            <a:ext cx="9143999" cy="933906"/>
          </a:xfrm>
          <a:prstGeom prst="rect">
            <a:avLst/>
          </a:prstGeom>
          <a:ln/>
          <a:extLst>
            <a:ext uri="{C572A759-6A51-4108-AA02-DFA0A04FC94B}">
              <ma14:wrappingTextBoxFlag xmlns:ma14="http://schemas.microsoft.com/office/mac/drawingml/2011/main" val="1"/>
            </a:ext>
          </a:extLst>
        </p:spPr>
        <p:style>
          <a:lnRef idx="1">
            <a:schemeClr val="accent6"/>
          </a:lnRef>
          <a:fillRef idx="2">
            <a:schemeClr val="accent6"/>
          </a:fillRef>
          <a:effectRef idx="1">
            <a:schemeClr val="accent6"/>
          </a:effectRef>
          <a:fontRef idx="minor">
            <a:schemeClr val="dk1"/>
          </a:fontRef>
        </p:style>
        <p:txBody>
          <a:bodyPr wrap="square" lIns="35717" tIns="35717" rIns="35717" bIns="35717" anchor="ctr">
            <a:spAutoFit/>
          </a:bodyPr>
          <a:lstStyle/>
          <a:p>
            <a:pPr lvl="0" algn="ctr">
              <a:defRPr sz="1800">
                <a:solidFill>
                  <a:srgbClr val="000000"/>
                </a:solidFill>
              </a:defRPr>
            </a:pPr>
            <a:r>
              <a:rPr sz="2800" dirty="0">
                <a:solidFill>
                  <a:srgbClr val="414141"/>
                </a:solidFill>
              </a:rPr>
              <a:t>Aborda tanto las habilidades como la auto- eficacia en el uso de estas habilidades</a:t>
            </a:r>
          </a:p>
        </p:txBody>
      </p:sp>
      <p:sp>
        <p:nvSpPr>
          <p:cNvPr id="73" name="Shape 73"/>
          <p:cNvSpPr/>
          <p:nvPr/>
        </p:nvSpPr>
        <p:spPr>
          <a:xfrm>
            <a:off x="1" y="5993909"/>
            <a:ext cx="9143997" cy="503019"/>
          </a:xfrm>
          <a:prstGeom prst="rect">
            <a:avLst/>
          </a:prstGeom>
          <a:ln/>
          <a:extLst>
            <a:ext uri="{C572A759-6A51-4108-AA02-DFA0A04FC94B}">
              <ma14:wrappingTextBoxFlag xmlns:ma14="http://schemas.microsoft.com/office/mac/drawingml/2011/main" val="1"/>
            </a:ext>
          </a:extLst>
        </p:spPr>
        <p:style>
          <a:lnRef idx="1">
            <a:schemeClr val="accent2"/>
          </a:lnRef>
          <a:fillRef idx="2">
            <a:schemeClr val="accent2"/>
          </a:fillRef>
          <a:effectRef idx="1">
            <a:schemeClr val="accent2"/>
          </a:effectRef>
          <a:fontRef idx="minor">
            <a:schemeClr val="dk1"/>
          </a:fontRef>
        </p:style>
        <p:txBody>
          <a:bodyPr wrap="square" lIns="35717" tIns="35717" rIns="35717" bIns="35717" anchor="ctr">
            <a:spAutoFit/>
          </a:bodyPr>
          <a:lstStyle/>
          <a:p>
            <a:pPr lvl="0" algn="ctr">
              <a:defRPr sz="1800">
                <a:solidFill>
                  <a:srgbClr val="000000"/>
                </a:solidFill>
              </a:defRPr>
            </a:pPr>
            <a:r>
              <a:rPr sz="2800" dirty="0">
                <a:solidFill>
                  <a:srgbClr val="414141"/>
                </a:solidFill>
              </a:rPr>
              <a:t>Cubre temas siguiendo una secuencia lógica</a:t>
            </a:r>
          </a:p>
        </p:txBody>
      </p:sp>
    </p:spTree>
    <p:extLst>
      <p:ext uri="{BB962C8B-B14F-4D97-AF65-F5344CB8AC3E}">
        <p14:creationId xmlns:p14="http://schemas.microsoft.com/office/powerpoint/2010/main" val="118800595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anim calcmode="lin" valueType="num">
                                      <p:cBhvr>
                                        <p:cTn id="8" dur="1000" fill="hold"/>
                                        <p:tgtEl>
                                          <p:spTgt spid="69"/>
                                        </p:tgtEl>
                                        <p:attrNameLst>
                                          <p:attrName>ppt_x</p:attrName>
                                        </p:attrNameLst>
                                      </p:cBhvr>
                                      <p:tavLst>
                                        <p:tav tm="0">
                                          <p:val>
                                            <p:strVal val="#ppt_x"/>
                                          </p:val>
                                        </p:tav>
                                        <p:tav tm="100000">
                                          <p:val>
                                            <p:strVal val="#ppt_x"/>
                                          </p:val>
                                        </p:tav>
                                      </p:tavLst>
                                    </p:anim>
                                    <p:anim calcmode="lin" valueType="num">
                                      <p:cBhvr>
                                        <p:cTn id="9"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grpId="0"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100"/>
                                        <p:tgtEl>
                                          <p:spTgt spid="70"/>
                                        </p:tgtEl>
                                      </p:cBhvr>
                                    </p:animEffect>
                                    <p:anim calcmode="lin" valueType="num">
                                      <p:cBhvr>
                                        <p:cTn id="15" dur="400" fill="hold"/>
                                        <p:tgtEl>
                                          <p:spTgt spid="70"/>
                                        </p:tgtEl>
                                        <p:attrNameLst>
                                          <p:attrName>ppt_x</p:attrName>
                                        </p:attrNameLst>
                                      </p:cBhvr>
                                      <p:tavLst>
                                        <p:tav tm="0">
                                          <p:val>
                                            <p:strVal val="#ppt_x"/>
                                          </p:val>
                                        </p:tav>
                                        <p:tav tm="100000">
                                          <p:val>
                                            <p:strVal val="#ppt_x"/>
                                          </p:val>
                                        </p:tav>
                                      </p:tavLst>
                                    </p:anim>
                                    <p:anim calcmode="lin" valueType="num">
                                      <p:cBhvr>
                                        <p:cTn id="16" dur="400" fill="hold"/>
                                        <p:tgtEl>
                                          <p:spTgt spid="70"/>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7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7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71"/>
                                        </p:tgtEl>
                                        <p:attrNameLst>
                                          <p:attrName>style.visibility</p:attrName>
                                        </p:attrNameLst>
                                      </p:cBhvr>
                                      <p:to>
                                        <p:strVal val="visible"/>
                                      </p:to>
                                    </p:set>
                                    <p:anim calcmode="lin" valueType="num">
                                      <p:cBhvr>
                                        <p:cTn id="23" dur="500" fill="hold"/>
                                        <p:tgtEl>
                                          <p:spTgt spid="71"/>
                                        </p:tgtEl>
                                        <p:attrNameLst>
                                          <p:attrName>ppt_w</p:attrName>
                                        </p:attrNameLst>
                                      </p:cBhvr>
                                      <p:tavLst>
                                        <p:tav tm="0">
                                          <p:val>
                                            <p:fltVal val="0"/>
                                          </p:val>
                                        </p:tav>
                                        <p:tav tm="100000">
                                          <p:val>
                                            <p:strVal val="#ppt_w"/>
                                          </p:val>
                                        </p:tav>
                                      </p:tavLst>
                                    </p:anim>
                                    <p:anim calcmode="lin" valueType="num">
                                      <p:cBhvr>
                                        <p:cTn id="24" dur="500" fill="hold"/>
                                        <p:tgtEl>
                                          <p:spTgt spid="71"/>
                                        </p:tgtEl>
                                        <p:attrNameLst>
                                          <p:attrName>ppt_h</p:attrName>
                                        </p:attrNameLst>
                                      </p:cBhvr>
                                      <p:tavLst>
                                        <p:tav tm="0">
                                          <p:val>
                                            <p:fltVal val="0"/>
                                          </p:val>
                                        </p:tav>
                                        <p:tav tm="100000">
                                          <p:val>
                                            <p:strVal val="#ppt_h"/>
                                          </p:val>
                                        </p:tav>
                                      </p:tavLst>
                                    </p:anim>
                                    <p:animEffect transition="in" filter="fade">
                                      <p:cBhvr>
                                        <p:cTn id="25" dur="500"/>
                                        <p:tgtEl>
                                          <p:spTgt spid="71"/>
                                        </p:tgtEl>
                                      </p:cBhvr>
                                    </p:animEffect>
                                  </p:childTnLst>
                                </p:cTn>
                              </p:par>
                            </p:childTnLst>
                          </p:cTn>
                        </p:par>
                      </p:childTnLst>
                    </p:cTn>
                  </p:par>
                  <p:par>
                    <p:cTn id="26" fill="hold">
                      <p:stCondLst>
                        <p:cond delay="indefinite"/>
                      </p:stCondLst>
                      <p:childTnLst>
                        <p:par>
                          <p:cTn id="27" fill="hold">
                            <p:stCondLst>
                              <p:cond delay="0"/>
                            </p:stCondLst>
                            <p:childTnLst>
                              <p:par>
                                <p:cTn id="28" presetID="43" presetClass="entr" presetSubtype="0" fill="hold" grpId="0" nodeType="clickEffect">
                                  <p:stCondLst>
                                    <p:cond delay="0"/>
                                  </p:stCondLst>
                                  <p:childTnLst>
                                    <p:set>
                                      <p:cBhvr>
                                        <p:cTn id="29" dur="1" fill="hold">
                                          <p:stCondLst>
                                            <p:cond delay="0"/>
                                          </p:stCondLst>
                                        </p:cTn>
                                        <p:tgtEl>
                                          <p:spTgt spid="72"/>
                                        </p:tgtEl>
                                        <p:attrNameLst>
                                          <p:attrName>style.visibility</p:attrName>
                                        </p:attrNameLst>
                                      </p:cBhvr>
                                      <p:to>
                                        <p:strVal val="visible"/>
                                      </p:to>
                                    </p:set>
                                    <p:animEffect transition="in" filter="fade">
                                      <p:cBhvr>
                                        <p:cTn id="30" dur="100"/>
                                        <p:tgtEl>
                                          <p:spTgt spid="72"/>
                                        </p:tgtEl>
                                      </p:cBhvr>
                                    </p:animEffect>
                                    <p:anim calcmode="lin" valueType="num">
                                      <p:cBhvr>
                                        <p:cTn id="31" dur="400" fill="hold"/>
                                        <p:tgtEl>
                                          <p:spTgt spid="72"/>
                                        </p:tgtEl>
                                        <p:attrNameLst>
                                          <p:attrName>ppt_x</p:attrName>
                                        </p:attrNameLst>
                                      </p:cBhvr>
                                      <p:tavLst>
                                        <p:tav tm="0">
                                          <p:val>
                                            <p:strVal val="#ppt_x"/>
                                          </p:val>
                                        </p:tav>
                                        <p:tav tm="100000">
                                          <p:val>
                                            <p:strVal val="#ppt_x"/>
                                          </p:val>
                                        </p:tav>
                                      </p:tavLst>
                                    </p:anim>
                                    <p:anim calcmode="lin" valueType="num">
                                      <p:cBhvr>
                                        <p:cTn id="32" dur="400" fill="hold"/>
                                        <p:tgtEl>
                                          <p:spTgt spid="72"/>
                                        </p:tgtEl>
                                        <p:attrNameLst>
                                          <p:attrName>ppt_y</p:attrName>
                                        </p:attrNameLst>
                                      </p:cBhvr>
                                      <p:tavLst>
                                        <p:tav tm="0">
                                          <p:val>
                                            <p:strVal val="#ppt_y+0.31"/>
                                          </p:val>
                                        </p:tav>
                                        <p:tav tm="100000">
                                          <p:val>
                                            <p:strVal val="#ppt_y+0.31"/>
                                          </p:val>
                                        </p:tav>
                                      </p:tavLst>
                                    </p:anim>
                                    <p:anim calcmode="lin" valueType="num">
                                      <p:cBhvr>
                                        <p:cTn id="33" dur="600" decel="50000" fill="hold">
                                          <p:stCondLst>
                                            <p:cond delay="400"/>
                                          </p:stCondLst>
                                        </p:cTn>
                                        <p:tgtEl>
                                          <p:spTgt spid="7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4" dur="600" decel="50000" fill="hold">
                                          <p:stCondLst>
                                            <p:cond delay="400"/>
                                          </p:stCondLst>
                                        </p:cTn>
                                        <p:tgtEl>
                                          <p:spTgt spid="7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73"/>
                                        </p:tgtEl>
                                        <p:attrNameLst>
                                          <p:attrName>style.visibility</p:attrName>
                                        </p:attrNameLst>
                                      </p:cBhvr>
                                      <p:to>
                                        <p:strVal val="visible"/>
                                      </p:to>
                                    </p:set>
                                    <p:animEffect transition="in" filter="fade">
                                      <p:cBhvr>
                                        <p:cTn id="39" dur="1000"/>
                                        <p:tgtEl>
                                          <p:spTgt spid="73"/>
                                        </p:tgtEl>
                                      </p:cBhvr>
                                    </p:animEffect>
                                    <p:anim calcmode="lin" valueType="num">
                                      <p:cBhvr>
                                        <p:cTn id="40" dur="1000" fill="hold"/>
                                        <p:tgtEl>
                                          <p:spTgt spid="73"/>
                                        </p:tgtEl>
                                        <p:attrNameLst>
                                          <p:attrName>ppt_x</p:attrName>
                                        </p:attrNameLst>
                                      </p:cBhvr>
                                      <p:tavLst>
                                        <p:tav tm="0">
                                          <p:val>
                                            <p:strVal val="#ppt_x"/>
                                          </p:val>
                                        </p:tav>
                                        <p:tav tm="100000">
                                          <p:val>
                                            <p:strVal val="#ppt_x"/>
                                          </p:val>
                                        </p:tav>
                                      </p:tavLst>
                                    </p:anim>
                                    <p:anim calcmode="lin" valueType="num">
                                      <p:cBhvr>
                                        <p:cTn id="41"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P spid="7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Shape 75"/>
          <p:cNvSpPr/>
          <p:nvPr/>
        </p:nvSpPr>
        <p:spPr>
          <a:xfrm>
            <a:off x="357187" y="4230406"/>
            <a:ext cx="5063133" cy="46887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lnSpc>
                <a:spcPct val="110000"/>
              </a:lnSpc>
              <a:defRPr i="1"/>
            </a:lvl1pPr>
          </a:lstStyle>
          <a:p>
            <a:pPr lvl="0">
              <a:defRPr sz="1800" i="0">
                <a:solidFill>
                  <a:srgbClr val="000000"/>
                </a:solidFill>
              </a:defRPr>
            </a:pPr>
            <a:r>
              <a:rPr sz="2800" b="1" dirty="0">
                <a:solidFill>
                  <a:srgbClr val="414141"/>
                </a:solidFill>
              </a:rPr>
              <a:t>Referentes..</a:t>
            </a:r>
          </a:p>
        </p:txBody>
      </p:sp>
      <p:grpSp>
        <p:nvGrpSpPr>
          <p:cNvPr id="78" name="Group 78"/>
          <p:cNvGrpSpPr/>
          <p:nvPr/>
        </p:nvGrpSpPr>
        <p:grpSpPr>
          <a:xfrm>
            <a:off x="330399" y="339328"/>
            <a:ext cx="8483203" cy="3893344"/>
            <a:chOff x="-127000" y="-88900"/>
            <a:chExt cx="12065000" cy="5537200"/>
          </a:xfrm>
        </p:grpSpPr>
        <p:pic>
          <p:nvPicPr>
            <p:cNvPr id="77" name="pasted-image.png"/>
            <p:cNvPicPr/>
            <p:nvPr/>
          </p:nvPicPr>
          <p:blipFill>
            <a:blip r:embed="rId2">
              <a:extLst/>
            </a:blip>
            <a:srcRect t="20609" b="20609"/>
            <a:stretch>
              <a:fillRect/>
            </a:stretch>
          </p:blipFill>
          <p:spPr>
            <a:xfrm>
              <a:off x="0" y="0"/>
              <a:ext cx="11811000" cy="5207000"/>
            </a:xfrm>
            <a:prstGeom prst="rect">
              <a:avLst/>
            </a:prstGeom>
            <a:ln>
              <a:noFill/>
            </a:ln>
            <a:effectLst/>
          </p:spPr>
        </p:pic>
        <p:pic>
          <p:nvPicPr>
            <p:cNvPr id="76" name="Picture 75"/>
            <p:cNvPicPr/>
            <p:nvPr/>
          </p:nvPicPr>
          <p:blipFill>
            <a:blip r:embed="rId3">
              <a:extLst/>
            </a:blip>
            <a:stretch>
              <a:fillRect/>
            </a:stretch>
          </p:blipFill>
          <p:spPr>
            <a:xfrm>
              <a:off x="-127000" y="-88900"/>
              <a:ext cx="12065000" cy="5537200"/>
            </a:xfrm>
            <a:prstGeom prst="rect">
              <a:avLst/>
            </a:prstGeom>
            <a:effectLst/>
          </p:spPr>
        </p:pic>
      </p:grpSp>
      <p:sp>
        <p:nvSpPr>
          <p:cNvPr id="79" name="Shape 79"/>
          <p:cNvSpPr>
            <a:spLocks noGrp="1"/>
          </p:cNvSpPr>
          <p:nvPr>
            <p:ph type="title"/>
          </p:nvPr>
        </p:nvSpPr>
        <p:spPr>
          <a:xfrm>
            <a:off x="5714440" y="4674549"/>
            <a:ext cx="3099162" cy="1665387"/>
          </a:xfrm>
          <a:prstGeom prst="rect">
            <a:avLst/>
          </a:prstGeom>
        </p:spPr>
        <p:style>
          <a:lnRef idx="1">
            <a:schemeClr val="accent6"/>
          </a:lnRef>
          <a:fillRef idx="2">
            <a:schemeClr val="accent6"/>
          </a:fillRef>
          <a:effectRef idx="1">
            <a:schemeClr val="accent6"/>
          </a:effectRef>
          <a:fontRef idx="minor">
            <a:schemeClr val="dk1"/>
          </a:fontRef>
        </p:style>
        <p:txBody>
          <a:bodyPr>
            <a:normAutofit fontScale="90000"/>
          </a:bodyPr>
          <a:lstStyle/>
          <a:p>
            <a:pPr defTabSz="357353">
              <a:spcBef>
                <a:spcPts val="914"/>
              </a:spcBef>
              <a:defRPr sz="1800">
                <a:solidFill>
                  <a:srgbClr val="000000"/>
                </a:solidFill>
              </a:defRPr>
            </a:pPr>
            <a:r>
              <a:rPr sz="1700" dirty="0">
                <a:solidFill>
                  <a:srgbClr val="D93E2B"/>
                </a:solidFill>
              </a:rPr>
              <a:t>Más del 98% de los colegiales llevan el curso sin objeción alguna de sus padres. De los 217.520 alumnos de sétimo, octavo y noveno, solo 3.807 (1,7%) no participan en el programa. (La nación, 24 de mayo 2013)</a:t>
            </a:r>
            <a:r>
              <a:rPr sz="4300" dirty="0">
                <a:solidFill>
                  <a:srgbClr val="D93E2B"/>
                </a:solidFill>
              </a:rPr>
              <a:t> </a:t>
            </a:r>
          </a:p>
        </p:txBody>
      </p:sp>
      <p:sp>
        <p:nvSpPr>
          <p:cNvPr id="80" name="Shape 80"/>
          <p:cNvSpPr/>
          <p:nvPr/>
        </p:nvSpPr>
        <p:spPr>
          <a:xfrm>
            <a:off x="127554" y="4799586"/>
            <a:ext cx="5452917" cy="1380182"/>
          </a:xfrm>
          <a:prstGeom prst="rect">
            <a:avLst/>
          </a:prstGeom>
          <a:ln/>
          <a:extLst>
            <a:ext uri="{C572A759-6A51-4108-AA02-DFA0A04FC94B}">
              <ma14:wrappingTextBoxFlag xmlns:ma14="http://schemas.microsoft.com/office/mac/drawingml/2011/main" val="1"/>
            </a:ext>
          </a:extLst>
        </p:spPr>
        <p:style>
          <a:lnRef idx="1">
            <a:schemeClr val="accent5"/>
          </a:lnRef>
          <a:fillRef idx="2">
            <a:schemeClr val="accent5"/>
          </a:fillRef>
          <a:effectRef idx="1">
            <a:schemeClr val="accent5"/>
          </a:effectRef>
          <a:fontRef idx="minor">
            <a:schemeClr val="dk1"/>
          </a:fontRef>
        </p:style>
        <p:txBody>
          <a:bodyPr wrap="square" lIns="35717" tIns="35717" rIns="35717" bIns="35717" anchor="ctr">
            <a:spAutoFit/>
          </a:bodyPr>
          <a:lstStyle/>
          <a:p>
            <a:pPr lvl="0">
              <a:defRPr sz="1800">
                <a:solidFill>
                  <a:srgbClr val="000000"/>
                </a:solidFill>
              </a:defRPr>
            </a:pPr>
            <a:r>
              <a:rPr sz="1700" dirty="0">
                <a:solidFill>
                  <a:srgbClr val="414141"/>
                </a:solidFill>
              </a:rPr>
              <a:t>INEINA, en conjunto con funcionarios del Ministerio, bajo la coordinación de Ana Teresa León, de la Universidad Nacional, cuyo producto “Propuesta de Plan Nacional de Educación para la Sexualidad”, de 2009, fue la base para el trabajo del equipo que diseñó estos programas de estudio.</a:t>
            </a:r>
          </a:p>
        </p:txBody>
      </p:sp>
    </p:spTree>
    <p:extLst>
      <p:ext uri="{BB962C8B-B14F-4D97-AF65-F5344CB8AC3E}">
        <p14:creationId xmlns:p14="http://schemas.microsoft.com/office/powerpoint/2010/main" val="406456655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p:cTn id="7" dur="1000" fill="hold"/>
                                        <p:tgtEl>
                                          <p:spTgt spid="75"/>
                                        </p:tgtEl>
                                        <p:attrNameLst>
                                          <p:attrName>ppt_w</p:attrName>
                                        </p:attrNameLst>
                                      </p:cBhvr>
                                      <p:tavLst>
                                        <p:tav tm="0">
                                          <p:val>
                                            <p:fltVal val="0"/>
                                          </p:val>
                                        </p:tav>
                                        <p:tav tm="100000">
                                          <p:val>
                                            <p:strVal val="#ppt_w"/>
                                          </p:val>
                                        </p:tav>
                                      </p:tavLst>
                                    </p:anim>
                                    <p:anim calcmode="lin" valueType="num">
                                      <p:cBhvr>
                                        <p:cTn id="8" dur="1000" fill="hold"/>
                                        <p:tgtEl>
                                          <p:spTgt spid="75"/>
                                        </p:tgtEl>
                                        <p:attrNameLst>
                                          <p:attrName>ppt_h</p:attrName>
                                        </p:attrNameLst>
                                      </p:cBhvr>
                                      <p:tavLst>
                                        <p:tav tm="0">
                                          <p:val>
                                            <p:fltVal val="0"/>
                                          </p:val>
                                        </p:tav>
                                        <p:tav tm="100000">
                                          <p:val>
                                            <p:strVal val="#ppt_h"/>
                                          </p:val>
                                        </p:tav>
                                      </p:tavLst>
                                    </p:anim>
                                    <p:anim calcmode="lin" valueType="num">
                                      <p:cBhvr>
                                        <p:cTn id="9" dur="1000" fill="hold"/>
                                        <p:tgtEl>
                                          <p:spTgt spid="75"/>
                                        </p:tgtEl>
                                        <p:attrNameLst>
                                          <p:attrName>style.rotation</p:attrName>
                                        </p:attrNameLst>
                                      </p:cBhvr>
                                      <p:tavLst>
                                        <p:tav tm="0">
                                          <p:val>
                                            <p:fltVal val="90"/>
                                          </p:val>
                                        </p:tav>
                                        <p:tav tm="100000">
                                          <p:val>
                                            <p:fltVal val="0"/>
                                          </p:val>
                                        </p:tav>
                                      </p:tavLst>
                                    </p:anim>
                                    <p:animEffect transition="in" filter="fade">
                                      <p:cBhvr>
                                        <p:cTn id="10" dur="1000"/>
                                        <p:tgtEl>
                                          <p:spTgt spid="75"/>
                                        </p:tgtEl>
                                      </p:cBhvr>
                                    </p:animEffect>
                                  </p:childTnLst>
                                </p:cTn>
                              </p:par>
                            </p:childTnLst>
                          </p:cTn>
                        </p:par>
                      </p:childTnLst>
                    </p:cTn>
                  </p:par>
                  <p:par>
                    <p:cTn id="11" fill="hold">
                      <p:stCondLst>
                        <p:cond delay="indefinite"/>
                      </p:stCondLst>
                      <p:childTnLst>
                        <p:par>
                          <p:cTn id="12" fill="hold">
                            <p:stCondLst>
                              <p:cond delay="0"/>
                            </p:stCondLst>
                            <p:childTnLst>
                              <p:par>
                                <p:cTn id="13" presetID="43" presetClass="entr" presetSubtype="0" fill="hold" grpId="0" nodeType="click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fade">
                                      <p:cBhvr>
                                        <p:cTn id="15" dur="100"/>
                                        <p:tgtEl>
                                          <p:spTgt spid="79"/>
                                        </p:tgtEl>
                                      </p:cBhvr>
                                    </p:animEffect>
                                    <p:anim calcmode="lin" valueType="num">
                                      <p:cBhvr>
                                        <p:cTn id="16" dur="400" fill="hold"/>
                                        <p:tgtEl>
                                          <p:spTgt spid="79"/>
                                        </p:tgtEl>
                                        <p:attrNameLst>
                                          <p:attrName>ppt_x</p:attrName>
                                        </p:attrNameLst>
                                      </p:cBhvr>
                                      <p:tavLst>
                                        <p:tav tm="0">
                                          <p:val>
                                            <p:strVal val="#ppt_x"/>
                                          </p:val>
                                        </p:tav>
                                        <p:tav tm="100000">
                                          <p:val>
                                            <p:strVal val="#ppt_x"/>
                                          </p:val>
                                        </p:tav>
                                      </p:tavLst>
                                    </p:anim>
                                    <p:anim calcmode="lin" valueType="num">
                                      <p:cBhvr>
                                        <p:cTn id="17" dur="400" fill="hold"/>
                                        <p:tgtEl>
                                          <p:spTgt spid="79"/>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7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7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80"/>
                                        </p:tgtEl>
                                        <p:attrNameLst>
                                          <p:attrName>style.visibility</p:attrName>
                                        </p:attrNameLst>
                                      </p:cBhvr>
                                      <p:to>
                                        <p:strVal val="visible"/>
                                      </p:to>
                                    </p:set>
                                    <p:anim calcmode="lin" valueType="num">
                                      <p:cBhvr>
                                        <p:cTn id="24" dur="1000" fill="hold"/>
                                        <p:tgtEl>
                                          <p:spTgt spid="80"/>
                                        </p:tgtEl>
                                        <p:attrNameLst>
                                          <p:attrName>ppt_w</p:attrName>
                                        </p:attrNameLst>
                                      </p:cBhvr>
                                      <p:tavLst>
                                        <p:tav tm="0">
                                          <p:val>
                                            <p:fltVal val="0"/>
                                          </p:val>
                                        </p:tav>
                                        <p:tav tm="100000">
                                          <p:val>
                                            <p:strVal val="#ppt_w"/>
                                          </p:val>
                                        </p:tav>
                                      </p:tavLst>
                                    </p:anim>
                                    <p:anim calcmode="lin" valueType="num">
                                      <p:cBhvr>
                                        <p:cTn id="25" dur="1000" fill="hold"/>
                                        <p:tgtEl>
                                          <p:spTgt spid="80"/>
                                        </p:tgtEl>
                                        <p:attrNameLst>
                                          <p:attrName>ppt_h</p:attrName>
                                        </p:attrNameLst>
                                      </p:cBhvr>
                                      <p:tavLst>
                                        <p:tav tm="0">
                                          <p:val>
                                            <p:fltVal val="0"/>
                                          </p:val>
                                        </p:tav>
                                        <p:tav tm="100000">
                                          <p:val>
                                            <p:strVal val="#ppt_h"/>
                                          </p:val>
                                        </p:tav>
                                      </p:tavLst>
                                    </p:anim>
                                    <p:anim calcmode="lin" valueType="num">
                                      <p:cBhvr>
                                        <p:cTn id="26" dur="1000" fill="hold"/>
                                        <p:tgtEl>
                                          <p:spTgt spid="80"/>
                                        </p:tgtEl>
                                        <p:attrNameLst>
                                          <p:attrName>style.rotation</p:attrName>
                                        </p:attrNameLst>
                                      </p:cBhvr>
                                      <p:tavLst>
                                        <p:tav tm="0">
                                          <p:val>
                                            <p:fltVal val="90"/>
                                          </p:val>
                                        </p:tav>
                                        <p:tav tm="100000">
                                          <p:val>
                                            <p:fltVal val="0"/>
                                          </p:val>
                                        </p:tav>
                                      </p:tavLst>
                                    </p:anim>
                                    <p:animEffect transition="in" filter="fade">
                                      <p:cBhvr>
                                        <p:cTn id="27" dur="1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9" grpId="0" animBg="1"/>
      <p:bldP spid="8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462" y="645459"/>
            <a:ext cx="7917854" cy="3614309"/>
          </a:xfrm>
        </p:spPr>
        <p:style>
          <a:lnRef idx="1">
            <a:schemeClr val="accent1"/>
          </a:lnRef>
          <a:fillRef idx="2">
            <a:schemeClr val="accent1"/>
          </a:fillRef>
          <a:effectRef idx="1">
            <a:schemeClr val="accent1"/>
          </a:effectRef>
          <a:fontRef idx="minor">
            <a:schemeClr val="dk1"/>
          </a:fontRef>
        </p:style>
        <p:txBody>
          <a:bodyPr>
            <a:normAutofit/>
          </a:bodyPr>
          <a:lstStyle/>
          <a:p>
            <a:pPr algn="ctr"/>
            <a:r>
              <a:rPr lang="en-US" dirty="0" smtClean="0"/>
              <a:t>2010 se </a:t>
            </a:r>
            <a:r>
              <a:rPr lang="en-US" dirty="0" err="1" smtClean="0"/>
              <a:t>crea</a:t>
            </a:r>
            <a:r>
              <a:rPr lang="en-US" dirty="0" smtClean="0"/>
              <a:t> la </a:t>
            </a:r>
            <a:r>
              <a:rPr lang="en-US" dirty="0" err="1" smtClean="0"/>
              <a:t>Política</a:t>
            </a:r>
            <a:r>
              <a:rPr lang="en-US" dirty="0" smtClean="0"/>
              <a:t> </a:t>
            </a:r>
            <a:r>
              <a:rPr lang="en-US" dirty="0" err="1" smtClean="0"/>
              <a:t>pública</a:t>
            </a:r>
            <a:r>
              <a:rPr lang="en-US" dirty="0" smtClean="0"/>
              <a:t> de </a:t>
            </a:r>
            <a:r>
              <a:rPr lang="en-US" dirty="0" err="1" smtClean="0"/>
              <a:t>Sexualidad</a:t>
            </a:r>
            <a:r>
              <a:rPr lang="en-US" dirty="0" smtClean="0"/>
              <a:t>. </a:t>
            </a:r>
            <a:r>
              <a:rPr lang="en-US" dirty="0" err="1" smtClean="0"/>
              <a:t>Ministerio</a:t>
            </a:r>
            <a:r>
              <a:rPr lang="en-US" dirty="0" smtClean="0"/>
              <a:t> de </a:t>
            </a:r>
            <a:r>
              <a:rPr lang="en-US" dirty="0" err="1" smtClean="0"/>
              <a:t>Salud</a:t>
            </a:r>
            <a:r>
              <a:rPr lang="en-US" dirty="0" smtClean="0"/>
              <a:t>. Con </a:t>
            </a:r>
            <a:r>
              <a:rPr lang="en-US" dirty="0" err="1" smtClean="0"/>
              <a:t>enfoque</a:t>
            </a:r>
            <a:r>
              <a:rPr lang="en-US" dirty="0" smtClean="0"/>
              <a:t> de </a:t>
            </a:r>
            <a:r>
              <a:rPr lang="en-US" dirty="0" err="1" smtClean="0"/>
              <a:t>vínculo</a:t>
            </a:r>
            <a:r>
              <a:rPr lang="en-US" dirty="0" smtClean="0"/>
              <a:t>, </a:t>
            </a:r>
            <a:r>
              <a:rPr lang="en-US" dirty="0" err="1" smtClean="0"/>
              <a:t>género</a:t>
            </a:r>
            <a:r>
              <a:rPr lang="en-US" dirty="0" smtClean="0"/>
              <a:t> y </a:t>
            </a:r>
            <a:r>
              <a:rPr lang="en-US" dirty="0" err="1" smtClean="0"/>
              <a:t>diversidad</a:t>
            </a:r>
            <a:r>
              <a:rPr lang="en-US" dirty="0" smtClean="0"/>
              <a:t>. </a:t>
            </a:r>
            <a:endParaRPr lang="en-US" dirty="0"/>
          </a:p>
        </p:txBody>
      </p:sp>
      <p:sp>
        <p:nvSpPr>
          <p:cNvPr id="3" name="Text Placeholder 2"/>
          <p:cNvSpPr>
            <a:spLocks noGrp="1"/>
          </p:cNvSpPr>
          <p:nvPr>
            <p:ph type="body" idx="1"/>
          </p:nvPr>
        </p:nvSpPr>
        <p:spPr>
          <a:xfrm>
            <a:off x="302940" y="4697015"/>
            <a:ext cx="8501732" cy="1696641"/>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en-US" sz="2800" dirty="0" err="1"/>
              <a:t>Esta</a:t>
            </a:r>
            <a:r>
              <a:rPr lang="en-US" sz="2800" dirty="0"/>
              <a:t> </a:t>
            </a:r>
            <a:r>
              <a:rPr lang="en-US" sz="2800" dirty="0" err="1"/>
              <a:t>política</a:t>
            </a:r>
            <a:r>
              <a:rPr lang="en-US" sz="2800" dirty="0"/>
              <a:t> </a:t>
            </a:r>
            <a:r>
              <a:rPr lang="en-US" sz="2800" dirty="0" err="1"/>
              <a:t>Pública</a:t>
            </a:r>
            <a:r>
              <a:rPr lang="en-US" sz="2800" dirty="0"/>
              <a:t> </a:t>
            </a:r>
            <a:r>
              <a:rPr lang="en-US" sz="2800" dirty="0" err="1"/>
              <a:t>iba</a:t>
            </a:r>
            <a:r>
              <a:rPr lang="en-US" sz="2800" dirty="0"/>
              <a:t> de la </a:t>
            </a:r>
            <a:r>
              <a:rPr lang="en-US" sz="2800" dirty="0" err="1"/>
              <a:t>mano</a:t>
            </a:r>
            <a:r>
              <a:rPr lang="en-US" sz="2800" dirty="0"/>
              <a:t> de la Ley de </a:t>
            </a:r>
            <a:r>
              <a:rPr lang="en-US" sz="2800" dirty="0" err="1"/>
              <a:t>salud</a:t>
            </a:r>
            <a:r>
              <a:rPr lang="en-US" sz="2800" dirty="0"/>
              <a:t> sexual y </a:t>
            </a:r>
            <a:r>
              <a:rPr lang="en-US" sz="2800" dirty="0" err="1"/>
              <a:t>reproductiva</a:t>
            </a:r>
            <a:r>
              <a:rPr lang="en-US" sz="2800" dirty="0"/>
              <a:t> y de la I </a:t>
            </a:r>
            <a:r>
              <a:rPr lang="en-US" sz="2800" dirty="0" err="1"/>
              <a:t>encuesta</a:t>
            </a:r>
            <a:r>
              <a:rPr lang="en-US" sz="2800" dirty="0"/>
              <a:t> </a:t>
            </a:r>
            <a:r>
              <a:rPr lang="en-US" sz="2800" dirty="0" err="1"/>
              <a:t>Nacional</a:t>
            </a:r>
            <a:r>
              <a:rPr lang="en-US" sz="2800" dirty="0"/>
              <a:t> </a:t>
            </a:r>
            <a:r>
              <a:rPr lang="en-US" sz="2800" dirty="0" err="1"/>
              <a:t>sobre</a:t>
            </a:r>
            <a:r>
              <a:rPr lang="en-US" sz="2800" dirty="0"/>
              <a:t> </a:t>
            </a:r>
            <a:r>
              <a:rPr lang="en-US" sz="2800" dirty="0" err="1"/>
              <a:t>sexualidad</a:t>
            </a:r>
            <a:r>
              <a:rPr lang="en-US" sz="2800" dirty="0"/>
              <a:t>. 2010</a:t>
            </a:r>
          </a:p>
        </p:txBody>
      </p:sp>
    </p:spTree>
    <p:extLst>
      <p:ext uri="{BB962C8B-B14F-4D97-AF65-F5344CB8AC3E}">
        <p14:creationId xmlns:p14="http://schemas.microsoft.com/office/powerpoint/2010/main" val="169913352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053" y="478326"/>
            <a:ext cx="9033948" cy="3794720"/>
          </a:xfrm>
        </p:spPr>
        <p:style>
          <a:lnRef idx="1">
            <a:schemeClr val="accent3"/>
          </a:lnRef>
          <a:fillRef idx="2">
            <a:schemeClr val="accent3"/>
          </a:fillRef>
          <a:effectRef idx="1">
            <a:schemeClr val="accent3"/>
          </a:effectRef>
          <a:fontRef idx="minor">
            <a:schemeClr val="dk1"/>
          </a:fontRef>
        </p:style>
        <p:txBody>
          <a:bodyPr>
            <a:noAutofit/>
          </a:bodyPr>
          <a:lstStyle/>
          <a:p>
            <a:pPr algn="ctr"/>
            <a:r>
              <a:rPr lang="es-ES_tradnl" sz="2500" dirty="0"/>
              <a:t>Costa Rica dispone de una normativa jurídica que protege los derechos en los ámbitos de la salud sexual y la salud reproductiva. "Es necesario señalar que el concepto de salud sexual y reproductiva lleva implícito el derecho de hombres y mujeres a información y acceso a métodos de elección seguros, eficaces, aceptables y económicamente asequibles en materia de planificación de la familia; así como el derecho de la mujer a tener acceso a servicios de salud que propicien embarazos y partos sin riesgo</a:t>
            </a:r>
            <a:endParaRPr lang="en-US" sz="2500" dirty="0"/>
          </a:p>
        </p:txBody>
      </p:sp>
      <p:sp>
        <p:nvSpPr>
          <p:cNvPr id="4" name="TextBox 3"/>
          <p:cNvSpPr txBox="1"/>
          <p:nvPr/>
        </p:nvSpPr>
        <p:spPr>
          <a:xfrm>
            <a:off x="110052" y="4928534"/>
            <a:ext cx="9033948" cy="1500410"/>
          </a:xfrm>
          <a:prstGeom prst="rect">
            <a:avLst/>
          </a:prstGeom>
          <a:ln/>
        </p:spPr>
        <p:style>
          <a:lnRef idx="1">
            <a:schemeClr val="accent4"/>
          </a:lnRef>
          <a:fillRef idx="2">
            <a:schemeClr val="accent4"/>
          </a:fillRef>
          <a:effectRef idx="1">
            <a:schemeClr val="accent4"/>
          </a:effectRef>
          <a:fontRef idx="minor">
            <a:schemeClr val="dk1"/>
          </a:fontRef>
        </p:style>
        <p:txBody>
          <a:bodyPr rot="0" spcFirstLastPara="1" vertOverflow="overflow" horzOverflow="overflow" vert="horz" wrap="square" lIns="35717" tIns="35717" rIns="35717" bIns="35717" numCol="1" spcCol="26788" rtlCol="0" anchor="ctr">
            <a:spAutoFit/>
          </a:bodyPr>
          <a:lstStyle/>
          <a:p>
            <a:pPr rtl="0" latinLnBrk="1" hangingPunct="0"/>
            <a:r>
              <a:rPr lang="es-ES_tradnl" sz="3100" dirty="0"/>
              <a:t>Proyecto de ley que pretende adicionar un nuevo  capítulo sobre salud sexual y salud reproductiva a  la Ley General de Salud. 2015</a:t>
            </a:r>
            <a:endParaRPr lang="en-US" sz="3100" dirty="0">
              <a:solidFill>
                <a:srgbClr val="414141"/>
              </a:solidFill>
              <a:sym typeface="Palatino"/>
            </a:endParaRPr>
          </a:p>
        </p:txBody>
      </p:sp>
    </p:spTree>
    <p:extLst>
      <p:ext uri="{BB962C8B-B14F-4D97-AF65-F5344CB8AC3E}">
        <p14:creationId xmlns:p14="http://schemas.microsoft.com/office/powerpoint/2010/main" val="395844209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66968"/>
            <a:ext cx="9295470" cy="6720106"/>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1" vertOverflow="overflow" horzOverflow="overflow" vert="horz" wrap="square" lIns="35717" tIns="35717" rIns="35717" bIns="35717" numCol="1" spcCol="26788" rtlCol="0" anchor="ctr">
            <a:spAutoFit/>
          </a:bodyPr>
          <a:lstStyle/>
          <a:p>
            <a:pPr rtl="0" latinLnBrk="1" hangingPunct="0"/>
            <a:r>
              <a:rPr lang="es-ES_tradnl" dirty="0"/>
              <a:t>En Costa Rica existe un marco normativo amplio que regula y protege los derechos sexuales y los derechos reproductivos, aún cuando no use ese nombre en particular.</a:t>
            </a:r>
          </a:p>
          <a:p>
            <a:pPr rtl="0" latinLnBrk="1" hangingPunct="0"/>
            <a:r>
              <a:rPr lang="es-ES_tradnl" dirty="0"/>
              <a:t> Es importante mencionar que el Estado costarricense:</a:t>
            </a:r>
            <a:br>
              <a:rPr lang="es-ES_tradnl" dirty="0"/>
            </a:br>
            <a:r>
              <a:rPr lang="es-ES_tradnl" dirty="0"/>
              <a:t> </a:t>
            </a:r>
            <a:br>
              <a:rPr lang="es-ES_tradnl" dirty="0"/>
            </a:br>
            <a:r>
              <a:rPr lang="es-ES_tradnl" dirty="0"/>
              <a:t>• Ha ratificado las convenciones más importantes en derechos humanos, </a:t>
            </a:r>
          </a:p>
          <a:p>
            <a:pPr rtl="0" latinLnBrk="1" hangingPunct="0"/>
            <a:r>
              <a:rPr lang="es-ES_tradnl" dirty="0"/>
              <a:t>incluyendo las que reconocen derechos sexuales y derechos reproductivos.</a:t>
            </a:r>
          </a:p>
          <a:p>
            <a:pPr rtl="0" latinLnBrk="1" hangingPunct="0"/>
            <a:r>
              <a:rPr lang="es-ES_tradnl" dirty="0"/>
              <a:t/>
            </a:r>
            <a:br>
              <a:rPr lang="es-ES_tradnl" dirty="0"/>
            </a:br>
            <a:r>
              <a:rPr lang="es-ES_tradnl" dirty="0"/>
              <a:t>• Ha suscrito y firmado plataformas y planes de acción a nivel mundial.</a:t>
            </a:r>
            <a:br>
              <a:rPr lang="es-ES_tradnl" dirty="0"/>
            </a:br>
            <a:r>
              <a:rPr lang="es-ES_tradnl" dirty="0"/>
              <a:t>• Ha promulgado leyes que protegen y garantizan los</a:t>
            </a:r>
          </a:p>
          <a:p>
            <a:pPr rtl="0" latinLnBrk="1" hangingPunct="0"/>
            <a:r>
              <a:rPr lang="es-ES_tradnl" dirty="0"/>
              <a:t> derechos sexuales y los derechos reproductivos. </a:t>
            </a:r>
          </a:p>
          <a:p>
            <a:pPr rtl="0" latinLnBrk="1" hangingPunct="0"/>
            <a:endParaRPr lang="es-ES_tradnl" dirty="0"/>
          </a:p>
          <a:p>
            <a:pPr rtl="0" latinLnBrk="1" hangingPunct="0"/>
            <a:r>
              <a:rPr lang="es-ES_tradnl" dirty="0"/>
              <a:t>En el país existe normativa relativa a derechos sexuales y </a:t>
            </a:r>
          </a:p>
          <a:p>
            <a:pPr rtl="0" latinLnBrk="1" hangingPunct="0"/>
            <a:r>
              <a:rPr lang="es-ES_tradnl" dirty="0"/>
              <a:t>derechos reproductivos referentes a temas como: </a:t>
            </a:r>
          </a:p>
          <a:p>
            <a:pPr rtl="0" latinLnBrk="1" hangingPunct="0"/>
            <a:r>
              <a:rPr lang="es-ES_tradnl" dirty="0"/>
              <a:t>Aborto terapéutico.</a:t>
            </a:r>
          </a:p>
          <a:p>
            <a:pPr rtl="0" latinLnBrk="1" hangingPunct="0"/>
            <a:r>
              <a:rPr lang="es-ES_tradnl" dirty="0"/>
              <a:t/>
            </a:r>
            <a:br>
              <a:rPr lang="es-ES_tradnl" dirty="0"/>
            </a:br>
            <a:r>
              <a:rPr lang="es-ES_tradnl" dirty="0"/>
              <a:t>• Acceso a servicios de salud sexual y salud reproductiva.</a:t>
            </a:r>
            <a:br>
              <a:rPr lang="es-ES_tradnl" dirty="0"/>
            </a:br>
            <a:r>
              <a:rPr lang="es-ES_tradnl" dirty="0"/>
              <a:t>• Combate a la homofobia.</a:t>
            </a:r>
            <a:br>
              <a:rPr lang="es-ES_tradnl" dirty="0"/>
            </a:br>
            <a:r>
              <a:rPr lang="es-ES_tradnl" dirty="0"/>
              <a:t>• Educación para la sexualidad.</a:t>
            </a:r>
            <a:br>
              <a:rPr lang="es-ES_tradnl" dirty="0"/>
            </a:br>
            <a:r>
              <a:rPr lang="es-ES_tradnl" dirty="0"/>
              <a:t>• Métodos anticonceptivos.</a:t>
            </a:r>
            <a:br>
              <a:rPr lang="es-ES_tradnl" dirty="0"/>
            </a:br>
            <a:r>
              <a:rPr lang="es-ES_tradnl" dirty="0"/>
              <a:t>• Prevención de la violencia sexual, incluyendo el hostigamiento sexual.</a:t>
            </a:r>
            <a:br>
              <a:rPr lang="es-ES_tradnl" dirty="0"/>
            </a:br>
            <a:r>
              <a:rPr lang="es-ES_tradnl" dirty="0"/>
              <a:t>• Prevención y tratamiento del VIH/sida.</a:t>
            </a:r>
            <a:br>
              <a:rPr lang="es-ES_tradnl" dirty="0"/>
            </a:br>
            <a:r>
              <a:rPr lang="es-ES_tradnl" dirty="0"/>
              <a:t>• Violencia sexual. El gran problema es que a pesar de este marco jurídico, </a:t>
            </a:r>
          </a:p>
          <a:p>
            <a:pPr rtl="0" latinLnBrk="1" hangingPunct="0"/>
            <a:r>
              <a:rPr lang="es-ES_tradnl" dirty="0"/>
              <a:t>hay muchos aspectos sobre los que no ha habido avances en el país y por lo tanto </a:t>
            </a:r>
          </a:p>
          <a:p>
            <a:pPr rtl="0" latinLnBrk="1" hangingPunct="0"/>
            <a:r>
              <a:rPr lang="es-ES_tradnl" b="1" u="sng" dirty="0"/>
              <a:t>el reto que se presenta es la implementación de estas normas.</a:t>
            </a:r>
            <a:endParaRPr lang="en-US" b="1" u="sng" dirty="0">
              <a:solidFill>
                <a:srgbClr val="414141"/>
              </a:solidFill>
              <a:sym typeface="Palatino"/>
            </a:endParaRPr>
          </a:p>
        </p:txBody>
      </p:sp>
    </p:spTree>
    <p:extLst>
      <p:ext uri="{BB962C8B-B14F-4D97-AF65-F5344CB8AC3E}">
        <p14:creationId xmlns:p14="http://schemas.microsoft.com/office/powerpoint/2010/main" val="108914985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
                                        <p:tgtEl>
                                          <p:spTgt spid="4">
                                            <p:txEl>
                                              <p:pRg st="0" end="0"/>
                                            </p:txEl>
                                          </p:spTgt>
                                        </p:tgtEl>
                                      </p:cBhvr>
                                    </p:animEffect>
                                    <p:anim calcmode="lin" valueType="num">
                                      <p:cBhvr>
                                        <p:cTn id="8" dur="4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4">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
                                        <p:tgtEl>
                                          <p:spTgt spid="4">
                                            <p:txEl>
                                              <p:pRg st="1" end="1"/>
                                            </p:txEl>
                                          </p:spTgt>
                                        </p:tgtEl>
                                      </p:cBhvr>
                                    </p:animEffect>
                                    <p:anim calcmode="lin" valueType="num">
                                      <p:cBhvr>
                                        <p:cTn id="15" dur="4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400" fill="hold"/>
                                        <p:tgtEl>
                                          <p:spTgt spid="4">
                                            <p:txEl>
                                              <p:pRg st="1" end="1"/>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4">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4">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p:cTn id="23"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5" dur="500"/>
                                        <p:tgtEl>
                                          <p:spTgt spid="4">
                                            <p:txEl>
                                              <p:pRg st="2" end="2"/>
                                            </p:txEl>
                                          </p:spTgt>
                                        </p:tgtEl>
                                      </p:cBhvr>
                                    </p:animEffect>
                                  </p:childTnLst>
                                </p:cTn>
                              </p:par>
                              <p:par>
                                <p:cTn id="26" presetID="53" presetClass="entr" presetSubtype="16" fill="hold" nodeType="with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p:cTn id="28"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4">
                                            <p:txEl>
                                              <p:pRg st="3" end="3"/>
                                            </p:txEl>
                                          </p:spTgt>
                                        </p:tgtEl>
                                      </p:cBhvr>
                                    </p:animEffect>
                                  </p:childTnLst>
                                </p:cTn>
                              </p:par>
                              <p:par>
                                <p:cTn id="31" presetID="53" presetClass="entr" presetSubtype="16" fill="hold" nodeType="with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 calcmode="lin" valueType="num">
                                      <p:cBhvr>
                                        <p:cTn id="33"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5" dur="500"/>
                                        <p:tgtEl>
                                          <p:spTgt spid="4">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3" presetClass="entr" presetSubtype="0" fill="hold" nodeType="click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Effect transition="in" filter="fade">
                                      <p:cBhvr>
                                        <p:cTn id="40" dur="100"/>
                                        <p:tgtEl>
                                          <p:spTgt spid="4">
                                            <p:txEl>
                                              <p:pRg st="6" end="6"/>
                                            </p:txEl>
                                          </p:spTgt>
                                        </p:tgtEl>
                                      </p:cBhvr>
                                    </p:animEffect>
                                    <p:anim calcmode="lin" valueType="num">
                                      <p:cBhvr>
                                        <p:cTn id="41" dur="4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2" dur="400" fill="hold"/>
                                        <p:tgtEl>
                                          <p:spTgt spid="4">
                                            <p:txEl>
                                              <p:pRg st="6" end="6"/>
                                            </p:txEl>
                                          </p:spTgt>
                                        </p:tgtEl>
                                        <p:attrNameLst>
                                          <p:attrName>ppt_y</p:attrName>
                                        </p:attrNameLst>
                                      </p:cBhvr>
                                      <p:tavLst>
                                        <p:tav tm="0">
                                          <p:val>
                                            <p:strVal val="#ppt_y+0.31"/>
                                          </p:val>
                                        </p:tav>
                                        <p:tav tm="100000">
                                          <p:val>
                                            <p:strVal val="#ppt_y+0.31"/>
                                          </p:val>
                                        </p:tav>
                                      </p:tavLst>
                                    </p:anim>
                                    <p:anim calcmode="lin" valueType="num">
                                      <p:cBhvr>
                                        <p:cTn id="43" dur="600" decel="50000" fill="hold">
                                          <p:stCondLst>
                                            <p:cond delay="400"/>
                                          </p:stCondLst>
                                        </p:cTn>
                                        <p:tgtEl>
                                          <p:spTgt spid="4">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4" dur="600" decel="50000" fill="hold">
                                          <p:stCondLst>
                                            <p:cond delay="400"/>
                                          </p:stCondLst>
                                        </p:cTn>
                                        <p:tgtEl>
                                          <p:spTgt spid="4">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5" presetID="43" presetClass="entr" presetSubtype="0" fill="hold" nodeType="with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animEffect transition="in" filter="fade">
                                      <p:cBhvr>
                                        <p:cTn id="47" dur="100"/>
                                        <p:tgtEl>
                                          <p:spTgt spid="4">
                                            <p:txEl>
                                              <p:pRg st="7" end="7"/>
                                            </p:txEl>
                                          </p:spTgt>
                                        </p:tgtEl>
                                      </p:cBhvr>
                                    </p:animEffect>
                                    <p:anim calcmode="lin" valueType="num">
                                      <p:cBhvr>
                                        <p:cTn id="48" dur="4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9" dur="400" fill="hold"/>
                                        <p:tgtEl>
                                          <p:spTgt spid="4">
                                            <p:txEl>
                                              <p:pRg st="7" end="7"/>
                                            </p:txEl>
                                          </p:spTgt>
                                        </p:tgtEl>
                                        <p:attrNameLst>
                                          <p:attrName>ppt_y</p:attrName>
                                        </p:attrNameLst>
                                      </p:cBhvr>
                                      <p:tavLst>
                                        <p:tav tm="0">
                                          <p:val>
                                            <p:strVal val="#ppt_y+0.31"/>
                                          </p:val>
                                        </p:tav>
                                        <p:tav tm="100000">
                                          <p:val>
                                            <p:strVal val="#ppt_y+0.31"/>
                                          </p:val>
                                        </p:tav>
                                      </p:tavLst>
                                    </p:anim>
                                    <p:anim calcmode="lin" valueType="num">
                                      <p:cBhvr>
                                        <p:cTn id="50" dur="600" decel="50000" fill="hold">
                                          <p:stCondLst>
                                            <p:cond delay="400"/>
                                          </p:stCondLst>
                                        </p:cTn>
                                        <p:tgtEl>
                                          <p:spTgt spid="4">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1" dur="600" decel="50000" fill="hold">
                                          <p:stCondLst>
                                            <p:cond delay="400"/>
                                          </p:stCondLst>
                                        </p:cTn>
                                        <p:tgtEl>
                                          <p:spTgt spid="4">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52" presetID="43" presetClass="entr" presetSubtype="0" fill="hold" nodeType="withEffect">
                                  <p:stCondLst>
                                    <p:cond delay="0"/>
                                  </p:stCondLst>
                                  <p:childTnLst>
                                    <p:set>
                                      <p:cBhvr>
                                        <p:cTn id="53" dur="1" fill="hold">
                                          <p:stCondLst>
                                            <p:cond delay="0"/>
                                          </p:stCondLst>
                                        </p:cTn>
                                        <p:tgtEl>
                                          <p:spTgt spid="4">
                                            <p:txEl>
                                              <p:pRg st="8" end="8"/>
                                            </p:txEl>
                                          </p:spTgt>
                                        </p:tgtEl>
                                        <p:attrNameLst>
                                          <p:attrName>style.visibility</p:attrName>
                                        </p:attrNameLst>
                                      </p:cBhvr>
                                      <p:to>
                                        <p:strVal val="visible"/>
                                      </p:to>
                                    </p:set>
                                    <p:animEffect transition="in" filter="fade">
                                      <p:cBhvr>
                                        <p:cTn id="54" dur="100"/>
                                        <p:tgtEl>
                                          <p:spTgt spid="4">
                                            <p:txEl>
                                              <p:pRg st="8" end="8"/>
                                            </p:txEl>
                                          </p:spTgt>
                                        </p:tgtEl>
                                      </p:cBhvr>
                                    </p:animEffect>
                                    <p:anim calcmode="lin" valueType="num">
                                      <p:cBhvr>
                                        <p:cTn id="55" dur="4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6" dur="400" fill="hold"/>
                                        <p:tgtEl>
                                          <p:spTgt spid="4">
                                            <p:txEl>
                                              <p:pRg st="8" end="8"/>
                                            </p:txEl>
                                          </p:spTgt>
                                        </p:tgtEl>
                                        <p:attrNameLst>
                                          <p:attrName>ppt_y</p:attrName>
                                        </p:attrNameLst>
                                      </p:cBhvr>
                                      <p:tavLst>
                                        <p:tav tm="0">
                                          <p:val>
                                            <p:strVal val="#ppt_y+0.31"/>
                                          </p:val>
                                        </p:tav>
                                        <p:tav tm="100000">
                                          <p:val>
                                            <p:strVal val="#ppt_y+0.31"/>
                                          </p:val>
                                        </p:tav>
                                      </p:tavLst>
                                    </p:anim>
                                    <p:anim calcmode="lin" valueType="num">
                                      <p:cBhvr>
                                        <p:cTn id="57" dur="600" decel="50000" fill="hold">
                                          <p:stCondLst>
                                            <p:cond delay="400"/>
                                          </p:stCondLst>
                                        </p:cTn>
                                        <p:tgtEl>
                                          <p:spTgt spid="4">
                                            <p:txEl>
                                              <p:pRg st="8" end="8"/>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8" dur="600" decel="50000" fill="hold">
                                          <p:stCondLst>
                                            <p:cond delay="400"/>
                                          </p:stCondLst>
                                        </p:cTn>
                                        <p:tgtEl>
                                          <p:spTgt spid="4">
                                            <p:txEl>
                                              <p:pRg st="8" end="8"/>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3" presetClass="entr" presetSubtype="0" fill="hold" nodeType="clickEffect">
                                  <p:stCondLst>
                                    <p:cond delay="0"/>
                                  </p:stCondLst>
                                  <p:childTnLst>
                                    <p:set>
                                      <p:cBhvr>
                                        <p:cTn id="62" dur="1" fill="hold">
                                          <p:stCondLst>
                                            <p:cond delay="0"/>
                                          </p:stCondLst>
                                        </p:cTn>
                                        <p:tgtEl>
                                          <p:spTgt spid="4">
                                            <p:txEl>
                                              <p:pRg st="9" end="9"/>
                                            </p:txEl>
                                          </p:spTgt>
                                        </p:tgtEl>
                                        <p:attrNameLst>
                                          <p:attrName>style.visibility</p:attrName>
                                        </p:attrNameLst>
                                      </p:cBhvr>
                                      <p:to>
                                        <p:strVal val="visible"/>
                                      </p:to>
                                    </p:set>
                                    <p:animEffect transition="in" filter="fade">
                                      <p:cBhvr>
                                        <p:cTn id="63" dur="100"/>
                                        <p:tgtEl>
                                          <p:spTgt spid="4">
                                            <p:txEl>
                                              <p:pRg st="9" end="9"/>
                                            </p:txEl>
                                          </p:spTgt>
                                        </p:tgtEl>
                                      </p:cBhvr>
                                    </p:animEffect>
                                    <p:anim calcmode="lin" valueType="num">
                                      <p:cBhvr>
                                        <p:cTn id="64" dur="4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65" dur="400" fill="hold"/>
                                        <p:tgtEl>
                                          <p:spTgt spid="4">
                                            <p:txEl>
                                              <p:pRg st="9" end="9"/>
                                            </p:txEl>
                                          </p:spTgt>
                                        </p:tgtEl>
                                        <p:attrNameLst>
                                          <p:attrName>ppt_y</p:attrName>
                                        </p:attrNameLst>
                                      </p:cBhvr>
                                      <p:tavLst>
                                        <p:tav tm="0">
                                          <p:val>
                                            <p:strVal val="#ppt_y+0.31"/>
                                          </p:val>
                                        </p:tav>
                                        <p:tav tm="100000">
                                          <p:val>
                                            <p:strVal val="#ppt_y+0.31"/>
                                          </p:val>
                                        </p:tav>
                                      </p:tavLst>
                                    </p:anim>
                                    <p:anim calcmode="lin" valueType="num">
                                      <p:cBhvr>
                                        <p:cTn id="66" dur="600" decel="50000" fill="hold">
                                          <p:stCondLst>
                                            <p:cond delay="400"/>
                                          </p:stCondLst>
                                        </p:cTn>
                                        <p:tgtEl>
                                          <p:spTgt spid="4">
                                            <p:txEl>
                                              <p:pRg st="9" end="9"/>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7" dur="600" decel="50000" fill="hold">
                                          <p:stCondLst>
                                            <p:cond delay="400"/>
                                          </p:stCondLst>
                                        </p:cTn>
                                        <p:tgtEl>
                                          <p:spTgt spid="4">
                                            <p:txEl>
                                              <p:pRg st="9" end="9"/>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3" presetClass="entr" presetSubtype="0" fill="hold" nodeType="clickEffect">
                                  <p:stCondLst>
                                    <p:cond delay="0"/>
                                  </p:stCondLst>
                                  <p:childTnLst>
                                    <p:set>
                                      <p:cBhvr>
                                        <p:cTn id="71" dur="1" fill="hold">
                                          <p:stCondLst>
                                            <p:cond delay="0"/>
                                          </p:stCondLst>
                                        </p:cTn>
                                        <p:tgtEl>
                                          <p:spTgt spid="4">
                                            <p:txEl>
                                              <p:pRg st="10" end="10"/>
                                            </p:txEl>
                                          </p:spTgt>
                                        </p:tgtEl>
                                        <p:attrNameLst>
                                          <p:attrName>style.visibility</p:attrName>
                                        </p:attrNameLst>
                                      </p:cBhvr>
                                      <p:to>
                                        <p:strVal val="visible"/>
                                      </p:to>
                                    </p:set>
                                    <p:animEffect transition="in" filter="fade">
                                      <p:cBhvr>
                                        <p:cTn id="72" dur="100"/>
                                        <p:tgtEl>
                                          <p:spTgt spid="4">
                                            <p:txEl>
                                              <p:pRg st="10" end="10"/>
                                            </p:txEl>
                                          </p:spTgt>
                                        </p:tgtEl>
                                      </p:cBhvr>
                                    </p:animEffect>
                                    <p:anim calcmode="lin" valueType="num">
                                      <p:cBhvr>
                                        <p:cTn id="73" dur="4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74" dur="400" fill="hold"/>
                                        <p:tgtEl>
                                          <p:spTgt spid="4">
                                            <p:txEl>
                                              <p:pRg st="10" end="10"/>
                                            </p:txEl>
                                          </p:spTgt>
                                        </p:tgtEl>
                                        <p:attrNameLst>
                                          <p:attrName>ppt_y</p:attrName>
                                        </p:attrNameLst>
                                      </p:cBhvr>
                                      <p:tavLst>
                                        <p:tav tm="0">
                                          <p:val>
                                            <p:strVal val="#ppt_y+0.31"/>
                                          </p:val>
                                        </p:tav>
                                        <p:tav tm="100000">
                                          <p:val>
                                            <p:strVal val="#ppt_y+0.31"/>
                                          </p:val>
                                        </p:tav>
                                      </p:tavLst>
                                    </p:anim>
                                    <p:anim calcmode="lin" valueType="num">
                                      <p:cBhvr>
                                        <p:cTn id="75" dur="600" decel="50000" fill="hold">
                                          <p:stCondLst>
                                            <p:cond delay="400"/>
                                          </p:stCondLst>
                                        </p:cTn>
                                        <p:tgtEl>
                                          <p:spTgt spid="4">
                                            <p:txEl>
                                              <p:pRg st="10" end="1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6" dur="600" decel="50000" fill="hold">
                                          <p:stCondLst>
                                            <p:cond delay="400"/>
                                          </p:stCondLst>
                                        </p:cTn>
                                        <p:tgtEl>
                                          <p:spTgt spid="4">
                                            <p:txEl>
                                              <p:pRg st="10" end="1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77" presetID="43" presetClass="entr" presetSubtype="0" fill="hold" nodeType="withEffect">
                                  <p:stCondLst>
                                    <p:cond delay="0"/>
                                  </p:stCondLst>
                                  <p:childTnLst>
                                    <p:set>
                                      <p:cBhvr>
                                        <p:cTn id="78" dur="1" fill="hold">
                                          <p:stCondLst>
                                            <p:cond delay="0"/>
                                          </p:stCondLst>
                                        </p:cTn>
                                        <p:tgtEl>
                                          <p:spTgt spid="4">
                                            <p:txEl>
                                              <p:pRg st="11" end="11"/>
                                            </p:txEl>
                                          </p:spTgt>
                                        </p:tgtEl>
                                        <p:attrNameLst>
                                          <p:attrName>style.visibility</p:attrName>
                                        </p:attrNameLst>
                                      </p:cBhvr>
                                      <p:to>
                                        <p:strVal val="visible"/>
                                      </p:to>
                                    </p:set>
                                    <p:animEffect transition="in" filter="fade">
                                      <p:cBhvr>
                                        <p:cTn id="79" dur="100"/>
                                        <p:tgtEl>
                                          <p:spTgt spid="4">
                                            <p:txEl>
                                              <p:pRg st="11" end="11"/>
                                            </p:txEl>
                                          </p:spTgt>
                                        </p:tgtEl>
                                      </p:cBhvr>
                                    </p:animEffect>
                                    <p:anim calcmode="lin" valueType="num">
                                      <p:cBhvr>
                                        <p:cTn id="80" dur="400" fill="hold"/>
                                        <p:tgtEl>
                                          <p:spTgt spid="4">
                                            <p:txEl>
                                              <p:pRg st="11" end="11"/>
                                            </p:txEl>
                                          </p:spTgt>
                                        </p:tgtEl>
                                        <p:attrNameLst>
                                          <p:attrName>ppt_x</p:attrName>
                                        </p:attrNameLst>
                                      </p:cBhvr>
                                      <p:tavLst>
                                        <p:tav tm="0">
                                          <p:val>
                                            <p:strVal val="#ppt_x"/>
                                          </p:val>
                                        </p:tav>
                                        <p:tav tm="100000">
                                          <p:val>
                                            <p:strVal val="#ppt_x"/>
                                          </p:val>
                                        </p:tav>
                                      </p:tavLst>
                                    </p:anim>
                                    <p:anim calcmode="lin" valueType="num">
                                      <p:cBhvr>
                                        <p:cTn id="81" dur="400" fill="hold"/>
                                        <p:tgtEl>
                                          <p:spTgt spid="4">
                                            <p:txEl>
                                              <p:pRg st="11" end="11"/>
                                            </p:txEl>
                                          </p:spTgt>
                                        </p:tgtEl>
                                        <p:attrNameLst>
                                          <p:attrName>ppt_y</p:attrName>
                                        </p:attrNameLst>
                                      </p:cBhvr>
                                      <p:tavLst>
                                        <p:tav tm="0">
                                          <p:val>
                                            <p:strVal val="#ppt_y+0.31"/>
                                          </p:val>
                                        </p:tav>
                                        <p:tav tm="100000">
                                          <p:val>
                                            <p:strVal val="#ppt_y+0.31"/>
                                          </p:val>
                                        </p:tav>
                                      </p:tavLst>
                                    </p:anim>
                                    <p:anim calcmode="lin" valueType="num">
                                      <p:cBhvr>
                                        <p:cTn id="82" dur="600" decel="50000" fill="hold">
                                          <p:stCondLst>
                                            <p:cond delay="400"/>
                                          </p:stCondLst>
                                        </p:cTn>
                                        <p:tgtEl>
                                          <p:spTgt spid="4">
                                            <p:txEl>
                                              <p:pRg st="11" end="1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3" dur="600" decel="50000" fill="hold">
                                          <p:stCondLst>
                                            <p:cond delay="400"/>
                                          </p:stCondLst>
                                        </p:cTn>
                                        <p:tgtEl>
                                          <p:spTgt spid="4">
                                            <p:txEl>
                                              <p:pRg st="11" end="1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Shape 82"/>
          <p:cNvSpPr>
            <a:spLocks noGrp="1"/>
          </p:cNvSpPr>
          <p:nvPr>
            <p:ph type="title"/>
          </p:nvPr>
        </p:nvSpPr>
        <p:spPr>
          <a:xfrm>
            <a:off x="464260" y="455497"/>
            <a:ext cx="8429626" cy="857251"/>
          </a:xfrm>
          <a:prstGeom prst="rect">
            <a:avLst/>
          </a:prstGeom>
          <a:gradFill>
            <a:gsLst>
              <a:gs pos="0">
                <a:srgbClr val="6C7C4E"/>
              </a:gs>
              <a:gs pos="100000">
                <a:srgbClr val="C5D07C"/>
              </a:gs>
            </a:gsLst>
            <a:lin ang="5400000"/>
          </a:gradFill>
        </p:spPr>
        <p:txBody>
          <a:bodyPr>
            <a:noAutofit/>
          </a:bodyPr>
          <a:lstStyle>
            <a:lvl1pPr defTabSz="379729">
              <a:lnSpc>
                <a:spcPct val="100000"/>
              </a:lnSpc>
              <a:spcBef>
                <a:spcPts val="0"/>
              </a:spcBef>
              <a:defRPr sz="6629" b="1">
                <a:solidFill>
                  <a:srgbClr val="FFFFFF"/>
                </a:solidFill>
                <a:effectLst>
                  <a:outerShdw blurRad="16510" dist="22066" dir="2700000" rotWithShape="0">
                    <a:srgbClr val="3B3936"/>
                  </a:outerShdw>
                </a:effectLst>
                <a:latin typeface="Palatino"/>
                <a:ea typeface="Palatino"/>
                <a:cs typeface="Palatino"/>
                <a:sym typeface="Palatino"/>
              </a:defRPr>
            </a:lvl1pPr>
          </a:lstStyle>
          <a:p>
            <a:pPr lvl="0" algn="ctr">
              <a:defRPr sz="1800" b="0">
                <a:solidFill>
                  <a:srgbClr val="000000"/>
                </a:solidFill>
                <a:effectLst/>
              </a:defRPr>
            </a:pPr>
            <a:r>
              <a:rPr sz="6000" dirty="0"/>
              <a:t>Referentes</a:t>
            </a:r>
          </a:p>
        </p:txBody>
      </p:sp>
      <p:sp>
        <p:nvSpPr>
          <p:cNvPr id="83" name="Shape 83"/>
          <p:cNvSpPr>
            <a:spLocks noGrp="1"/>
          </p:cNvSpPr>
          <p:nvPr>
            <p:ph type="body" idx="1"/>
          </p:nvPr>
        </p:nvSpPr>
        <p:spPr>
          <a:xfrm>
            <a:off x="357188" y="1531441"/>
            <a:ext cx="8429625" cy="4920258"/>
          </a:xfrm>
          <a:prstGeom prst="rect">
            <a:avLst/>
          </a:prstGeom>
        </p:spPr>
        <p:style>
          <a:lnRef idx="1">
            <a:schemeClr val="accent3"/>
          </a:lnRef>
          <a:fillRef idx="2">
            <a:schemeClr val="accent3"/>
          </a:fillRef>
          <a:effectRef idx="1">
            <a:schemeClr val="accent3"/>
          </a:effectRef>
          <a:fontRef idx="minor">
            <a:schemeClr val="dk1"/>
          </a:fontRef>
        </p:style>
        <p:txBody>
          <a:bodyPr/>
          <a:lstStyle/>
          <a:p>
            <a:pPr marL="270917" indent="-270917" defTabSz="336816">
              <a:spcBef>
                <a:spcPts val="1336"/>
              </a:spcBef>
              <a:defRPr sz="1800">
                <a:solidFill>
                  <a:srgbClr val="000000"/>
                </a:solidFill>
              </a:defRPr>
            </a:pPr>
            <a:r>
              <a:rPr sz="2100" dirty="0">
                <a:solidFill>
                  <a:srgbClr val="414141"/>
                </a:solidFill>
              </a:rPr>
              <a:t>En el caso de Costa Rica, las posiciones conceptuales sobre la educación sexual que más han permeado el sistema educativo formal son el discurso del silencio, el enfoque positivista biologista y el enfoque moral; de manera reciente se empieza a desarrollar el enfoque de la sexualidad integral (Salas y Campos, 2002)</a:t>
            </a:r>
          </a:p>
          <a:p>
            <a:pPr marL="270917" indent="-270917" defTabSz="336816">
              <a:spcBef>
                <a:spcPts val="1336"/>
              </a:spcBef>
              <a:defRPr sz="1800">
                <a:solidFill>
                  <a:srgbClr val="000000"/>
                </a:solidFill>
              </a:defRPr>
            </a:pPr>
            <a:r>
              <a:rPr sz="2100" dirty="0">
                <a:solidFill>
                  <a:srgbClr val="414141"/>
                </a:solidFill>
              </a:rPr>
              <a:t>Solo 31 de los 10.962 alumnos con posibilidad de matricularse en el plan piloto del 2012 dejaron de aprovecharlo y el 77% de los encuestados a mediados del 2012 por la firma Unimer se manifestó de acuerdo o muy de acuerdo con los programas de educación sexual.</a:t>
            </a:r>
          </a:p>
          <a:p>
            <a:pPr marL="270917" indent="-270917" defTabSz="336816">
              <a:spcBef>
                <a:spcPts val="1336"/>
              </a:spcBef>
              <a:defRPr sz="1800">
                <a:solidFill>
                  <a:srgbClr val="000000"/>
                </a:solidFill>
              </a:defRPr>
            </a:pPr>
            <a:r>
              <a:rPr sz="2100" dirty="0">
                <a:solidFill>
                  <a:srgbClr val="414141"/>
                </a:solidFill>
              </a:rPr>
              <a:t>El plan de estudios va más allá de la educación sexual para enseñar a los colegiales la convivencia, la no discriminación, la autoestima y la aceptación de la diversidad.La Nación, 24 de mayo del 2013)</a:t>
            </a:r>
          </a:p>
        </p:txBody>
      </p:sp>
    </p:spTree>
    <p:extLst>
      <p:ext uri="{BB962C8B-B14F-4D97-AF65-F5344CB8AC3E}">
        <p14:creationId xmlns:p14="http://schemas.microsoft.com/office/powerpoint/2010/main" val="348305501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3">
                                            <p:bg/>
                                          </p:spTgt>
                                        </p:tgtEl>
                                        <p:attrNameLst>
                                          <p:attrName>style.visibility</p:attrName>
                                        </p:attrNameLst>
                                      </p:cBhvr>
                                      <p:to>
                                        <p:strVal val="visible"/>
                                      </p:to>
                                    </p:set>
                                    <p:anim calcmode="lin" valueType="num">
                                      <p:cBhvr>
                                        <p:cTn id="7" dur="500" fill="hold"/>
                                        <p:tgtEl>
                                          <p:spTgt spid="83">
                                            <p:bg/>
                                          </p:spTgt>
                                        </p:tgtEl>
                                        <p:attrNameLst>
                                          <p:attrName>ppt_w</p:attrName>
                                        </p:attrNameLst>
                                      </p:cBhvr>
                                      <p:tavLst>
                                        <p:tav tm="0">
                                          <p:val>
                                            <p:fltVal val="0"/>
                                          </p:val>
                                        </p:tav>
                                        <p:tav tm="100000">
                                          <p:val>
                                            <p:strVal val="#ppt_w"/>
                                          </p:val>
                                        </p:tav>
                                      </p:tavLst>
                                    </p:anim>
                                    <p:anim calcmode="lin" valueType="num">
                                      <p:cBhvr>
                                        <p:cTn id="8" dur="500" fill="hold"/>
                                        <p:tgtEl>
                                          <p:spTgt spid="83">
                                            <p:bg/>
                                          </p:spTgt>
                                        </p:tgtEl>
                                        <p:attrNameLst>
                                          <p:attrName>ppt_h</p:attrName>
                                        </p:attrNameLst>
                                      </p:cBhvr>
                                      <p:tavLst>
                                        <p:tav tm="0">
                                          <p:val>
                                            <p:fltVal val="0"/>
                                          </p:val>
                                        </p:tav>
                                        <p:tav tm="100000">
                                          <p:val>
                                            <p:strVal val="#ppt_h"/>
                                          </p:val>
                                        </p:tav>
                                      </p:tavLst>
                                    </p:anim>
                                    <p:animEffect transition="in" filter="fade">
                                      <p:cBhvr>
                                        <p:cTn id="9" dur="500"/>
                                        <p:tgtEl>
                                          <p:spTgt spid="83">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3">
                                            <p:txEl>
                                              <p:pRg st="0" end="0"/>
                                            </p:txEl>
                                          </p:spTgt>
                                        </p:tgtEl>
                                        <p:attrNameLst>
                                          <p:attrName>style.visibility</p:attrName>
                                        </p:attrNameLst>
                                      </p:cBhvr>
                                      <p:to>
                                        <p:strVal val="visible"/>
                                      </p:to>
                                    </p:set>
                                    <p:anim calcmode="lin" valueType="num">
                                      <p:cBhvr>
                                        <p:cTn id="14" dur="500" fill="hold"/>
                                        <p:tgtEl>
                                          <p:spTgt spid="8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8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8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3">
                                            <p:txEl>
                                              <p:pRg st="1" end="1"/>
                                            </p:txEl>
                                          </p:spTgt>
                                        </p:tgtEl>
                                        <p:attrNameLst>
                                          <p:attrName>style.visibility</p:attrName>
                                        </p:attrNameLst>
                                      </p:cBhvr>
                                      <p:to>
                                        <p:strVal val="visible"/>
                                      </p:to>
                                    </p:set>
                                    <p:anim calcmode="lin" valueType="num">
                                      <p:cBhvr>
                                        <p:cTn id="21" dur="500" fill="hold"/>
                                        <p:tgtEl>
                                          <p:spTgt spid="8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8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8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3">
                                            <p:txEl>
                                              <p:pRg st="2" end="2"/>
                                            </p:txEl>
                                          </p:spTgt>
                                        </p:tgtEl>
                                        <p:attrNameLst>
                                          <p:attrName>style.visibility</p:attrName>
                                        </p:attrNameLst>
                                      </p:cBhvr>
                                      <p:to>
                                        <p:strVal val="visible"/>
                                      </p:to>
                                    </p:set>
                                    <p:anim calcmode="lin" valueType="num">
                                      <p:cBhvr>
                                        <p:cTn id="28" dur="500" fill="hold"/>
                                        <p:tgtEl>
                                          <p:spTgt spid="83">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83">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9292"/>
            <a:ext cx="9127863" cy="6907291"/>
          </a:xfrm>
          <a:prstGeom prst="rect">
            <a:avLst/>
          </a:prstGeom>
        </p:spPr>
      </p:pic>
      <p:sp>
        <p:nvSpPr>
          <p:cNvPr id="2" name="Title 1"/>
          <p:cNvSpPr>
            <a:spLocks noGrp="1"/>
          </p:cNvSpPr>
          <p:nvPr>
            <p:ph type="title"/>
          </p:nvPr>
        </p:nvSpPr>
        <p:spPr>
          <a:xfrm>
            <a:off x="457200" y="0"/>
            <a:ext cx="8229600" cy="873062"/>
          </a:xfrm>
          <a:solidFill>
            <a:schemeClr val="lt1">
              <a:alpha val="49000"/>
            </a:schemeClr>
          </a:solidFill>
        </p:spPr>
        <p:style>
          <a:lnRef idx="2">
            <a:schemeClr val="accent5"/>
          </a:lnRef>
          <a:fillRef idx="1">
            <a:schemeClr val="lt1"/>
          </a:fillRef>
          <a:effectRef idx="0">
            <a:schemeClr val="accent5"/>
          </a:effectRef>
          <a:fontRef idx="minor">
            <a:schemeClr val="dk1"/>
          </a:fontRef>
        </p:style>
        <p:txBody>
          <a:bodyPr/>
          <a:lstStyle/>
          <a:p>
            <a:r>
              <a:rPr lang="en-US" dirty="0" smtClean="0"/>
              <a:t>¿QUÉ ES SEXUALIDAD? </a:t>
            </a:r>
            <a:endParaRPr lang="en-US" dirty="0"/>
          </a:p>
        </p:txBody>
      </p:sp>
      <p:sp>
        <p:nvSpPr>
          <p:cNvPr id="3" name="Content Placeholder 2"/>
          <p:cNvSpPr>
            <a:spLocks noGrp="1"/>
          </p:cNvSpPr>
          <p:nvPr>
            <p:ph idx="1"/>
          </p:nvPr>
        </p:nvSpPr>
        <p:spPr>
          <a:xfrm>
            <a:off x="457200" y="3021406"/>
            <a:ext cx="8229600" cy="3499275"/>
          </a:xfrm>
          <a:solidFill>
            <a:schemeClr val="accent3">
              <a:lumMod val="20000"/>
              <a:lumOff val="80000"/>
              <a:alpha val="38000"/>
            </a:schemeClr>
          </a:solidFill>
        </p:spPr>
        <p:style>
          <a:lnRef idx="2">
            <a:schemeClr val="accent3"/>
          </a:lnRef>
          <a:fillRef idx="1">
            <a:schemeClr val="lt1"/>
          </a:fillRef>
          <a:effectRef idx="0">
            <a:schemeClr val="accent3"/>
          </a:effectRef>
          <a:fontRef idx="minor">
            <a:schemeClr val="dk1"/>
          </a:fontRef>
        </p:style>
        <p:txBody>
          <a:bodyPr/>
          <a:lstStyle/>
          <a:p>
            <a:r>
              <a:rPr lang="en-US" dirty="0" smtClean="0"/>
              <a:t>PARADIGMA DEL VÍNCULO</a:t>
            </a:r>
          </a:p>
          <a:p>
            <a:r>
              <a:rPr lang="en-US" dirty="0" smtClean="0"/>
              <a:t>NEUROPSICOLOGÍA DEL SISTEMA LÍMBICO Y LA NEOCORTEZA. </a:t>
            </a:r>
          </a:p>
          <a:p>
            <a:r>
              <a:rPr lang="en-US" dirty="0" smtClean="0"/>
              <a:t>EL IMPULSO SEXUAL COMO ESTABILIZADOR DE LAS EMOCIONES. </a:t>
            </a:r>
          </a:p>
          <a:p>
            <a:r>
              <a:rPr lang="en-US" dirty="0" smtClean="0"/>
              <a:t>EL PLACER COMO FUENTE DE SALUD</a:t>
            </a:r>
          </a:p>
          <a:p>
            <a:pPr marL="0" indent="0">
              <a:buNone/>
            </a:pPr>
            <a:endParaRPr lang="en-US" dirty="0"/>
          </a:p>
        </p:txBody>
      </p:sp>
    </p:spTree>
    <p:extLst>
      <p:ext uri="{BB962C8B-B14F-4D97-AF65-F5344CB8AC3E}">
        <p14:creationId xmlns:p14="http://schemas.microsoft.com/office/powerpoint/2010/main" val="917146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5"/>
          <p:cNvSpPr/>
          <p:nvPr/>
        </p:nvSpPr>
        <p:spPr>
          <a:xfrm>
            <a:off x="236545" y="696948"/>
            <a:ext cx="4232855" cy="1254189"/>
          </a:xfrm>
          <a:prstGeom prst="rect">
            <a:avLst/>
          </a:prstGeom>
          <a:ln/>
          <a:extLst>
            <a:ext uri="{C572A759-6A51-4108-AA02-DFA0A04FC94B}">
              <ma14:wrappingTextBoxFlag xmlns:ma14="http://schemas.microsoft.com/office/mac/drawingml/2011/main" val="1"/>
            </a:ext>
          </a:extLst>
        </p:spPr>
        <p:style>
          <a:lnRef idx="1">
            <a:schemeClr val="accent1"/>
          </a:lnRef>
          <a:fillRef idx="2">
            <a:schemeClr val="accent1"/>
          </a:fillRef>
          <a:effectRef idx="1">
            <a:schemeClr val="accent1"/>
          </a:effectRef>
          <a:fontRef idx="minor">
            <a:schemeClr val="dk1"/>
          </a:fontRef>
        </p:style>
        <p:txBody>
          <a:bodyPr lIns="0" tIns="0" rIns="0" bIns="0" anchor="b">
            <a:spAutoFit/>
          </a:bodyPr>
          <a:lstStyle>
            <a:lvl1pPr>
              <a:lnSpc>
                <a:spcPct val="90000"/>
              </a:lnSpc>
              <a:spcBef>
                <a:spcPts val="1600"/>
              </a:spcBef>
              <a:defRPr sz="4200">
                <a:solidFill>
                  <a:srgbClr val="D93E2B"/>
                </a:solidFill>
                <a:latin typeface="+mn-lt"/>
                <a:ea typeface="+mn-ea"/>
                <a:cs typeface="+mn-cs"/>
                <a:sym typeface="Bodoni SvtyTwo ITC TT-Book"/>
              </a:defRPr>
            </a:lvl1pPr>
          </a:lstStyle>
          <a:p>
            <a:pPr lvl="0" algn="ctr">
              <a:defRPr sz="1800">
                <a:solidFill>
                  <a:srgbClr val="000000"/>
                </a:solidFill>
              </a:defRPr>
            </a:pPr>
            <a:r>
              <a:rPr sz="3000" dirty="0">
                <a:solidFill>
                  <a:srgbClr val="414141"/>
                </a:solidFill>
              </a:rPr>
              <a:t>Programa Nacional de Afectividad y Sexualidad, 2012</a:t>
            </a:r>
          </a:p>
        </p:txBody>
      </p:sp>
      <p:grpSp>
        <p:nvGrpSpPr>
          <p:cNvPr id="88" name="Group 88"/>
          <p:cNvGrpSpPr/>
          <p:nvPr/>
        </p:nvGrpSpPr>
        <p:grpSpPr>
          <a:xfrm>
            <a:off x="4704764" y="392906"/>
            <a:ext cx="4107657" cy="6090048"/>
            <a:chOff x="-127000" y="-88900"/>
            <a:chExt cx="5842000" cy="8661400"/>
          </a:xfrm>
        </p:grpSpPr>
        <p:pic>
          <p:nvPicPr>
            <p:cNvPr id="87" name="pasted-image.png"/>
            <p:cNvPicPr/>
            <p:nvPr/>
          </p:nvPicPr>
          <p:blipFill>
            <a:blip r:embed="rId2">
              <a:extLst/>
            </a:blip>
            <a:srcRect l="24847" r="24847"/>
            <a:stretch>
              <a:fillRect/>
            </a:stretch>
          </p:blipFill>
          <p:spPr>
            <a:xfrm>
              <a:off x="0" y="0"/>
              <a:ext cx="5588000" cy="8331200"/>
            </a:xfrm>
            <a:prstGeom prst="rect">
              <a:avLst/>
            </a:prstGeom>
            <a:ln>
              <a:noFill/>
            </a:ln>
            <a:effectLst/>
          </p:spPr>
        </p:pic>
        <p:pic>
          <p:nvPicPr>
            <p:cNvPr id="86" name="Picture 85"/>
            <p:cNvPicPr/>
            <p:nvPr/>
          </p:nvPicPr>
          <p:blipFill>
            <a:blip r:embed="rId3">
              <a:extLst/>
            </a:blip>
            <a:stretch>
              <a:fillRect/>
            </a:stretch>
          </p:blipFill>
          <p:spPr>
            <a:xfrm>
              <a:off x="-127000" y="-88900"/>
              <a:ext cx="5842000" cy="8661400"/>
            </a:xfrm>
            <a:prstGeom prst="rect">
              <a:avLst/>
            </a:prstGeom>
            <a:effectLst/>
          </p:spPr>
        </p:pic>
      </p:grpSp>
      <p:sp>
        <p:nvSpPr>
          <p:cNvPr id="89" name="Shape 89"/>
          <p:cNvSpPr>
            <a:spLocks noGrp="1"/>
          </p:cNvSpPr>
          <p:nvPr>
            <p:ph type="title"/>
          </p:nvPr>
        </p:nvSpPr>
        <p:spPr>
          <a:xfrm>
            <a:off x="228700" y="1973461"/>
            <a:ext cx="4489459" cy="1428750"/>
          </a:xfrm>
          <a:prstGeom prst="rect">
            <a:avLst/>
          </a:prstGeom>
        </p:spPr>
        <p:txBody>
          <a:bodyPr/>
          <a:lstStyle/>
          <a:p>
            <a:pPr lvl="0" algn="ctr">
              <a:defRPr sz="1800">
                <a:solidFill>
                  <a:srgbClr val="000000"/>
                </a:solidFill>
              </a:defRPr>
            </a:pPr>
            <a:r>
              <a:rPr sz="3900" dirty="0">
                <a:solidFill>
                  <a:srgbClr val="D93E2B"/>
                </a:solidFill>
              </a:rPr>
              <a:t>El enfoque/paradigma </a:t>
            </a:r>
          </a:p>
        </p:txBody>
      </p:sp>
      <p:sp>
        <p:nvSpPr>
          <p:cNvPr id="90" name="Shape 90"/>
          <p:cNvSpPr>
            <a:spLocks noGrp="1"/>
          </p:cNvSpPr>
          <p:nvPr>
            <p:ph type="body" idx="1"/>
          </p:nvPr>
        </p:nvSpPr>
        <p:spPr>
          <a:xfrm>
            <a:off x="357188" y="3536156"/>
            <a:ext cx="3991570" cy="3185828"/>
          </a:xfrm>
          <a:prstGeom prst="rect">
            <a:avLst/>
          </a:prstGeom>
        </p:spPr>
        <p:style>
          <a:lnRef idx="1">
            <a:schemeClr val="accent3"/>
          </a:lnRef>
          <a:fillRef idx="2">
            <a:schemeClr val="accent3"/>
          </a:fillRef>
          <a:effectRef idx="1">
            <a:schemeClr val="accent3"/>
          </a:effectRef>
          <a:fontRef idx="minor">
            <a:schemeClr val="dk1"/>
          </a:fontRef>
        </p:style>
        <p:txBody>
          <a:bodyPr>
            <a:normAutofit/>
          </a:bodyPr>
          <a:lstStyle/>
          <a:p>
            <a:pPr defTabSz="303956">
              <a:defRPr sz="1800">
                <a:solidFill>
                  <a:srgbClr val="000000"/>
                </a:solidFill>
              </a:defRPr>
            </a:pPr>
            <a:r>
              <a:rPr sz="2100" b="1" dirty="0">
                <a:solidFill>
                  <a:srgbClr val="414141"/>
                </a:solidFill>
              </a:rPr>
              <a:t>El impulso sexual como estabilizador de emociones.</a:t>
            </a:r>
          </a:p>
          <a:p>
            <a:pPr defTabSz="303956">
              <a:defRPr sz="1800">
                <a:solidFill>
                  <a:srgbClr val="000000"/>
                </a:solidFill>
              </a:defRPr>
            </a:pPr>
            <a:r>
              <a:rPr sz="2100" b="1" dirty="0">
                <a:solidFill>
                  <a:srgbClr val="414141"/>
                </a:solidFill>
              </a:rPr>
              <a:t>El impulso sexual hacia el vínculo </a:t>
            </a:r>
          </a:p>
          <a:p>
            <a:pPr defTabSz="303956">
              <a:defRPr sz="1800">
                <a:solidFill>
                  <a:srgbClr val="000000"/>
                </a:solidFill>
              </a:defRPr>
            </a:pPr>
            <a:r>
              <a:rPr sz="2100" b="1" dirty="0">
                <a:solidFill>
                  <a:srgbClr val="414141"/>
                </a:solidFill>
              </a:rPr>
              <a:t>Madurez emocional </a:t>
            </a:r>
          </a:p>
          <a:p>
            <a:pPr defTabSz="303956">
              <a:defRPr sz="1800">
                <a:solidFill>
                  <a:srgbClr val="000000"/>
                </a:solidFill>
              </a:defRPr>
            </a:pPr>
            <a:r>
              <a:rPr sz="2100" b="1" dirty="0">
                <a:solidFill>
                  <a:srgbClr val="414141"/>
                </a:solidFill>
              </a:rPr>
              <a:t>Valores </a:t>
            </a:r>
          </a:p>
          <a:p>
            <a:pPr defTabSz="303956">
              <a:defRPr sz="1800">
                <a:solidFill>
                  <a:srgbClr val="000000"/>
                </a:solidFill>
              </a:defRPr>
            </a:pPr>
            <a:r>
              <a:rPr sz="2100" b="1" dirty="0">
                <a:solidFill>
                  <a:srgbClr val="414141"/>
                </a:solidFill>
              </a:rPr>
              <a:t>Cultura</a:t>
            </a:r>
          </a:p>
          <a:p>
            <a:pPr defTabSz="303956">
              <a:defRPr sz="1800">
                <a:solidFill>
                  <a:srgbClr val="000000"/>
                </a:solidFill>
              </a:defRPr>
            </a:pPr>
            <a:r>
              <a:rPr sz="2100" b="1" dirty="0">
                <a:solidFill>
                  <a:srgbClr val="414141"/>
                </a:solidFill>
              </a:rPr>
              <a:t>Diagnósticos con base en condiciones de Género y Estigmas para visibilizar vulnerabilidades.</a:t>
            </a:r>
          </a:p>
          <a:p>
            <a:pPr defTabSz="303956">
              <a:defRPr sz="1800">
                <a:solidFill>
                  <a:srgbClr val="000000"/>
                </a:solidFill>
              </a:defRPr>
            </a:pPr>
            <a:endParaRPr sz="1400" b="1" dirty="0">
              <a:solidFill>
                <a:srgbClr val="414141"/>
              </a:solidFill>
            </a:endParaRPr>
          </a:p>
        </p:txBody>
      </p:sp>
      <p:sp>
        <p:nvSpPr>
          <p:cNvPr id="91" name="Shape 91"/>
          <p:cNvSpPr/>
          <p:nvPr/>
        </p:nvSpPr>
        <p:spPr>
          <a:xfrm>
            <a:off x="4373392" y="6049079"/>
            <a:ext cx="4465242" cy="702372"/>
          </a:xfrm>
          <a:prstGeom prst="rect">
            <a:avLst/>
          </a:prstGeom>
          <a:blipFill>
            <a:blip r:embed="rId4"/>
          </a:blipFill>
          <a:ln w="12700">
            <a:miter lim="400000"/>
          </a:ln>
          <a:extLst>
            <a:ext uri="{C572A759-6A51-4108-AA02-DFA0A04FC94B}">
              <ma14:wrappingTextBoxFlag xmlns:ma14="http://schemas.microsoft.com/office/mac/drawingml/2011/main" val="1"/>
            </a:ext>
          </a:extLst>
        </p:spPr>
        <p:txBody>
          <a:bodyPr lIns="35717" tIns="35717" rIns="35717" bIns="35717" anchor="ctr"/>
          <a:lstStyle>
            <a:lvl1pPr>
              <a:defRPr sz="2300">
                <a:solidFill>
                  <a:srgbClr val="FFFFFF"/>
                </a:solidFill>
                <a:effectLst>
                  <a:outerShdw blurRad="25400" dist="33948" dir="2700000" rotWithShape="0">
                    <a:srgbClr val="3B3936"/>
                  </a:outerShdw>
                </a:effectLst>
              </a:defRPr>
            </a:lvl1pPr>
          </a:lstStyle>
          <a:p>
            <a:pPr lvl="0">
              <a:defRPr sz="1800">
                <a:solidFill>
                  <a:srgbClr val="000000"/>
                </a:solidFill>
                <a:effectLst/>
              </a:defRPr>
            </a:pPr>
            <a:r>
              <a:rPr sz="1600" dirty="0">
                <a:solidFill>
                  <a:schemeClr val="tx1"/>
                </a:solidFill>
              </a:rPr>
              <a:t>Capacitación Programa Estilos de Vida Saludables 2002-2004 (UCR, UNA, UNED, TEC)</a:t>
            </a:r>
          </a:p>
        </p:txBody>
      </p:sp>
    </p:spTree>
    <p:extLst>
      <p:ext uri="{BB962C8B-B14F-4D97-AF65-F5344CB8AC3E}">
        <p14:creationId xmlns:p14="http://schemas.microsoft.com/office/powerpoint/2010/main" val="3586775365"/>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100"/>
                                        <p:tgtEl>
                                          <p:spTgt spid="89"/>
                                        </p:tgtEl>
                                      </p:cBhvr>
                                    </p:animEffect>
                                    <p:anim calcmode="lin" valueType="num">
                                      <p:cBhvr>
                                        <p:cTn id="8" dur="400" fill="hold"/>
                                        <p:tgtEl>
                                          <p:spTgt spid="89"/>
                                        </p:tgtEl>
                                        <p:attrNameLst>
                                          <p:attrName>ppt_x</p:attrName>
                                        </p:attrNameLst>
                                      </p:cBhvr>
                                      <p:tavLst>
                                        <p:tav tm="0">
                                          <p:val>
                                            <p:strVal val="#ppt_x"/>
                                          </p:val>
                                        </p:tav>
                                        <p:tav tm="100000">
                                          <p:val>
                                            <p:strVal val="#ppt_x"/>
                                          </p:val>
                                        </p:tav>
                                      </p:tavLst>
                                    </p:anim>
                                    <p:anim calcmode="lin" valueType="num">
                                      <p:cBhvr>
                                        <p:cTn id="9" dur="400" fill="hold"/>
                                        <p:tgtEl>
                                          <p:spTgt spid="8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90">
                                            <p:bg/>
                                          </p:spTgt>
                                        </p:tgtEl>
                                        <p:attrNameLst>
                                          <p:attrName>style.visibility</p:attrName>
                                        </p:attrNameLst>
                                      </p:cBhvr>
                                      <p:to>
                                        <p:strVal val="visible"/>
                                      </p:to>
                                    </p:set>
                                    <p:animEffect transition="in" filter="fade">
                                      <p:cBhvr>
                                        <p:cTn id="16" dur="100"/>
                                        <p:tgtEl>
                                          <p:spTgt spid="90">
                                            <p:bg/>
                                          </p:spTgt>
                                        </p:tgtEl>
                                      </p:cBhvr>
                                    </p:animEffect>
                                    <p:anim calcmode="lin" valueType="num">
                                      <p:cBhvr>
                                        <p:cTn id="17" dur="400" fill="hold"/>
                                        <p:tgtEl>
                                          <p:spTgt spid="90">
                                            <p:bg/>
                                          </p:spTgt>
                                        </p:tgtEl>
                                        <p:attrNameLst>
                                          <p:attrName>ppt_x</p:attrName>
                                        </p:attrNameLst>
                                      </p:cBhvr>
                                      <p:tavLst>
                                        <p:tav tm="0">
                                          <p:val>
                                            <p:strVal val="#ppt_x"/>
                                          </p:val>
                                        </p:tav>
                                        <p:tav tm="100000">
                                          <p:val>
                                            <p:strVal val="#ppt_x"/>
                                          </p:val>
                                        </p:tav>
                                      </p:tavLst>
                                    </p:anim>
                                    <p:anim calcmode="lin" valueType="num">
                                      <p:cBhvr>
                                        <p:cTn id="18" dur="400" fill="hold"/>
                                        <p:tgtEl>
                                          <p:spTgt spid="90">
                                            <p:bg/>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90">
                                            <p:bg/>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90">
                                            <p:bg/>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90">
                                            <p:txEl>
                                              <p:pRg st="0" end="0"/>
                                            </p:txEl>
                                          </p:spTgt>
                                        </p:tgtEl>
                                        <p:attrNameLst>
                                          <p:attrName>style.visibility</p:attrName>
                                        </p:attrNameLst>
                                      </p:cBhvr>
                                      <p:to>
                                        <p:strVal val="visible"/>
                                      </p:to>
                                    </p:set>
                                    <p:animEffect transition="in" filter="fade">
                                      <p:cBhvr>
                                        <p:cTn id="25" dur="100"/>
                                        <p:tgtEl>
                                          <p:spTgt spid="90">
                                            <p:txEl>
                                              <p:pRg st="0" end="0"/>
                                            </p:txEl>
                                          </p:spTgt>
                                        </p:tgtEl>
                                      </p:cBhvr>
                                    </p:animEffect>
                                    <p:anim calcmode="lin" valueType="num">
                                      <p:cBhvr>
                                        <p:cTn id="26" dur="400" fill="hold"/>
                                        <p:tgtEl>
                                          <p:spTgt spid="90">
                                            <p:txEl>
                                              <p:pRg st="0" end="0"/>
                                            </p:txEl>
                                          </p:spTgt>
                                        </p:tgtEl>
                                        <p:attrNameLst>
                                          <p:attrName>ppt_x</p:attrName>
                                        </p:attrNameLst>
                                      </p:cBhvr>
                                      <p:tavLst>
                                        <p:tav tm="0">
                                          <p:val>
                                            <p:strVal val="#ppt_x"/>
                                          </p:val>
                                        </p:tav>
                                        <p:tav tm="100000">
                                          <p:val>
                                            <p:strVal val="#ppt_x"/>
                                          </p:val>
                                        </p:tav>
                                      </p:tavLst>
                                    </p:anim>
                                    <p:anim calcmode="lin" valueType="num">
                                      <p:cBhvr>
                                        <p:cTn id="27" dur="400" fill="hold"/>
                                        <p:tgtEl>
                                          <p:spTgt spid="90">
                                            <p:txEl>
                                              <p:pRg st="0" end="0"/>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90">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90">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90">
                                            <p:txEl>
                                              <p:pRg st="1" end="1"/>
                                            </p:txEl>
                                          </p:spTgt>
                                        </p:tgtEl>
                                        <p:attrNameLst>
                                          <p:attrName>style.visibility</p:attrName>
                                        </p:attrNameLst>
                                      </p:cBhvr>
                                      <p:to>
                                        <p:strVal val="visible"/>
                                      </p:to>
                                    </p:set>
                                    <p:animEffect transition="in" filter="fade">
                                      <p:cBhvr>
                                        <p:cTn id="34" dur="100"/>
                                        <p:tgtEl>
                                          <p:spTgt spid="90">
                                            <p:txEl>
                                              <p:pRg st="1" end="1"/>
                                            </p:txEl>
                                          </p:spTgt>
                                        </p:tgtEl>
                                      </p:cBhvr>
                                    </p:animEffect>
                                    <p:anim calcmode="lin" valueType="num">
                                      <p:cBhvr>
                                        <p:cTn id="35" dur="400" fill="hold"/>
                                        <p:tgtEl>
                                          <p:spTgt spid="90">
                                            <p:txEl>
                                              <p:pRg st="1" end="1"/>
                                            </p:txEl>
                                          </p:spTgt>
                                        </p:tgtEl>
                                        <p:attrNameLst>
                                          <p:attrName>ppt_x</p:attrName>
                                        </p:attrNameLst>
                                      </p:cBhvr>
                                      <p:tavLst>
                                        <p:tav tm="0">
                                          <p:val>
                                            <p:strVal val="#ppt_x"/>
                                          </p:val>
                                        </p:tav>
                                        <p:tav tm="100000">
                                          <p:val>
                                            <p:strVal val="#ppt_x"/>
                                          </p:val>
                                        </p:tav>
                                      </p:tavLst>
                                    </p:anim>
                                    <p:anim calcmode="lin" valueType="num">
                                      <p:cBhvr>
                                        <p:cTn id="36" dur="400" fill="hold"/>
                                        <p:tgtEl>
                                          <p:spTgt spid="90">
                                            <p:txEl>
                                              <p:pRg st="1" end="1"/>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90">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90">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90">
                                            <p:txEl>
                                              <p:pRg st="2" end="2"/>
                                            </p:txEl>
                                          </p:spTgt>
                                        </p:tgtEl>
                                        <p:attrNameLst>
                                          <p:attrName>style.visibility</p:attrName>
                                        </p:attrNameLst>
                                      </p:cBhvr>
                                      <p:to>
                                        <p:strVal val="visible"/>
                                      </p:to>
                                    </p:set>
                                    <p:animEffect transition="in" filter="fade">
                                      <p:cBhvr>
                                        <p:cTn id="43" dur="100"/>
                                        <p:tgtEl>
                                          <p:spTgt spid="90">
                                            <p:txEl>
                                              <p:pRg st="2" end="2"/>
                                            </p:txEl>
                                          </p:spTgt>
                                        </p:tgtEl>
                                      </p:cBhvr>
                                    </p:animEffect>
                                    <p:anim calcmode="lin" valueType="num">
                                      <p:cBhvr>
                                        <p:cTn id="44" dur="400" fill="hold"/>
                                        <p:tgtEl>
                                          <p:spTgt spid="90">
                                            <p:txEl>
                                              <p:pRg st="2" end="2"/>
                                            </p:txEl>
                                          </p:spTgt>
                                        </p:tgtEl>
                                        <p:attrNameLst>
                                          <p:attrName>ppt_x</p:attrName>
                                        </p:attrNameLst>
                                      </p:cBhvr>
                                      <p:tavLst>
                                        <p:tav tm="0">
                                          <p:val>
                                            <p:strVal val="#ppt_x"/>
                                          </p:val>
                                        </p:tav>
                                        <p:tav tm="100000">
                                          <p:val>
                                            <p:strVal val="#ppt_x"/>
                                          </p:val>
                                        </p:tav>
                                      </p:tavLst>
                                    </p:anim>
                                    <p:anim calcmode="lin" valueType="num">
                                      <p:cBhvr>
                                        <p:cTn id="45" dur="400" fill="hold"/>
                                        <p:tgtEl>
                                          <p:spTgt spid="90">
                                            <p:txEl>
                                              <p:pRg st="2" end="2"/>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90">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90">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3" presetClass="entr" presetSubtype="0" fill="hold" grpId="0" nodeType="clickEffect">
                                  <p:stCondLst>
                                    <p:cond delay="0"/>
                                  </p:stCondLst>
                                  <p:childTnLst>
                                    <p:set>
                                      <p:cBhvr>
                                        <p:cTn id="51" dur="1" fill="hold">
                                          <p:stCondLst>
                                            <p:cond delay="0"/>
                                          </p:stCondLst>
                                        </p:cTn>
                                        <p:tgtEl>
                                          <p:spTgt spid="90">
                                            <p:txEl>
                                              <p:pRg st="3" end="3"/>
                                            </p:txEl>
                                          </p:spTgt>
                                        </p:tgtEl>
                                        <p:attrNameLst>
                                          <p:attrName>style.visibility</p:attrName>
                                        </p:attrNameLst>
                                      </p:cBhvr>
                                      <p:to>
                                        <p:strVal val="visible"/>
                                      </p:to>
                                    </p:set>
                                    <p:animEffect transition="in" filter="fade">
                                      <p:cBhvr>
                                        <p:cTn id="52" dur="100"/>
                                        <p:tgtEl>
                                          <p:spTgt spid="90">
                                            <p:txEl>
                                              <p:pRg st="3" end="3"/>
                                            </p:txEl>
                                          </p:spTgt>
                                        </p:tgtEl>
                                      </p:cBhvr>
                                    </p:animEffect>
                                    <p:anim calcmode="lin" valueType="num">
                                      <p:cBhvr>
                                        <p:cTn id="53" dur="400" fill="hold"/>
                                        <p:tgtEl>
                                          <p:spTgt spid="90">
                                            <p:txEl>
                                              <p:pRg st="3" end="3"/>
                                            </p:txEl>
                                          </p:spTgt>
                                        </p:tgtEl>
                                        <p:attrNameLst>
                                          <p:attrName>ppt_x</p:attrName>
                                        </p:attrNameLst>
                                      </p:cBhvr>
                                      <p:tavLst>
                                        <p:tav tm="0">
                                          <p:val>
                                            <p:strVal val="#ppt_x"/>
                                          </p:val>
                                        </p:tav>
                                        <p:tav tm="100000">
                                          <p:val>
                                            <p:strVal val="#ppt_x"/>
                                          </p:val>
                                        </p:tav>
                                      </p:tavLst>
                                    </p:anim>
                                    <p:anim calcmode="lin" valueType="num">
                                      <p:cBhvr>
                                        <p:cTn id="54" dur="400" fill="hold"/>
                                        <p:tgtEl>
                                          <p:spTgt spid="90">
                                            <p:txEl>
                                              <p:pRg st="3" end="3"/>
                                            </p:txEl>
                                          </p:spTgt>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90">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90">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3" presetClass="entr" presetSubtype="0" fill="hold" grpId="0" nodeType="clickEffect">
                                  <p:stCondLst>
                                    <p:cond delay="0"/>
                                  </p:stCondLst>
                                  <p:childTnLst>
                                    <p:set>
                                      <p:cBhvr>
                                        <p:cTn id="60" dur="1" fill="hold">
                                          <p:stCondLst>
                                            <p:cond delay="0"/>
                                          </p:stCondLst>
                                        </p:cTn>
                                        <p:tgtEl>
                                          <p:spTgt spid="90">
                                            <p:txEl>
                                              <p:pRg st="4" end="4"/>
                                            </p:txEl>
                                          </p:spTgt>
                                        </p:tgtEl>
                                        <p:attrNameLst>
                                          <p:attrName>style.visibility</p:attrName>
                                        </p:attrNameLst>
                                      </p:cBhvr>
                                      <p:to>
                                        <p:strVal val="visible"/>
                                      </p:to>
                                    </p:set>
                                    <p:animEffect transition="in" filter="fade">
                                      <p:cBhvr>
                                        <p:cTn id="61" dur="100"/>
                                        <p:tgtEl>
                                          <p:spTgt spid="90">
                                            <p:txEl>
                                              <p:pRg st="4" end="4"/>
                                            </p:txEl>
                                          </p:spTgt>
                                        </p:tgtEl>
                                      </p:cBhvr>
                                    </p:animEffect>
                                    <p:anim calcmode="lin" valueType="num">
                                      <p:cBhvr>
                                        <p:cTn id="62" dur="400" fill="hold"/>
                                        <p:tgtEl>
                                          <p:spTgt spid="90">
                                            <p:txEl>
                                              <p:pRg st="4" end="4"/>
                                            </p:txEl>
                                          </p:spTgt>
                                        </p:tgtEl>
                                        <p:attrNameLst>
                                          <p:attrName>ppt_x</p:attrName>
                                        </p:attrNameLst>
                                      </p:cBhvr>
                                      <p:tavLst>
                                        <p:tav tm="0">
                                          <p:val>
                                            <p:strVal val="#ppt_x"/>
                                          </p:val>
                                        </p:tav>
                                        <p:tav tm="100000">
                                          <p:val>
                                            <p:strVal val="#ppt_x"/>
                                          </p:val>
                                        </p:tav>
                                      </p:tavLst>
                                    </p:anim>
                                    <p:anim calcmode="lin" valueType="num">
                                      <p:cBhvr>
                                        <p:cTn id="63" dur="400" fill="hold"/>
                                        <p:tgtEl>
                                          <p:spTgt spid="90">
                                            <p:txEl>
                                              <p:pRg st="4" end="4"/>
                                            </p:txEl>
                                          </p:spTgt>
                                        </p:tgtEl>
                                        <p:attrNameLst>
                                          <p:attrName>ppt_y</p:attrName>
                                        </p:attrNameLst>
                                      </p:cBhvr>
                                      <p:tavLst>
                                        <p:tav tm="0">
                                          <p:val>
                                            <p:strVal val="#ppt_y+0.31"/>
                                          </p:val>
                                        </p:tav>
                                        <p:tav tm="100000">
                                          <p:val>
                                            <p:strVal val="#ppt_y+0.31"/>
                                          </p:val>
                                        </p:tav>
                                      </p:tavLst>
                                    </p:anim>
                                    <p:anim calcmode="lin" valueType="num">
                                      <p:cBhvr>
                                        <p:cTn id="64" dur="600" decel="50000" fill="hold">
                                          <p:stCondLst>
                                            <p:cond delay="400"/>
                                          </p:stCondLst>
                                        </p:cTn>
                                        <p:tgtEl>
                                          <p:spTgt spid="90">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5" dur="600" decel="50000" fill="hold">
                                          <p:stCondLst>
                                            <p:cond delay="400"/>
                                          </p:stCondLst>
                                        </p:cTn>
                                        <p:tgtEl>
                                          <p:spTgt spid="90">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3" presetClass="entr" presetSubtype="0" fill="hold" grpId="0" nodeType="clickEffect">
                                  <p:stCondLst>
                                    <p:cond delay="0"/>
                                  </p:stCondLst>
                                  <p:childTnLst>
                                    <p:set>
                                      <p:cBhvr>
                                        <p:cTn id="69" dur="1" fill="hold">
                                          <p:stCondLst>
                                            <p:cond delay="0"/>
                                          </p:stCondLst>
                                        </p:cTn>
                                        <p:tgtEl>
                                          <p:spTgt spid="90">
                                            <p:txEl>
                                              <p:pRg st="5" end="5"/>
                                            </p:txEl>
                                          </p:spTgt>
                                        </p:tgtEl>
                                        <p:attrNameLst>
                                          <p:attrName>style.visibility</p:attrName>
                                        </p:attrNameLst>
                                      </p:cBhvr>
                                      <p:to>
                                        <p:strVal val="visible"/>
                                      </p:to>
                                    </p:set>
                                    <p:animEffect transition="in" filter="fade">
                                      <p:cBhvr>
                                        <p:cTn id="70" dur="100"/>
                                        <p:tgtEl>
                                          <p:spTgt spid="90">
                                            <p:txEl>
                                              <p:pRg st="5" end="5"/>
                                            </p:txEl>
                                          </p:spTgt>
                                        </p:tgtEl>
                                      </p:cBhvr>
                                    </p:animEffect>
                                    <p:anim calcmode="lin" valueType="num">
                                      <p:cBhvr>
                                        <p:cTn id="71" dur="400" fill="hold"/>
                                        <p:tgtEl>
                                          <p:spTgt spid="90">
                                            <p:txEl>
                                              <p:pRg st="5" end="5"/>
                                            </p:txEl>
                                          </p:spTgt>
                                        </p:tgtEl>
                                        <p:attrNameLst>
                                          <p:attrName>ppt_x</p:attrName>
                                        </p:attrNameLst>
                                      </p:cBhvr>
                                      <p:tavLst>
                                        <p:tav tm="0">
                                          <p:val>
                                            <p:strVal val="#ppt_x"/>
                                          </p:val>
                                        </p:tav>
                                        <p:tav tm="100000">
                                          <p:val>
                                            <p:strVal val="#ppt_x"/>
                                          </p:val>
                                        </p:tav>
                                      </p:tavLst>
                                    </p:anim>
                                    <p:anim calcmode="lin" valueType="num">
                                      <p:cBhvr>
                                        <p:cTn id="72" dur="400" fill="hold"/>
                                        <p:tgtEl>
                                          <p:spTgt spid="90">
                                            <p:txEl>
                                              <p:pRg st="5" end="5"/>
                                            </p:txEl>
                                          </p:spTgt>
                                        </p:tgtEl>
                                        <p:attrNameLst>
                                          <p:attrName>ppt_y</p:attrName>
                                        </p:attrNameLst>
                                      </p:cBhvr>
                                      <p:tavLst>
                                        <p:tav tm="0">
                                          <p:val>
                                            <p:strVal val="#ppt_y+0.31"/>
                                          </p:val>
                                        </p:tav>
                                        <p:tav tm="100000">
                                          <p:val>
                                            <p:strVal val="#ppt_y+0.31"/>
                                          </p:val>
                                        </p:tav>
                                      </p:tavLst>
                                    </p:anim>
                                    <p:anim calcmode="lin" valueType="num">
                                      <p:cBhvr>
                                        <p:cTn id="73" dur="600" decel="50000" fill="hold">
                                          <p:stCondLst>
                                            <p:cond delay="400"/>
                                          </p:stCondLst>
                                        </p:cTn>
                                        <p:tgtEl>
                                          <p:spTgt spid="90">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4" dur="600" decel="50000" fill="hold">
                                          <p:stCondLst>
                                            <p:cond delay="400"/>
                                          </p:stCondLst>
                                        </p:cTn>
                                        <p:tgtEl>
                                          <p:spTgt spid="90">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90"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93"/>
          <p:cNvSpPr/>
          <p:nvPr/>
        </p:nvSpPr>
        <p:spPr>
          <a:xfrm>
            <a:off x="353894" y="1370382"/>
            <a:ext cx="8410189" cy="2339102"/>
          </a:xfrm>
          <a:prstGeom prst="rect">
            <a:avLst/>
          </a:prstGeom>
          <a:ln/>
          <a:extLst>
            <a:ext uri="{C572A759-6A51-4108-AA02-DFA0A04FC94B}">
              <ma14:wrappingTextBoxFlag xmlns:ma14="http://schemas.microsoft.com/office/mac/drawingml/2011/main" val="1"/>
            </a:ext>
          </a:extLst>
        </p:spPr>
        <p:style>
          <a:lnRef idx="1">
            <a:schemeClr val="accent3"/>
          </a:lnRef>
          <a:fillRef idx="2">
            <a:schemeClr val="accent3"/>
          </a:fillRef>
          <a:effectRef idx="1">
            <a:schemeClr val="accent3"/>
          </a:effectRef>
          <a:fontRef idx="minor">
            <a:schemeClr val="dk1"/>
          </a:fontRef>
        </p:style>
        <p:txBody>
          <a:bodyPr wrap="square" lIns="0" tIns="0" rIns="0" bIns="0" anchor="ctr">
            <a:spAutoFit/>
          </a:bodyPr>
          <a:lstStyle>
            <a:lvl1pPr>
              <a:defRPr sz="3600"/>
            </a:lvl1pPr>
          </a:lstStyle>
          <a:p>
            <a:pPr lvl="0">
              <a:defRPr sz="1800">
                <a:solidFill>
                  <a:srgbClr val="000000"/>
                </a:solidFill>
              </a:defRPr>
            </a:pPr>
            <a:r>
              <a:rPr sz="3800" dirty="0">
                <a:solidFill>
                  <a:srgbClr val="414141"/>
                </a:solidFill>
              </a:rPr>
              <a:t> Los conjuntos claves son afectividad y el vínculo; cultura, mitos y relaciones de poder; y finalmente salud, toma de decisiones, y conductas de riesgo.</a:t>
            </a:r>
          </a:p>
        </p:txBody>
      </p:sp>
      <p:sp>
        <p:nvSpPr>
          <p:cNvPr id="94" name="Shape 94">
            <a:hlinkClick r:id="rId2"/>
          </p:cNvPr>
          <p:cNvSpPr/>
          <p:nvPr/>
        </p:nvSpPr>
        <p:spPr>
          <a:xfrm>
            <a:off x="1838112" y="4850441"/>
            <a:ext cx="5307166" cy="331822"/>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p>
            <a:pPr lvl="0">
              <a:defRPr sz="1800">
                <a:solidFill>
                  <a:srgbClr val="000000"/>
                </a:solidFill>
              </a:defRPr>
            </a:pPr>
            <a:r>
              <a:rPr lang="fi-FI" sz="1700" dirty="0" smtClean="0">
                <a:solidFill>
                  <a:srgbClr val="414141"/>
                </a:solidFill>
                <a:hlinkClick r:id="rId2"/>
              </a:rPr>
              <a:t>httpp:</a:t>
            </a:r>
            <a:r>
              <a:rPr lang="fi-FI" sz="1700" dirty="0">
                <a:solidFill>
                  <a:srgbClr val="414141"/>
                </a:solidFill>
                <a:hlinkClick r:id="rId2"/>
              </a:rPr>
              <a:t>//</a:t>
            </a:r>
            <a:r>
              <a:rPr lang="fi-FI" sz="1700" dirty="0" smtClean="0">
                <a:solidFill>
                  <a:srgbClr val="414141"/>
                </a:solidFill>
                <a:hlinkClick r:id="rId2"/>
              </a:rPr>
              <a:t>youtbe.com/</a:t>
            </a:r>
            <a:r>
              <a:rPr lang="fi-FI" sz="1700" dirty="0">
                <a:solidFill>
                  <a:srgbClr val="414141"/>
                </a:solidFill>
                <a:hlinkClick r:id="rId2"/>
              </a:rPr>
              <a:t>5ap7dRFHLIE</a:t>
            </a:r>
            <a:endParaRPr sz="1700" dirty="0">
              <a:solidFill>
                <a:srgbClr val="414141"/>
              </a:solidFill>
            </a:endParaRPr>
          </a:p>
        </p:txBody>
      </p:sp>
    </p:spTree>
    <p:extLst>
      <p:ext uri="{BB962C8B-B14F-4D97-AF65-F5344CB8AC3E}">
        <p14:creationId xmlns:p14="http://schemas.microsoft.com/office/powerpoint/2010/main" val="241171405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30944" y="1113103"/>
            <a:ext cx="5243688" cy="461664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410751" latinLnBrk="1" hangingPunct="0"/>
            <a:endParaRPr lang="en-US" dirty="0" smtClean="0"/>
          </a:p>
          <a:p>
            <a:pPr algn="ctr" defTabSz="410751" latinLnBrk="1" hangingPunct="0"/>
            <a:r>
              <a:rPr lang="en-US" sz="3400" b="1" dirty="0" err="1"/>
              <a:t>Principales</a:t>
            </a:r>
            <a:r>
              <a:rPr lang="en-US" sz="3400" b="1" dirty="0"/>
              <a:t> </a:t>
            </a:r>
            <a:r>
              <a:rPr lang="en-US" sz="3400" b="1" dirty="0" err="1"/>
              <a:t>retos</a:t>
            </a:r>
            <a:endParaRPr lang="en-US" sz="3400" b="1" dirty="0"/>
          </a:p>
          <a:p>
            <a:pPr algn="ctr" defTabSz="410751" latinLnBrk="1" hangingPunct="0"/>
            <a:endParaRPr lang="en-US" dirty="0" smtClean="0"/>
          </a:p>
          <a:p>
            <a:pPr marL="321457" indent="-321457" defTabSz="410751" latinLnBrk="1" hangingPunct="0">
              <a:buFont typeface="Arial"/>
              <a:buChar char="•"/>
            </a:pPr>
            <a:r>
              <a:rPr lang="en-US" sz="2500" dirty="0" err="1"/>
              <a:t>Educadores</a:t>
            </a:r>
            <a:r>
              <a:rPr lang="en-US" sz="2500" dirty="0"/>
              <a:t> </a:t>
            </a:r>
            <a:r>
              <a:rPr lang="en-US" sz="2500" dirty="0" err="1"/>
              <a:t>resistentes</a:t>
            </a:r>
            <a:r>
              <a:rPr lang="en-US" sz="2500" dirty="0"/>
              <a:t> a</a:t>
            </a:r>
          </a:p>
          <a:p>
            <a:pPr defTabSz="410751" latinLnBrk="1" hangingPunct="0"/>
            <a:r>
              <a:rPr lang="en-US" sz="2500" dirty="0"/>
              <a:t> </a:t>
            </a:r>
            <a:r>
              <a:rPr lang="en-US" sz="2500" dirty="0" err="1"/>
              <a:t>utilizar</a:t>
            </a:r>
            <a:r>
              <a:rPr lang="en-US" sz="2500" dirty="0"/>
              <a:t> </a:t>
            </a:r>
            <a:r>
              <a:rPr lang="en-US" sz="2500" dirty="0" err="1"/>
              <a:t>nuevos</a:t>
            </a:r>
            <a:r>
              <a:rPr lang="en-US" sz="2500" dirty="0"/>
              <a:t> </a:t>
            </a:r>
            <a:r>
              <a:rPr lang="en-US" sz="2500" dirty="0" err="1"/>
              <a:t>conceptos</a:t>
            </a:r>
            <a:r>
              <a:rPr lang="en-US" sz="2500" dirty="0"/>
              <a:t> </a:t>
            </a:r>
            <a:r>
              <a:rPr lang="en-US" sz="2500" dirty="0" err="1"/>
              <a:t>que</a:t>
            </a:r>
            <a:r>
              <a:rPr lang="en-US" sz="2500" dirty="0"/>
              <a:t> </a:t>
            </a:r>
            <a:r>
              <a:rPr lang="en-US" sz="2500" dirty="0" err="1"/>
              <a:t>salen</a:t>
            </a:r>
            <a:r>
              <a:rPr lang="en-US" sz="2500" dirty="0"/>
              <a:t> del </a:t>
            </a:r>
            <a:r>
              <a:rPr lang="en-US" sz="2500" dirty="0" err="1"/>
              <a:t>esquema</a:t>
            </a:r>
            <a:r>
              <a:rPr lang="en-US" sz="2500" dirty="0"/>
              <a:t> de </a:t>
            </a:r>
            <a:r>
              <a:rPr lang="en-US" sz="2500" dirty="0" err="1"/>
              <a:t>reproducción</a:t>
            </a:r>
            <a:r>
              <a:rPr lang="en-US" sz="2500" dirty="0"/>
              <a:t>. </a:t>
            </a:r>
          </a:p>
          <a:p>
            <a:pPr algn="ctr" defTabSz="410751" latinLnBrk="1" hangingPunct="0"/>
            <a:endParaRPr lang="en-US" sz="2500" dirty="0"/>
          </a:p>
          <a:p>
            <a:pPr marL="321457" indent="-321457" defTabSz="410751" latinLnBrk="1" hangingPunct="0">
              <a:buFont typeface="Arial"/>
              <a:buChar char="•"/>
            </a:pPr>
            <a:r>
              <a:rPr lang="en-US" sz="2500" dirty="0"/>
              <a:t>Resistencia en </a:t>
            </a:r>
            <a:r>
              <a:rPr lang="en-US" sz="2500" dirty="0" err="1"/>
              <a:t>temas</a:t>
            </a:r>
            <a:r>
              <a:rPr lang="en-US" sz="2500" dirty="0"/>
              <a:t> de </a:t>
            </a:r>
            <a:r>
              <a:rPr lang="en-US" sz="2500" dirty="0" err="1"/>
              <a:t>género</a:t>
            </a:r>
            <a:r>
              <a:rPr lang="en-US" sz="2500" dirty="0"/>
              <a:t>, </a:t>
            </a:r>
          </a:p>
          <a:p>
            <a:pPr defTabSz="410751" latinLnBrk="1" hangingPunct="0"/>
            <a:r>
              <a:rPr lang="en-US" sz="2500" dirty="0"/>
              <a:t>placer y </a:t>
            </a:r>
            <a:r>
              <a:rPr lang="en-US" sz="2500" dirty="0" err="1"/>
              <a:t>orientación</a:t>
            </a:r>
            <a:r>
              <a:rPr lang="en-US" sz="2500" dirty="0"/>
              <a:t> del </a:t>
            </a:r>
            <a:r>
              <a:rPr lang="en-US" sz="2500" dirty="0" err="1"/>
              <a:t>deseo</a:t>
            </a:r>
            <a:r>
              <a:rPr lang="en-US" sz="2500" dirty="0"/>
              <a:t>.</a:t>
            </a:r>
          </a:p>
          <a:p>
            <a:pPr defTabSz="410751" latinLnBrk="1" hangingPunct="0"/>
            <a:endParaRPr lang="en-US" sz="2500" dirty="0"/>
          </a:p>
          <a:p>
            <a:pPr marL="321457" indent="-321457" defTabSz="410751" latinLnBrk="1" hangingPunct="0">
              <a:buFont typeface="Arial"/>
              <a:buChar char="•"/>
            </a:pPr>
            <a:r>
              <a:rPr lang="en-US" sz="2500" dirty="0" err="1"/>
              <a:t>Incorporar</a:t>
            </a:r>
            <a:r>
              <a:rPr lang="en-US" sz="2500" dirty="0"/>
              <a:t> la </a:t>
            </a:r>
            <a:r>
              <a:rPr lang="en-US" sz="2500" dirty="0" err="1"/>
              <a:t>sexualidad</a:t>
            </a:r>
            <a:r>
              <a:rPr lang="en-US" sz="2500" dirty="0"/>
              <a:t> en la </a:t>
            </a:r>
          </a:p>
          <a:p>
            <a:pPr defTabSz="410751" latinLnBrk="1" hangingPunct="0"/>
            <a:r>
              <a:rPr lang="en-US" sz="2500" dirty="0" err="1"/>
              <a:t>poblacion</a:t>
            </a:r>
            <a:r>
              <a:rPr lang="en-US" sz="2500" dirty="0"/>
              <a:t> </a:t>
            </a:r>
            <a:r>
              <a:rPr lang="en-US" sz="2500" dirty="0" err="1"/>
              <a:t>diversa</a:t>
            </a:r>
            <a:endParaRPr lang="en-US" sz="2500" dirty="0">
              <a:solidFill>
                <a:srgbClr val="414141"/>
              </a:solidFill>
              <a:sym typeface="Palatino"/>
            </a:endParaRPr>
          </a:p>
        </p:txBody>
      </p:sp>
      <p:pic>
        <p:nvPicPr>
          <p:cNvPr id="3" name="Picture 2" descr="eroticondentro2_2007112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962687" cy="3421427"/>
          </a:xfrm>
          <a:prstGeom prst="rect">
            <a:avLst/>
          </a:prstGeom>
        </p:spPr>
      </p:pic>
      <p:pic>
        <p:nvPicPr>
          <p:cNvPr id="4" name="Picture 3" descr="comprendiendo zapato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75594"/>
            <a:ext cx="3571875" cy="2330648"/>
          </a:xfrm>
          <a:prstGeom prst="rect">
            <a:avLst/>
          </a:prstGeom>
        </p:spPr>
      </p:pic>
    </p:spTree>
    <p:extLst>
      <p:ext uri="{BB962C8B-B14F-4D97-AF65-F5344CB8AC3E}">
        <p14:creationId xmlns:p14="http://schemas.microsoft.com/office/powerpoint/2010/main" val="3047423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100"/>
                                        <p:tgtEl>
                                          <p:spTgt spid="2">
                                            <p:txEl>
                                              <p:pRg st="3" end="3"/>
                                            </p:txEl>
                                          </p:spTgt>
                                        </p:tgtEl>
                                      </p:cBhvr>
                                    </p:animEffect>
                                    <p:anim calcmode="lin" valueType="num">
                                      <p:cBhvr>
                                        <p:cTn id="8" dur="4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9" dur="400" fill="hold"/>
                                        <p:tgtEl>
                                          <p:spTgt spid="2">
                                            <p:txEl>
                                              <p:pRg st="3" end="3"/>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Effect transition="in" filter="fade">
                                      <p:cBhvr>
                                        <p:cTn id="14" dur="100"/>
                                        <p:tgtEl>
                                          <p:spTgt spid="2">
                                            <p:txEl>
                                              <p:pRg st="4" end="4"/>
                                            </p:txEl>
                                          </p:spTgt>
                                        </p:tgtEl>
                                      </p:cBhvr>
                                    </p:animEffect>
                                    <p:anim calcmode="lin" valueType="num">
                                      <p:cBhvr>
                                        <p:cTn id="15" dur="4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6" dur="400" fill="hold"/>
                                        <p:tgtEl>
                                          <p:spTgt spid="2">
                                            <p:txEl>
                                              <p:pRg st="4" end="4"/>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2">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2">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Effect transition="in" filter="fade">
                                      <p:cBhvr>
                                        <p:cTn id="23" dur="100"/>
                                        <p:tgtEl>
                                          <p:spTgt spid="2">
                                            <p:txEl>
                                              <p:pRg st="6" end="6"/>
                                            </p:txEl>
                                          </p:spTgt>
                                        </p:tgtEl>
                                      </p:cBhvr>
                                    </p:animEffect>
                                    <p:anim calcmode="lin" valueType="num">
                                      <p:cBhvr>
                                        <p:cTn id="24" dur="4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5" dur="400" fill="hold"/>
                                        <p:tgtEl>
                                          <p:spTgt spid="2">
                                            <p:txEl>
                                              <p:pRg st="6" end="6"/>
                                            </p:txEl>
                                          </p:spTgt>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2">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2">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8" presetID="43" presetClass="entr" presetSubtype="0" fill="hold" nodeType="withEffect">
                                  <p:stCondLst>
                                    <p:cond delay="0"/>
                                  </p:stCondLst>
                                  <p:childTnLst>
                                    <p:set>
                                      <p:cBhvr>
                                        <p:cTn id="29" dur="1" fill="hold">
                                          <p:stCondLst>
                                            <p:cond delay="0"/>
                                          </p:stCondLst>
                                        </p:cTn>
                                        <p:tgtEl>
                                          <p:spTgt spid="2">
                                            <p:txEl>
                                              <p:pRg st="7" end="7"/>
                                            </p:txEl>
                                          </p:spTgt>
                                        </p:tgtEl>
                                        <p:attrNameLst>
                                          <p:attrName>style.visibility</p:attrName>
                                        </p:attrNameLst>
                                      </p:cBhvr>
                                      <p:to>
                                        <p:strVal val="visible"/>
                                      </p:to>
                                    </p:set>
                                    <p:animEffect transition="in" filter="fade">
                                      <p:cBhvr>
                                        <p:cTn id="30" dur="100"/>
                                        <p:tgtEl>
                                          <p:spTgt spid="2">
                                            <p:txEl>
                                              <p:pRg st="7" end="7"/>
                                            </p:txEl>
                                          </p:spTgt>
                                        </p:tgtEl>
                                      </p:cBhvr>
                                    </p:animEffect>
                                    <p:anim calcmode="lin" valueType="num">
                                      <p:cBhvr>
                                        <p:cTn id="31" dur="4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2" dur="400" fill="hold"/>
                                        <p:tgtEl>
                                          <p:spTgt spid="2">
                                            <p:txEl>
                                              <p:pRg st="7" end="7"/>
                                            </p:txEl>
                                          </p:spTgt>
                                        </p:tgtEl>
                                        <p:attrNameLst>
                                          <p:attrName>ppt_y</p:attrName>
                                        </p:attrNameLst>
                                      </p:cBhvr>
                                      <p:tavLst>
                                        <p:tav tm="0">
                                          <p:val>
                                            <p:strVal val="#ppt_y+0.31"/>
                                          </p:val>
                                        </p:tav>
                                        <p:tav tm="100000">
                                          <p:val>
                                            <p:strVal val="#ppt_y+0.31"/>
                                          </p:val>
                                        </p:tav>
                                      </p:tavLst>
                                    </p:anim>
                                    <p:anim calcmode="lin" valueType="num">
                                      <p:cBhvr>
                                        <p:cTn id="33" dur="600" decel="50000" fill="hold">
                                          <p:stCondLst>
                                            <p:cond delay="400"/>
                                          </p:stCondLst>
                                        </p:cTn>
                                        <p:tgtEl>
                                          <p:spTgt spid="2">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4" dur="600" decel="50000" fill="hold">
                                          <p:stCondLst>
                                            <p:cond delay="400"/>
                                          </p:stCondLst>
                                        </p:cTn>
                                        <p:tgtEl>
                                          <p:spTgt spid="2">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3" presetClass="entr" presetSubtype="0" fill="hold" nodeType="click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animEffect transition="in" filter="fade">
                                      <p:cBhvr>
                                        <p:cTn id="39" dur="100"/>
                                        <p:tgtEl>
                                          <p:spTgt spid="2">
                                            <p:txEl>
                                              <p:pRg st="9" end="9"/>
                                            </p:txEl>
                                          </p:spTgt>
                                        </p:tgtEl>
                                      </p:cBhvr>
                                    </p:animEffect>
                                    <p:anim calcmode="lin" valueType="num">
                                      <p:cBhvr>
                                        <p:cTn id="40" dur="4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41" dur="400" fill="hold"/>
                                        <p:tgtEl>
                                          <p:spTgt spid="2">
                                            <p:txEl>
                                              <p:pRg st="9" end="9"/>
                                            </p:txEl>
                                          </p:spTgt>
                                        </p:tgtEl>
                                        <p:attrNameLst>
                                          <p:attrName>ppt_y</p:attrName>
                                        </p:attrNameLst>
                                      </p:cBhvr>
                                      <p:tavLst>
                                        <p:tav tm="0">
                                          <p:val>
                                            <p:strVal val="#ppt_y+0.31"/>
                                          </p:val>
                                        </p:tav>
                                        <p:tav tm="100000">
                                          <p:val>
                                            <p:strVal val="#ppt_y+0.31"/>
                                          </p:val>
                                        </p:tav>
                                      </p:tavLst>
                                    </p:anim>
                                    <p:anim calcmode="lin" valueType="num">
                                      <p:cBhvr>
                                        <p:cTn id="42" dur="600" decel="50000" fill="hold">
                                          <p:stCondLst>
                                            <p:cond delay="400"/>
                                          </p:stCondLst>
                                        </p:cTn>
                                        <p:tgtEl>
                                          <p:spTgt spid="2">
                                            <p:txEl>
                                              <p:pRg st="9" end="9"/>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3" dur="600" decel="50000" fill="hold">
                                          <p:stCondLst>
                                            <p:cond delay="400"/>
                                          </p:stCondLst>
                                        </p:cTn>
                                        <p:tgtEl>
                                          <p:spTgt spid="2">
                                            <p:txEl>
                                              <p:pRg st="9" end="9"/>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4" presetID="43" presetClass="entr" presetSubtype="0" fill="hold" nodeType="withEffect">
                                  <p:stCondLst>
                                    <p:cond delay="0"/>
                                  </p:stCondLst>
                                  <p:childTnLst>
                                    <p:set>
                                      <p:cBhvr>
                                        <p:cTn id="45" dur="1" fill="hold">
                                          <p:stCondLst>
                                            <p:cond delay="0"/>
                                          </p:stCondLst>
                                        </p:cTn>
                                        <p:tgtEl>
                                          <p:spTgt spid="2">
                                            <p:txEl>
                                              <p:pRg st="10" end="10"/>
                                            </p:txEl>
                                          </p:spTgt>
                                        </p:tgtEl>
                                        <p:attrNameLst>
                                          <p:attrName>style.visibility</p:attrName>
                                        </p:attrNameLst>
                                      </p:cBhvr>
                                      <p:to>
                                        <p:strVal val="visible"/>
                                      </p:to>
                                    </p:set>
                                    <p:animEffect transition="in" filter="fade">
                                      <p:cBhvr>
                                        <p:cTn id="46" dur="100"/>
                                        <p:tgtEl>
                                          <p:spTgt spid="2">
                                            <p:txEl>
                                              <p:pRg st="10" end="10"/>
                                            </p:txEl>
                                          </p:spTgt>
                                        </p:tgtEl>
                                      </p:cBhvr>
                                    </p:animEffect>
                                    <p:anim calcmode="lin" valueType="num">
                                      <p:cBhvr>
                                        <p:cTn id="47" dur="4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48" dur="400" fill="hold"/>
                                        <p:tgtEl>
                                          <p:spTgt spid="2">
                                            <p:txEl>
                                              <p:pRg st="10" end="10"/>
                                            </p:txEl>
                                          </p:spTgt>
                                        </p:tgtEl>
                                        <p:attrNameLst>
                                          <p:attrName>ppt_y</p:attrName>
                                        </p:attrNameLst>
                                      </p:cBhvr>
                                      <p:tavLst>
                                        <p:tav tm="0">
                                          <p:val>
                                            <p:strVal val="#ppt_y+0.31"/>
                                          </p:val>
                                        </p:tav>
                                        <p:tav tm="100000">
                                          <p:val>
                                            <p:strVal val="#ppt_y+0.31"/>
                                          </p:val>
                                        </p:tav>
                                      </p:tavLst>
                                    </p:anim>
                                    <p:anim calcmode="lin" valueType="num">
                                      <p:cBhvr>
                                        <p:cTn id="49" dur="600" decel="50000" fill="hold">
                                          <p:stCondLst>
                                            <p:cond delay="400"/>
                                          </p:stCondLst>
                                        </p:cTn>
                                        <p:tgtEl>
                                          <p:spTgt spid="2">
                                            <p:txEl>
                                              <p:pRg st="10" end="1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0" dur="600" decel="50000" fill="hold">
                                          <p:stCondLst>
                                            <p:cond delay="400"/>
                                          </p:stCondLst>
                                        </p:cTn>
                                        <p:tgtEl>
                                          <p:spTgt spid="2">
                                            <p:txEl>
                                              <p:pRg st="10" end="1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0" y="2"/>
            <a:ext cx="4876800" cy="6857999"/>
          </a:xfrm>
        </p:spPr>
        <p:txBody>
          <a:bodyPr>
            <a:normAutofit/>
          </a:bodyPr>
          <a:lstStyle/>
          <a:p>
            <a:r>
              <a:rPr lang="en-US" sz="6000" dirty="0" err="1">
                <a:solidFill>
                  <a:srgbClr val="414141"/>
                </a:solidFill>
              </a:rPr>
              <a:t>Muchas</a:t>
            </a:r>
            <a:r>
              <a:rPr lang="en-US" sz="6000" dirty="0">
                <a:solidFill>
                  <a:srgbClr val="414141"/>
                </a:solidFill>
              </a:rPr>
              <a:t> </a:t>
            </a:r>
            <a:br>
              <a:rPr lang="en-US" sz="6000" dirty="0">
                <a:solidFill>
                  <a:srgbClr val="414141"/>
                </a:solidFill>
              </a:rPr>
            </a:br>
            <a:r>
              <a:rPr lang="en-US" sz="6000" dirty="0">
                <a:solidFill>
                  <a:srgbClr val="414141"/>
                </a:solidFill>
              </a:rPr>
              <a:t>gracias</a:t>
            </a:r>
            <a:br>
              <a:rPr lang="en-US" sz="6000" dirty="0">
                <a:solidFill>
                  <a:srgbClr val="414141"/>
                </a:solidFill>
              </a:rPr>
            </a:br>
            <a:r>
              <a:rPr lang="en-US" sz="6000" dirty="0">
                <a:solidFill>
                  <a:srgbClr val="414141"/>
                </a:solidFill>
              </a:rPr>
              <a:t/>
            </a:r>
            <a:br>
              <a:rPr lang="en-US" sz="6000" dirty="0">
                <a:solidFill>
                  <a:srgbClr val="414141"/>
                </a:solidFill>
              </a:rPr>
            </a:br>
            <a:r>
              <a:rPr lang="en-US" sz="4000" i="1" dirty="0">
                <a:solidFill>
                  <a:srgbClr val="414141"/>
                </a:solidFill>
              </a:rPr>
              <a:t>Si </a:t>
            </a:r>
            <a:r>
              <a:rPr lang="en-US" sz="4000" i="1" dirty="0" err="1">
                <a:solidFill>
                  <a:srgbClr val="414141"/>
                </a:solidFill>
              </a:rPr>
              <a:t>tienen</a:t>
            </a:r>
            <a:r>
              <a:rPr lang="en-US" sz="4000" i="1" dirty="0">
                <a:solidFill>
                  <a:srgbClr val="414141"/>
                </a:solidFill>
              </a:rPr>
              <a:t> </a:t>
            </a:r>
            <a:r>
              <a:rPr lang="en-US" sz="4000" i="1" dirty="0" err="1">
                <a:solidFill>
                  <a:srgbClr val="414141"/>
                </a:solidFill>
              </a:rPr>
              <a:t>interés</a:t>
            </a:r>
            <a:r>
              <a:rPr lang="en-US" sz="4000" i="1" dirty="0">
                <a:solidFill>
                  <a:srgbClr val="414141"/>
                </a:solidFill>
              </a:rPr>
              <a:t> en </a:t>
            </a:r>
            <a:r>
              <a:rPr lang="en-US" sz="4000" i="1" dirty="0" err="1">
                <a:solidFill>
                  <a:srgbClr val="414141"/>
                </a:solidFill>
              </a:rPr>
              <a:t>formarse</a:t>
            </a:r>
            <a:r>
              <a:rPr lang="en-US" sz="4000" i="1" dirty="0">
                <a:solidFill>
                  <a:srgbClr val="414141"/>
                </a:solidFill>
              </a:rPr>
              <a:t> </a:t>
            </a:r>
            <a:r>
              <a:rPr lang="en-US" sz="4000" i="1" dirty="0" err="1">
                <a:solidFill>
                  <a:srgbClr val="414141"/>
                </a:solidFill>
              </a:rPr>
              <a:t>cuenten</a:t>
            </a:r>
            <a:r>
              <a:rPr lang="en-US" sz="4000" i="1" dirty="0">
                <a:solidFill>
                  <a:srgbClr val="414141"/>
                </a:solidFill>
              </a:rPr>
              <a:t> con </a:t>
            </a:r>
            <a:r>
              <a:rPr lang="en-US" sz="4000" i="1" dirty="0" err="1">
                <a:solidFill>
                  <a:srgbClr val="414141"/>
                </a:solidFill>
              </a:rPr>
              <a:t>nosotros</a:t>
            </a:r>
            <a:r>
              <a:rPr lang="en-US" sz="4000" i="1" dirty="0">
                <a:solidFill>
                  <a:srgbClr val="414141"/>
                </a:solidFill>
              </a:rPr>
              <a:t>…</a:t>
            </a:r>
            <a:br>
              <a:rPr lang="en-US" sz="4000" i="1" dirty="0">
                <a:solidFill>
                  <a:srgbClr val="414141"/>
                </a:solidFill>
              </a:rPr>
            </a:br>
            <a:r>
              <a:rPr lang="en-US" sz="4000" i="1" dirty="0">
                <a:solidFill>
                  <a:srgbClr val="414141"/>
                </a:solidFill>
              </a:rPr>
              <a:t/>
            </a:r>
            <a:br>
              <a:rPr lang="en-US" sz="4000" i="1" dirty="0">
                <a:solidFill>
                  <a:srgbClr val="414141"/>
                </a:solidFill>
              </a:rPr>
            </a:br>
            <a:r>
              <a:rPr lang="en-US" sz="4000" i="1" dirty="0">
                <a:solidFill>
                  <a:srgbClr val="414141"/>
                </a:solidFill>
              </a:rPr>
              <a:t>FUDHICR</a:t>
            </a:r>
            <a:endParaRPr lang="en-US" sz="6000" dirty="0">
              <a:solidFill>
                <a:srgbClr val="414141"/>
              </a:solidFill>
            </a:endParaRPr>
          </a:p>
        </p:txBody>
      </p:sp>
      <p:pic>
        <p:nvPicPr>
          <p:cNvPr id="4" name="Picture 3" descr="namaste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984008" cy="6858000"/>
          </a:xfrm>
          <a:prstGeom prst="rect">
            <a:avLst/>
          </a:prstGeom>
        </p:spPr>
      </p:pic>
      <p:pic>
        <p:nvPicPr>
          <p:cNvPr id="5" name="Picture 4" descr="FACEBOO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4116" y="5283081"/>
            <a:ext cx="897467" cy="897467"/>
          </a:xfrm>
          <a:prstGeom prst="rect">
            <a:avLst/>
          </a:prstGeom>
        </p:spPr>
      </p:pic>
    </p:spTree>
    <p:extLst>
      <p:ext uri="{BB962C8B-B14F-4D97-AF65-F5344CB8AC3E}">
        <p14:creationId xmlns:p14="http://schemas.microsoft.com/office/powerpoint/2010/main" val="3066148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1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lstStyle/>
          <a:p>
            <a:r>
              <a:rPr lang="en-US" dirty="0" err="1" smtClean="0"/>
              <a:t>Altruismo</a:t>
            </a:r>
            <a:r>
              <a:rPr lang="en-US" dirty="0" smtClean="0"/>
              <a:t> </a:t>
            </a:r>
            <a:endParaRPr lang="en-US" dirty="0"/>
          </a:p>
        </p:txBody>
      </p:sp>
      <p:pic>
        <p:nvPicPr>
          <p:cNvPr id="4" name="Exprimentos sobre el altruismo en niño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600200"/>
            <a:ext cx="9144000" cy="4853520"/>
          </a:xfrm>
        </p:spPr>
      </p:pic>
    </p:spTree>
    <p:extLst>
      <p:ext uri="{BB962C8B-B14F-4D97-AF65-F5344CB8AC3E}">
        <p14:creationId xmlns:p14="http://schemas.microsoft.com/office/powerpoint/2010/main" val="335803612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54"/>
            <a:ext cx="9144000" cy="1143000"/>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dirty="0" smtClean="0"/>
              <a:t>RECOMENDACIONES CON BASE EN PROGRAMAS EXITOSOS (UNESCO 2010) </a:t>
            </a:r>
            <a:endParaRPr lang="en-US" dirty="0"/>
          </a:p>
        </p:txBody>
      </p:sp>
      <p:sp>
        <p:nvSpPr>
          <p:cNvPr id="4" name="TextBox 3"/>
          <p:cNvSpPr txBox="1"/>
          <p:nvPr/>
        </p:nvSpPr>
        <p:spPr>
          <a:xfrm>
            <a:off x="0" y="1179531"/>
            <a:ext cx="9144000" cy="563231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000" dirty="0" err="1" smtClean="0"/>
              <a:t>Enfoque</a:t>
            </a:r>
            <a:r>
              <a:rPr lang="en-US" sz="3000" dirty="0" smtClean="0"/>
              <a:t> en </a:t>
            </a:r>
            <a:r>
              <a:rPr lang="en-US" sz="3000" dirty="0" err="1" smtClean="0"/>
              <a:t>Afectividad</a:t>
            </a:r>
            <a:r>
              <a:rPr lang="en-US" sz="3000" dirty="0" smtClean="0"/>
              <a:t>. </a:t>
            </a:r>
          </a:p>
          <a:p>
            <a:r>
              <a:rPr lang="en-US" sz="3000" dirty="0" err="1" smtClean="0"/>
              <a:t>Enfoque</a:t>
            </a:r>
            <a:r>
              <a:rPr lang="en-US" sz="3000" dirty="0" smtClean="0"/>
              <a:t> de </a:t>
            </a:r>
            <a:r>
              <a:rPr lang="en-US" sz="3000" dirty="0" err="1" smtClean="0"/>
              <a:t>Madurez</a:t>
            </a:r>
            <a:r>
              <a:rPr lang="en-US" sz="3000" dirty="0" smtClean="0"/>
              <a:t> </a:t>
            </a:r>
            <a:r>
              <a:rPr lang="en-US" sz="3000" dirty="0" err="1" smtClean="0"/>
              <a:t>Emocional</a:t>
            </a:r>
            <a:r>
              <a:rPr lang="en-US" sz="3000" dirty="0" smtClean="0"/>
              <a:t> </a:t>
            </a:r>
          </a:p>
          <a:p>
            <a:r>
              <a:rPr lang="en-US" sz="3000" dirty="0" err="1" smtClean="0"/>
              <a:t>Unir</a:t>
            </a:r>
            <a:r>
              <a:rPr lang="en-US" sz="3000" dirty="0" smtClean="0"/>
              <a:t> </a:t>
            </a:r>
            <a:r>
              <a:rPr lang="en-US" sz="3000" dirty="0" err="1" smtClean="0"/>
              <a:t>participación</a:t>
            </a:r>
            <a:r>
              <a:rPr lang="en-US" sz="3000" dirty="0" smtClean="0"/>
              <a:t> de </a:t>
            </a:r>
            <a:r>
              <a:rPr lang="en-US" sz="3000" dirty="0" err="1" smtClean="0"/>
              <a:t>todas</a:t>
            </a:r>
            <a:r>
              <a:rPr lang="en-US" sz="3000" dirty="0" smtClean="0"/>
              <a:t> </a:t>
            </a:r>
            <a:r>
              <a:rPr lang="en-US" sz="3000" dirty="0" err="1" smtClean="0"/>
              <a:t>las</a:t>
            </a:r>
            <a:r>
              <a:rPr lang="en-US" sz="3000" dirty="0" smtClean="0"/>
              <a:t> </a:t>
            </a:r>
            <a:r>
              <a:rPr lang="en-US" sz="3000" dirty="0" err="1" smtClean="0"/>
              <a:t>materias</a:t>
            </a:r>
            <a:r>
              <a:rPr lang="en-US" sz="3000" dirty="0" smtClean="0"/>
              <a:t> en el </a:t>
            </a:r>
            <a:r>
              <a:rPr lang="en-US" sz="3000" dirty="0" err="1" smtClean="0"/>
              <a:t>enfoque</a:t>
            </a:r>
            <a:r>
              <a:rPr lang="en-US" sz="3000" dirty="0" smtClean="0"/>
              <a:t> de </a:t>
            </a:r>
            <a:r>
              <a:rPr lang="en-US" sz="3000" dirty="0" err="1" smtClean="0"/>
              <a:t>afectividad</a:t>
            </a:r>
            <a:r>
              <a:rPr lang="en-US" sz="3000" dirty="0" smtClean="0"/>
              <a:t> y </a:t>
            </a:r>
            <a:r>
              <a:rPr lang="en-US" sz="3000" dirty="0" err="1" smtClean="0"/>
              <a:t>sexualidad</a:t>
            </a:r>
            <a:r>
              <a:rPr lang="en-US" sz="3000" dirty="0" smtClean="0"/>
              <a:t> </a:t>
            </a:r>
          </a:p>
          <a:p>
            <a:r>
              <a:rPr lang="en-US" sz="3000" dirty="0" err="1" smtClean="0"/>
              <a:t>Incorporar</a:t>
            </a:r>
            <a:r>
              <a:rPr lang="en-US" sz="3000" dirty="0" smtClean="0"/>
              <a:t> la </a:t>
            </a:r>
            <a:r>
              <a:rPr lang="en-US" sz="3000" dirty="0" err="1" smtClean="0"/>
              <a:t>Recreación</a:t>
            </a:r>
            <a:r>
              <a:rPr lang="en-US" sz="3000" dirty="0" smtClean="0"/>
              <a:t> </a:t>
            </a:r>
            <a:r>
              <a:rPr lang="en-US" sz="3000" dirty="0" err="1" smtClean="0"/>
              <a:t>inclusiva</a:t>
            </a:r>
            <a:r>
              <a:rPr lang="en-US" sz="3000" dirty="0" smtClean="0"/>
              <a:t> (personas en </a:t>
            </a:r>
            <a:r>
              <a:rPr lang="en-US" sz="3000" dirty="0" err="1" smtClean="0"/>
              <a:t>diferentes</a:t>
            </a:r>
            <a:r>
              <a:rPr lang="en-US" sz="3000" dirty="0" smtClean="0"/>
              <a:t> </a:t>
            </a:r>
            <a:r>
              <a:rPr lang="en-US" sz="3000" dirty="0" err="1" smtClean="0"/>
              <a:t>condiciones</a:t>
            </a:r>
            <a:r>
              <a:rPr lang="en-US" sz="3000" dirty="0" smtClean="0"/>
              <a:t> </a:t>
            </a:r>
            <a:r>
              <a:rPr lang="en-US" sz="3000" dirty="0" err="1" smtClean="0"/>
              <a:t>para</a:t>
            </a:r>
            <a:r>
              <a:rPr lang="en-US" sz="3000" dirty="0" smtClean="0"/>
              <a:t> </a:t>
            </a:r>
            <a:r>
              <a:rPr lang="en-US" sz="3000" dirty="0" err="1" smtClean="0"/>
              <a:t>generar</a:t>
            </a:r>
            <a:r>
              <a:rPr lang="en-US" sz="3000" dirty="0" smtClean="0"/>
              <a:t> </a:t>
            </a:r>
            <a:r>
              <a:rPr lang="en-US" sz="3000" dirty="0" err="1" smtClean="0"/>
              <a:t>compasión</a:t>
            </a:r>
            <a:r>
              <a:rPr lang="en-US" sz="3000" dirty="0" smtClean="0"/>
              <a:t> y </a:t>
            </a:r>
            <a:r>
              <a:rPr lang="en-US" sz="3000" dirty="0" err="1" smtClean="0"/>
              <a:t>empatía</a:t>
            </a:r>
            <a:r>
              <a:rPr lang="en-US" sz="3000" dirty="0" smtClean="0"/>
              <a:t>) </a:t>
            </a:r>
          </a:p>
          <a:p>
            <a:r>
              <a:rPr lang="en-US" sz="3000" dirty="0" err="1" smtClean="0"/>
              <a:t>Promoción</a:t>
            </a:r>
            <a:r>
              <a:rPr lang="en-US" sz="3000" dirty="0" smtClean="0"/>
              <a:t> de la </a:t>
            </a:r>
            <a:r>
              <a:rPr lang="en-US" sz="3000" dirty="0" err="1" smtClean="0"/>
              <a:t>participación</a:t>
            </a:r>
            <a:r>
              <a:rPr lang="en-US" sz="3000" dirty="0" smtClean="0"/>
              <a:t> de </a:t>
            </a:r>
            <a:r>
              <a:rPr lang="en-US" sz="3000" dirty="0" err="1" smtClean="0"/>
              <a:t>Grupos</a:t>
            </a:r>
            <a:r>
              <a:rPr lang="en-US" sz="3000" dirty="0" smtClean="0"/>
              <a:t> de Pares.</a:t>
            </a:r>
          </a:p>
          <a:p>
            <a:r>
              <a:rPr lang="en-US" sz="3000" dirty="0" err="1" smtClean="0"/>
              <a:t>Evaluar</a:t>
            </a:r>
            <a:r>
              <a:rPr lang="en-US" sz="3000" dirty="0" smtClean="0"/>
              <a:t> </a:t>
            </a:r>
            <a:r>
              <a:rPr lang="en-US" sz="3000" dirty="0" err="1" smtClean="0"/>
              <a:t>factores</a:t>
            </a:r>
            <a:r>
              <a:rPr lang="en-US" sz="3000" dirty="0" smtClean="0"/>
              <a:t> </a:t>
            </a:r>
            <a:r>
              <a:rPr lang="en-US" sz="3000" dirty="0" err="1" smtClean="0"/>
              <a:t>culturales</a:t>
            </a:r>
            <a:r>
              <a:rPr lang="en-US" sz="3000" dirty="0" smtClean="0"/>
              <a:t> en </a:t>
            </a:r>
            <a:r>
              <a:rPr lang="en-US" sz="3000" dirty="0" err="1" smtClean="0"/>
              <a:t>áreas</a:t>
            </a:r>
            <a:r>
              <a:rPr lang="en-US" sz="3000" dirty="0" smtClean="0"/>
              <a:t> de mayor </a:t>
            </a:r>
            <a:r>
              <a:rPr lang="en-US" sz="3000" dirty="0" err="1" smtClean="0"/>
              <a:t>incidencia</a:t>
            </a:r>
            <a:r>
              <a:rPr lang="en-US" sz="3000" dirty="0" smtClean="0"/>
              <a:t> de </a:t>
            </a:r>
            <a:r>
              <a:rPr lang="en-US" sz="3000" dirty="0" err="1" smtClean="0"/>
              <a:t>embarazos</a:t>
            </a:r>
            <a:r>
              <a:rPr lang="en-US" sz="3000" dirty="0" smtClean="0"/>
              <a:t> en </a:t>
            </a:r>
            <a:r>
              <a:rPr lang="en-US" sz="3000" dirty="0" err="1" smtClean="0"/>
              <a:t>adolescentes</a:t>
            </a:r>
            <a:r>
              <a:rPr lang="en-US" sz="3000" dirty="0" smtClean="0"/>
              <a:t>. </a:t>
            </a:r>
          </a:p>
          <a:p>
            <a:r>
              <a:rPr lang="en-US" sz="3000" dirty="0" err="1" smtClean="0"/>
              <a:t>Evaluar</a:t>
            </a:r>
            <a:r>
              <a:rPr lang="en-US" sz="3000" dirty="0" smtClean="0"/>
              <a:t> la </a:t>
            </a:r>
            <a:r>
              <a:rPr lang="en-US" sz="3000" dirty="0" err="1" smtClean="0"/>
              <a:t>violencia</a:t>
            </a:r>
            <a:r>
              <a:rPr lang="en-US" sz="3000" dirty="0" smtClean="0"/>
              <a:t> </a:t>
            </a:r>
            <a:r>
              <a:rPr lang="en-US" sz="3000" dirty="0" err="1" smtClean="0"/>
              <a:t>intrafamiliar</a:t>
            </a:r>
            <a:r>
              <a:rPr lang="en-US" sz="3000" dirty="0" smtClean="0"/>
              <a:t>. </a:t>
            </a:r>
          </a:p>
          <a:p>
            <a:r>
              <a:rPr lang="en-US" sz="3000" dirty="0" err="1" smtClean="0"/>
              <a:t>Incorporar</a:t>
            </a:r>
            <a:r>
              <a:rPr lang="en-US" sz="3000" dirty="0" smtClean="0"/>
              <a:t> </a:t>
            </a:r>
            <a:r>
              <a:rPr lang="en-US" sz="3000" dirty="0" err="1" smtClean="0"/>
              <a:t>programas</a:t>
            </a:r>
            <a:r>
              <a:rPr lang="en-US" sz="3000" dirty="0" smtClean="0"/>
              <a:t> de </a:t>
            </a:r>
            <a:r>
              <a:rPr lang="en-US" sz="3000" dirty="0" err="1" smtClean="0"/>
              <a:t>Masculinidad</a:t>
            </a:r>
            <a:r>
              <a:rPr lang="en-US" sz="3000" dirty="0" smtClean="0"/>
              <a:t> </a:t>
            </a:r>
            <a:r>
              <a:rPr lang="en-US" sz="3000" dirty="0" err="1" smtClean="0"/>
              <a:t>para</a:t>
            </a:r>
            <a:r>
              <a:rPr lang="en-US" sz="3000" dirty="0" smtClean="0"/>
              <a:t> hombres y </a:t>
            </a:r>
            <a:r>
              <a:rPr lang="en-US" sz="3000" dirty="0" err="1" smtClean="0"/>
              <a:t>mujeres</a:t>
            </a:r>
            <a:r>
              <a:rPr lang="en-US" sz="3000" dirty="0" smtClean="0"/>
              <a:t> .</a:t>
            </a:r>
            <a:endParaRPr lang="en-US" sz="3000" dirty="0"/>
          </a:p>
        </p:txBody>
      </p:sp>
    </p:spTree>
    <p:extLst>
      <p:ext uri="{BB962C8B-B14F-4D97-AF65-F5344CB8AC3E}">
        <p14:creationId xmlns:p14="http://schemas.microsoft.com/office/powerpoint/2010/main" val="985876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lstStyle/>
          <a:p>
            <a:r>
              <a:rPr lang="en-US" dirty="0" smtClean="0"/>
              <a:t>La </a:t>
            </a:r>
            <a:r>
              <a:rPr lang="en-US" dirty="0" err="1" smtClean="0"/>
              <a:t>experiencia</a:t>
            </a:r>
            <a:r>
              <a:rPr lang="en-US" dirty="0" smtClean="0"/>
              <a:t> de Costa Rica</a:t>
            </a:r>
            <a:endParaRPr lang="en-US" dirty="0"/>
          </a:p>
        </p:txBody>
      </p:sp>
      <p:pic>
        <p:nvPicPr>
          <p:cNvPr id="4" name="Content Placeholder 3" descr="Screen Shot 2017-05-16 at 9.59.50 PM.png"/>
          <p:cNvPicPr>
            <a:picLocks noGrp="1" noChangeAspect="1"/>
          </p:cNvPicPr>
          <p:nvPr>
            <p:ph idx="1"/>
          </p:nvPr>
        </p:nvPicPr>
        <p:blipFill>
          <a:blip r:embed="rId2">
            <a:extLst>
              <a:ext uri="{28A0092B-C50C-407E-A947-70E740481C1C}">
                <a14:useLocalDpi xmlns:a14="http://schemas.microsoft.com/office/drawing/2010/main" val="0"/>
              </a:ext>
            </a:extLst>
          </a:blip>
          <a:srcRect t="2798" b="2798"/>
          <a:stretch>
            <a:fillRect/>
          </a:stretch>
        </p:blipFill>
        <p:spPr/>
        <p:style>
          <a:lnRef idx="2">
            <a:schemeClr val="accent3"/>
          </a:lnRef>
          <a:fillRef idx="1">
            <a:schemeClr val="lt1"/>
          </a:fillRef>
          <a:effectRef idx="0">
            <a:schemeClr val="accent3"/>
          </a:effectRef>
          <a:fontRef idx="minor">
            <a:schemeClr val="dk1"/>
          </a:fontRef>
        </p:style>
      </p:pic>
    </p:spTree>
    <p:extLst>
      <p:ext uri="{BB962C8B-B14F-4D97-AF65-F5344CB8AC3E}">
        <p14:creationId xmlns:p14="http://schemas.microsoft.com/office/powerpoint/2010/main" val="1516066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8767" y="221400"/>
            <a:ext cx="8528033" cy="6346406"/>
          </a:xfrm>
          <a:prstGeom prst="rect">
            <a:avLst/>
          </a:prstGeom>
        </p:spPr>
      </p:pic>
      <p:sp>
        <p:nvSpPr>
          <p:cNvPr id="2" name="Title 1"/>
          <p:cNvSpPr>
            <a:spLocks noGrp="1"/>
          </p:cNvSpPr>
          <p:nvPr>
            <p:ph type="title"/>
          </p:nvPr>
        </p:nvSpPr>
        <p:spPr>
          <a:xfrm>
            <a:off x="0" y="274638"/>
            <a:ext cx="9144000" cy="1143000"/>
          </a:xfrm>
          <a:gradFill flip="none" rotWithShape="1">
            <a:gsLst>
              <a:gs pos="0">
                <a:schemeClr val="accent3">
                  <a:tint val="50000"/>
                  <a:satMod val="300000"/>
                  <a:alpha val="28000"/>
                </a:schemeClr>
              </a:gs>
              <a:gs pos="35000">
                <a:schemeClr val="accent3">
                  <a:tint val="37000"/>
                  <a:satMod val="300000"/>
                  <a:alpha val="28000"/>
                </a:schemeClr>
              </a:gs>
              <a:gs pos="100000">
                <a:schemeClr val="accent3">
                  <a:tint val="15000"/>
                  <a:satMod val="350000"/>
                  <a:alpha val="28000"/>
                </a:schemeClr>
              </a:gs>
            </a:gsLst>
            <a:lin ang="16200000" scaled="1"/>
            <a:tileRect/>
          </a:gradFill>
        </p:spPr>
        <p:style>
          <a:lnRef idx="1">
            <a:schemeClr val="accent3"/>
          </a:lnRef>
          <a:fillRef idx="2">
            <a:schemeClr val="accent3"/>
          </a:fillRef>
          <a:effectRef idx="1">
            <a:schemeClr val="accent3"/>
          </a:effectRef>
          <a:fontRef idx="minor">
            <a:schemeClr val="dk1"/>
          </a:fontRef>
        </p:style>
        <p:txBody>
          <a:bodyPr>
            <a:normAutofit fontScale="90000"/>
          </a:bodyPr>
          <a:lstStyle/>
          <a:p>
            <a:r>
              <a:rPr lang="en-US" dirty="0" err="1" smtClean="0"/>
              <a:t>Modelo</a:t>
            </a:r>
            <a:r>
              <a:rPr lang="en-US" dirty="0" smtClean="0"/>
              <a:t> de </a:t>
            </a:r>
            <a:r>
              <a:rPr lang="en-US" dirty="0" err="1" smtClean="0"/>
              <a:t>Salud</a:t>
            </a:r>
            <a:r>
              <a:rPr lang="en-US" dirty="0" smtClean="0"/>
              <a:t> </a:t>
            </a:r>
            <a:r>
              <a:rPr lang="en-US" dirty="0" err="1" smtClean="0"/>
              <a:t>para</a:t>
            </a:r>
            <a:r>
              <a:rPr lang="en-US" dirty="0" smtClean="0"/>
              <a:t> </a:t>
            </a:r>
            <a:r>
              <a:rPr lang="en-US" dirty="0" err="1" smtClean="0"/>
              <a:t>generar</a:t>
            </a:r>
            <a:r>
              <a:rPr lang="en-US" dirty="0" smtClean="0"/>
              <a:t> </a:t>
            </a:r>
            <a:r>
              <a:rPr lang="en-US" dirty="0" err="1" smtClean="0"/>
              <a:t>estrategias</a:t>
            </a:r>
            <a:r>
              <a:rPr lang="en-US" dirty="0" smtClean="0"/>
              <a:t> </a:t>
            </a:r>
            <a:endParaRPr lang="en-US" dirty="0"/>
          </a:p>
        </p:txBody>
      </p:sp>
      <p:sp>
        <p:nvSpPr>
          <p:cNvPr id="5" name="Content Placeholder 4"/>
          <p:cNvSpPr>
            <a:spLocks noGrp="1"/>
          </p:cNvSpPr>
          <p:nvPr>
            <p:ph idx="1"/>
          </p:nvPr>
        </p:nvSpPr>
        <p:spPr>
          <a:xfrm>
            <a:off x="457200" y="2114185"/>
            <a:ext cx="8229600" cy="4525963"/>
          </a:xfrm>
          <a:gradFill flip="none" rotWithShape="1">
            <a:gsLst>
              <a:gs pos="0">
                <a:schemeClr val="accent5">
                  <a:tint val="50000"/>
                  <a:satMod val="300000"/>
                  <a:alpha val="60000"/>
                </a:schemeClr>
              </a:gs>
              <a:gs pos="35000">
                <a:schemeClr val="accent5">
                  <a:tint val="37000"/>
                  <a:satMod val="300000"/>
                  <a:alpha val="60000"/>
                </a:schemeClr>
              </a:gs>
              <a:gs pos="100000">
                <a:schemeClr val="accent5">
                  <a:tint val="15000"/>
                  <a:satMod val="350000"/>
                  <a:alpha val="60000"/>
                </a:schemeClr>
              </a:gs>
            </a:gsLst>
            <a:lin ang="16200000" scaled="1"/>
            <a:tileRect/>
          </a:gradFill>
        </p:spPr>
        <p:style>
          <a:lnRef idx="1">
            <a:schemeClr val="accent5"/>
          </a:lnRef>
          <a:fillRef idx="2">
            <a:schemeClr val="accent5"/>
          </a:fillRef>
          <a:effectRef idx="1">
            <a:schemeClr val="accent5"/>
          </a:effectRef>
          <a:fontRef idx="minor">
            <a:schemeClr val="dk1"/>
          </a:fontRef>
        </p:style>
        <p:txBody>
          <a:bodyPr/>
          <a:lstStyle/>
          <a:p>
            <a:r>
              <a:rPr lang="en-US" dirty="0" err="1" smtClean="0"/>
              <a:t>Diagnóstico</a:t>
            </a:r>
            <a:r>
              <a:rPr lang="en-US" dirty="0" smtClean="0"/>
              <a:t> con base en </a:t>
            </a:r>
            <a:r>
              <a:rPr lang="en-US" b="1" dirty="0" err="1" smtClean="0"/>
              <a:t>género</a:t>
            </a:r>
            <a:r>
              <a:rPr lang="en-US" b="1" dirty="0" smtClean="0"/>
              <a:t> y </a:t>
            </a:r>
            <a:r>
              <a:rPr lang="en-US" b="1" dirty="0" err="1" smtClean="0"/>
              <a:t>estigmas</a:t>
            </a:r>
            <a:r>
              <a:rPr lang="en-US" b="1" dirty="0" smtClean="0"/>
              <a:t> </a:t>
            </a:r>
          </a:p>
          <a:p>
            <a:r>
              <a:rPr lang="en-US" dirty="0" err="1" smtClean="0"/>
              <a:t>Hacer</a:t>
            </a:r>
            <a:r>
              <a:rPr lang="en-US" dirty="0" smtClean="0"/>
              <a:t> visible la </a:t>
            </a:r>
            <a:r>
              <a:rPr lang="en-US" b="1" dirty="0" err="1" smtClean="0"/>
              <a:t>vulnerabilidad</a:t>
            </a:r>
            <a:r>
              <a:rPr lang="en-US" b="1" dirty="0" smtClean="0"/>
              <a:t>.</a:t>
            </a:r>
            <a:r>
              <a:rPr lang="en-US" dirty="0" smtClean="0"/>
              <a:t> </a:t>
            </a:r>
          </a:p>
          <a:p>
            <a:r>
              <a:rPr lang="en-US" dirty="0" err="1" smtClean="0"/>
              <a:t>Casos</a:t>
            </a:r>
            <a:r>
              <a:rPr lang="en-US" dirty="0" smtClean="0"/>
              <a:t> de </a:t>
            </a:r>
            <a:r>
              <a:rPr lang="en-US" dirty="0" err="1" smtClean="0"/>
              <a:t>estudio</a:t>
            </a:r>
            <a:r>
              <a:rPr lang="en-US" dirty="0" smtClean="0"/>
              <a:t> de </a:t>
            </a:r>
            <a:r>
              <a:rPr lang="en-US" b="1" dirty="0" err="1" smtClean="0"/>
              <a:t>factores</a:t>
            </a:r>
            <a:r>
              <a:rPr lang="en-US" b="1" dirty="0" smtClean="0"/>
              <a:t> </a:t>
            </a:r>
            <a:r>
              <a:rPr lang="en-US" b="1" dirty="0" err="1" smtClean="0"/>
              <a:t>culturales</a:t>
            </a:r>
            <a:r>
              <a:rPr lang="en-US" b="1" dirty="0" smtClean="0"/>
              <a:t> </a:t>
            </a:r>
            <a:r>
              <a:rPr lang="en-US" b="1" dirty="0" err="1" smtClean="0"/>
              <a:t>que</a:t>
            </a:r>
            <a:r>
              <a:rPr lang="en-US" b="1" dirty="0" smtClean="0"/>
              <a:t> </a:t>
            </a:r>
            <a:r>
              <a:rPr lang="en-US" b="1" dirty="0" err="1" smtClean="0"/>
              <a:t>enferman</a:t>
            </a:r>
            <a:r>
              <a:rPr lang="en-US" b="1" dirty="0" smtClean="0"/>
              <a:t> a </a:t>
            </a:r>
            <a:r>
              <a:rPr lang="en-US" b="1" dirty="0" err="1" smtClean="0"/>
              <a:t>las</a:t>
            </a:r>
            <a:r>
              <a:rPr lang="en-US" b="1" dirty="0" smtClean="0"/>
              <a:t> </a:t>
            </a:r>
            <a:r>
              <a:rPr lang="en-US" b="1" dirty="0" err="1" smtClean="0"/>
              <a:t>comunidades</a:t>
            </a:r>
            <a:r>
              <a:rPr lang="en-US" dirty="0" smtClean="0"/>
              <a:t>: VPH en </a:t>
            </a:r>
            <a:r>
              <a:rPr lang="en-US" dirty="0" err="1" smtClean="0"/>
              <a:t>cantones</a:t>
            </a:r>
            <a:r>
              <a:rPr lang="en-US" dirty="0" smtClean="0"/>
              <a:t> con </a:t>
            </a:r>
            <a:r>
              <a:rPr lang="en-US" dirty="0" err="1" smtClean="0"/>
              <a:t>alta</a:t>
            </a:r>
            <a:r>
              <a:rPr lang="en-US" dirty="0" smtClean="0"/>
              <a:t> </a:t>
            </a:r>
            <a:r>
              <a:rPr lang="en-US" dirty="0" err="1" smtClean="0"/>
              <a:t>incidencia</a:t>
            </a:r>
            <a:r>
              <a:rPr lang="en-US" dirty="0" smtClean="0"/>
              <a:t> y </a:t>
            </a:r>
            <a:r>
              <a:rPr lang="en-US" dirty="0" err="1" smtClean="0"/>
              <a:t>baja</a:t>
            </a:r>
            <a:r>
              <a:rPr lang="en-US" dirty="0" smtClean="0"/>
              <a:t> </a:t>
            </a:r>
            <a:r>
              <a:rPr lang="en-US" dirty="0" err="1" smtClean="0"/>
              <a:t>incidencia</a:t>
            </a:r>
            <a:r>
              <a:rPr lang="en-US" dirty="0" smtClean="0"/>
              <a:t> </a:t>
            </a:r>
            <a:r>
              <a:rPr lang="en-US" dirty="0" err="1" smtClean="0"/>
              <a:t>pero</a:t>
            </a:r>
            <a:r>
              <a:rPr lang="en-US" dirty="0" smtClean="0"/>
              <a:t> </a:t>
            </a:r>
            <a:r>
              <a:rPr lang="en-US" dirty="0" err="1" smtClean="0"/>
              <a:t>semejanza</a:t>
            </a:r>
            <a:r>
              <a:rPr lang="en-US" dirty="0" smtClean="0"/>
              <a:t> en </a:t>
            </a:r>
            <a:r>
              <a:rPr lang="en-US" dirty="0" err="1" smtClean="0"/>
              <a:t>índices</a:t>
            </a:r>
            <a:r>
              <a:rPr lang="en-US" dirty="0" smtClean="0"/>
              <a:t> de </a:t>
            </a:r>
            <a:r>
              <a:rPr lang="en-US" dirty="0" err="1" smtClean="0"/>
              <a:t>desarrollo</a:t>
            </a:r>
            <a:r>
              <a:rPr lang="en-US" dirty="0" smtClean="0"/>
              <a:t> </a:t>
            </a:r>
            <a:r>
              <a:rPr lang="en-US" dirty="0" err="1" smtClean="0"/>
              <a:t>humano</a:t>
            </a:r>
            <a:r>
              <a:rPr lang="en-US" dirty="0" smtClean="0"/>
              <a:t>, </a:t>
            </a:r>
            <a:r>
              <a:rPr lang="en-US" dirty="0" err="1" smtClean="0"/>
              <a:t>desarrollo</a:t>
            </a:r>
            <a:r>
              <a:rPr lang="en-US" dirty="0" smtClean="0"/>
              <a:t> social y </a:t>
            </a:r>
            <a:r>
              <a:rPr lang="en-US" dirty="0" err="1" smtClean="0"/>
              <a:t>rezago</a:t>
            </a:r>
            <a:r>
              <a:rPr lang="en-US" dirty="0" smtClean="0"/>
              <a:t> social.</a:t>
            </a:r>
            <a:endParaRPr lang="en-US" dirty="0"/>
          </a:p>
        </p:txBody>
      </p:sp>
    </p:spTree>
    <p:extLst>
      <p:ext uri="{BB962C8B-B14F-4D97-AF65-F5344CB8AC3E}">
        <p14:creationId xmlns:p14="http://schemas.microsoft.com/office/powerpoint/2010/main" val="3780522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8990194" cy="6858000"/>
          </a:xfrm>
          <a:prstGeom prst="rect">
            <a:avLst/>
          </a:prstGeom>
        </p:spPr>
      </p:pic>
      <p:sp>
        <p:nvSpPr>
          <p:cNvPr id="3" name="Content Placeholder 2"/>
          <p:cNvSpPr>
            <a:spLocks noGrp="1"/>
          </p:cNvSpPr>
          <p:nvPr>
            <p:ph idx="1"/>
          </p:nvPr>
        </p:nvSpPr>
        <p:spPr>
          <a:xfrm>
            <a:off x="0" y="2195470"/>
            <a:ext cx="8990194" cy="3558802"/>
          </a:xfrm>
          <a:gradFill flip="none" rotWithShape="1">
            <a:gsLst>
              <a:gs pos="0">
                <a:schemeClr val="accent2">
                  <a:tint val="50000"/>
                  <a:satMod val="300000"/>
                  <a:alpha val="33000"/>
                </a:schemeClr>
              </a:gs>
              <a:gs pos="35000">
                <a:schemeClr val="accent2">
                  <a:tint val="37000"/>
                  <a:satMod val="300000"/>
                  <a:alpha val="33000"/>
                </a:schemeClr>
              </a:gs>
              <a:gs pos="100000">
                <a:schemeClr val="accent2">
                  <a:tint val="15000"/>
                  <a:satMod val="350000"/>
                  <a:alpha val="33000"/>
                </a:schemeClr>
              </a:gs>
            </a:gsLst>
            <a:lin ang="16200000" scaled="1"/>
            <a:tileRect/>
          </a:gradFill>
        </p:spPr>
        <p:style>
          <a:lnRef idx="1">
            <a:schemeClr val="accent2"/>
          </a:lnRef>
          <a:fillRef idx="2">
            <a:schemeClr val="accent2"/>
          </a:fillRef>
          <a:effectRef idx="1">
            <a:schemeClr val="accent2"/>
          </a:effectRef>
          <a:fontRef idx="minor">
            <a:schemeClr val="dk1"/>
          </a:fontRef>
        </p:style>
        <p:txBody>
          <a:bodyPr/>
          <a:lstStyle/>
          <a:p>
            <a:pPr algn="ctr"/>
            <a:r>
              <a:rPr lang="en-US" b="1" dirty="0" smtClean="0"/>
              <a:t>Baja </a:t>
            </a:r>
            <a:r>
              <a:rPr lang="en-US" b="1" dirty="0" err="1" smtClean="0"/>
              <a:t>violencia</a:t>
            </a:r>
            <a:r>
              <a:rPr lang="en-US" b="1" dirty="0" smtClean="0"/>
              <a:t> </a:t>
            </a:r>
          </a:p>
          <a:p>
            <a:pPr algn="ctr"/>
            <a:r>
              <a:rPr lang="en-US" b="1" dirty="0" err="1" smtClean="0"/>
              <a:t>Mejora</a:t>
            </a:r>
            <a:r>
              <a:rPr lang="en-US" b="1" dirty="0" smtClean="0"/>
              <a:t> la </a:t>
            </a:r>
            <a:r>
              <a:rPr lang="en-US" b="1" dirty="0" err="1" smtClean="0"/>
              <a:t>convivencia</a:t>
            </a:r>
            <a:r>
              <a:rPr lang="en-US" b="1" dirty="0" smtClean="0"/>
              <a:t> </a:t>
            </a:r>
          </a:p>
          <a:p>
            <a:pPr algn="ctr"/>
            <a:r>
              <a:rPr lang="en-US" b="1" dirty="0" smtClean="0"/>
              <a:t>Baja la </a:t>
            </a:r>
            <a:r>
              <a:rPr lang="en-US" b="1" dirty="0" err="1" smtClean="0"/>
              <a:t>deserción</a:t>
            </a:r>
            <a:r>
              <a:rPr lang="en-US" b="1" dirty="0" smtClean="0"/>
              <a:t> </a:t>
            </a:r>
          </a:p>
          <a:p>
            <a:pPr algn="ctr"/>
            <a:r>
              <a:rPr lang="en-US" b="1" dirty="0" smtClean="0"/>
              <a:t>Baja los </a:t>
            </a:r>
            <a:r>
              <a:rPr lang="en-US" b="1" dirty="0" err="1" smtClean="0"/>
              <a:t>embarazos</a:t>
            </a:r>
            <a:r>
              <a:rPr lang="en-US" b="1" dirty="0" smtClean="0"/>
              <a:t> de </a:t>
            </a:r>
            <a:r>
              <a:rPr lang="en-US" b="1" dirty="0" err="1" smtClean="0"/>
              <a:t>adolescentes</a:t>
            </a:r>
            <a:r>
              <a:rPr lang="en-US" b="1" dirty="0" smtClean="0"/>
              <a:t>. </a:t>
            </a:r>
          </a:p>
          <a:p>
            <a:pPr algn="ctr"/>
            <a:r>
              <a:rPr lang="en-US" b="1" dirty="0" smtClean="0"/>
              <a:t>Se </a:t>
            </a:r>
            <a:r>
              <a:rPr lang="en-US" b="1" dirty="0" err="1" smtClean="0"/>
              <a:t>promueve</a:t>
            </a:r>
            <a:r>
              <a:rPr lang="en-US" b="1" dirty="0" smtClean="0"/>
              <a:t> </a:t>
            </a:r>
            <a:r>
              <a:rPr lang="en-US" b="1" dirty="0" err="1" smtClean="0"/>
              <a:t>campaña</a:t>
            </a:r>
            <a:r>
              <a:rPr lang="en-US" b="1" dirty="0" smtClean="0"/>
              <a:t> de </a:t>
            </a:r>
            <a:r>
              <a:rPr lang="en-US" b="1" dirty="0" err="1" smtClean="0"/>
              <a:t>masculinidad</a:t>
            </a:r>
            <a:r>
              <a:rPr lang="en-US" b="1" dirty="0" smtClean="0"/>
              <a:t> (hombres </a:t>
            </a:r>
            <a:r>
              <a:rPr lang="en-US" b="1" dirty="0" err="1" smtClean="0"/>
              <a:t>lagarto</a:t>
            </a:r>
            <a:r>
              <a:rPr lang="en-US" b="1" dirty="0" smtClean="0"/>
              <a:t>)</a:t>
            </a:r>
            <a:endParaRPr lang="en-US" b="1" dirty="0"/>
          </a:p>
        </p:txBody>
      </p:sp>
      <p:sp>
        <p:nvSpPr>
          <p:cNvPr id="2" name="Title 1"/>
          <p:cNvSpPr>
            <a:spLocks noGrp="1"/>
          </p:cNvSpPr>
          <p:nvPr>
            <p:ph type="title"/>
          </p:nvPr>
        </p:nvSpPr>
        <p:spPr>
          <a:gradFill flip="none" rotWithShape="1">
            <a:gsLst>
              <a:gs pos="0">
                <a:schemeClr val="accent3">
                  <a:tint val="50000"/>
                  <a:satMod val="300000"/>
                  <a:alpha val="52000"/>
                </a:schemeClr>
              </a:gs>
              <a:gs pos="35000">
                <a:schemeClr val="accent3">
                  <a:tint val="37000"/>
                  <a:satMod val="300000"/>
                  <a:alpha val="52000"/>
                </a:schemeClr>
              </a:gs>
              <a:gs pos="100000">
                <a:schemeClr val="accent3">
                  <a:tint val="15000"/>
                  <a:satMod val="350000"/>
                  <a:alpha val="52000"/>
                </a:schemeClr>
              </a:gs>
            </a:gsLst>
            <a:lin ang="16200000" scaled="1"/>
            <a:tileRect/>
          </a:gradFill>
        </p:spPr>
        <p:style>
          <a:lnRef idx="1">
            <a:schemeClr val="accent3"/>
          </a:lnRef>
          <a:fillRef idx="2">
            <a:schemeClr val="accent3"/>
          </a:fillRef>
          <a:effectRef idx="1">
            <a:schemeClr val="accent3"/>
          </a:effectRef>
          <a:fontRef idx="minor">
            <a:schemeClr val="dk1"/>
          </a:fontRef>
        </p:style>
        <p:txBody>
          <a:bodyPr>
            <a:normAutofit fontScale="90000"/>
          </a:bodyPr>
          <a:lstStyle/>
          <a:p>
            <a:r>
              <a:rPr lang="en-US" dirty="0" err="1" smtClean="0"/>
              <a:t>Impacto</a:t>
            </a:r>
            <a:r>
              <a:rPr lang="en-US" dirty="0" smtClean="0"/>
              <a:t> de </a:t>
            </a:r>
            <a:r>
              <a:rPr lang="en-US" dirty="0" err="1" smtClean="0"/>
              <a:t>programas</a:t>
            </a:r>
            <a:r>
              <a:rPr lang="en-US" dirty="0" smtClean="0"/>
              <a:t> con </a:t>
            </a:r>
            <a:r>
              <a:rPr lang="en-US" dirty="0" err="1" smtClean="0"/>
              <a:t>énfasis</a:t>
            </a:r>
            <a:r>
              <a:rPr lang="en-US" dirty="0" smtClean="0"/>
              <a:t> en </a:t>
            </a:r>
            <a:r>
              <a:rPr lang="en-US" dirty="0" err="1" smtClean="0"/>
              <a:t>Afectividad</a:t>
            </a:r>
            <a:r>
              <a:rPr lang="en-US" dirty="0" smtClean="0"/>
              <a:t> y </a:t>
            </a:r>
            <a:r>
              <a:rPr lang="en-US" dirty="0" err="1" smtClean="0"/>
              <a:t>Sexualidad</a:t>
            </a:r>
            <a:endParaRPr lang="en-US" dirty="0"/>
          </a:p>
        </p:txBody>
      </p:sp>
    </p:spTree>
    <p:extLst>
      <p:ext uri="{BB962C8B-B14F-4D97-AF65-F5344CB8AC3E}">
        <p14:creationId xmlns:p14="http://schemas.microsoft.com/office/powerpoint/2010/main" val="3128994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lstStyle/>
          <a:p>
            <a:r>
              <a:rPr lang="en-US" dirty="0" err="1" smtClean="0"/>
              <a:t>Búsqueda</a:t>
            </a:r>
            <a:r>
              <a:rPr lang="en-US" dirty="0" smtClean="0"/>
              <a:t> de </a:t>
            </a:r>
            <a:r>
              <a:rPr lang="en-US" dirty="0" err="1" smtClean="0"/>
              <a:t>diagnóstico</a:t>
            </a:r>
            <a:r>
              <a:rPr lang="en-US" dirty="0" smtClean="0"/>
              <a:t> </a:t>
            </a:r>
            <a:endParaRPr lang="en-US" dirty="0"/>
          </a:p>
        </p:txBody>
      </p:sp>
      <p:sp>
        <p:nvSpPr>
          <p:cNvPr id="3" name="Content Placeholder 2"/>
          <p:cNvSpPr>
            <a:spLocks noGrp="1"/>
          </p:cNvSpPr>
          <p:nvPr>
            <p:ph idx="1"/>
          </p:nvPr>
        </p:nvSpPr>
        <p:spPr/>
        <p:style>
          <a:lnRef idx="1">
            <a:schemeClr val="accent5"/>
          </a:lnRef>
          <a:fillRef idx="2">
            <a:schemeClr val="accent5"/>
          </a:fillRef>
          <a:effectRef idx="1">
            <a:schemeClr val="accent5"/>
          </a:effectRef>
          <a:fontRef idx="minor">
            <a:schemeClr val="dk1"/>
          </a:fontRef>
        </p:style>
        <p:txBody>
          <a:bodyPr/>
          <a:lstStyle/>
          <a:p>
            <a:r>
              <a:rPr lang="en-US" dirty="0" err="1" smtClean="0"/>
              <a:t>Experiencia</a:t>
            </a:r>
            <a:r>
              <a:rPr lang="en-US" dirty="0" smtClean="0"/>
              <a:t> del </a:t>
            </a:r>
            <a:r>
              <a:rPr lang="en-US" dirty="0" err="1" smtClean="0"/>
              <a:t>estudio</a:t>
            </a:r>
            <a:r>
              <a:rPr lang="en-US" dirty="0" smtClean="0"/>
              <a:t> de </a:t>
            </a:r>
            <a:r>
              <a:rPr lang="en-US" dirty="0" err="1" smtClean="0"/>
              <a:t>epidemiología</a:t>
            </a:r>
            <a:r>
              <a:rPr lang="en-US" dirty="0" smtClean="0"/>
              <a:t> del VIH/</a:t>
            </a:r>
            <a:r>
              <a:rPr lang="en-US" dirty="0" err="1" smtClean="0"/>
              <a:t>Sida</a:t>
            </a:r>
            <a:r>
              <a:rPr lang="en-US" dirty="0" smtClean="0"/>
              <a:t>  Panamá (2008-2010)</a:t>
            </a:r>
          </a:p>
          <a:p>
            <a:r>
              <a:rPr lang="en-US" dirty="0" err="1" smtClean="0"/>
              <a:t>Protocolos</a:t>
            </a:r>
            <a:r>
              <a:rPr lang="en-US" dirty="0" smtClean="0"/>
              <a:t> de </a:t>
            </a:r>
            <a:r>
              <a:rPr lang="en-US" dirty="0" err="1" smtClean="0"/>
              <a:t>salud</a:t>
            </a:r>
            <a:r>
              <a:rPr lang="en-US" dirty="0" smtClean="0"/>
              <a:t> </a:t>
            </a:r>
            <a:r>
              <a:rPr lang="en-US" dirty="0" err="1" smtClean="0"/>
              <a:t>para</a:t>
            </a:r>
            <a:r>
              <a:rPr lang="en-US" dirty="0" smtClean="0"/>
              <a:t> personas Trans (</a:t>
            </a:r>
            <a:r>
              <a:rPr lang="en-US" dirty="0" err="1" smtClean="0"/>
              <a:t>Suecia</a:t>
            </a:r>
            <a:r>
              <a:rPr lang="en-US" dirty="0" smtClean="0"/>
              <a:t> 2010) </a:t>
            </a:r>
          </a:p>
          <a:p>
            <a:r>
              <a:rPr lang="en-US" dirty="0" err="1" smtClean="0"/>
              <a:t>Impacto</a:t>
            </a:r>
            <a:r>
              <a:rPr lang="en-US" dirty="0" smtClean="0"/>
              <a:t> en </a:t>
            </a:r>
            <a:r>
              <a:rPr lang="en-US" dirty="0" err="1" smtClean="0"/>
              <a:t>Escuelas</a:t>
            </a:r>
            <a:r>
              <a:rPr lang="en-US" dirty="0" smtClean="0"/>
              <a:t> – México. </a:t>
            </a:r>
            <a:r>
              <a:rPr lang="en-US" dirty="0" err="1" smtClean="0"/>
              <a:t>Cambios</a:t>
            </a:r>
            <a:r>
              <a:rPr lang="en-US" dirty="0" smtClean="0"/>
              <a:t> </a:t>
            </a:r>
            <a:r>
              <a:rPr lang="en-US" dirty="0" err="1" smtClean="0"/>
              <a:t>cognitivos</a:t>
            </a:r>
            <a:r>
              <a:rPr lang="en-US" dirty="0" smtClean="0"/>
              <a:t> </a:t>
            </a:r>
            <a:r>
              <a:rPr lang="en-US" dirty="0" err="1" smtClean="0"/>
              <a:t>cinco</a:t>
            </a:r>
            <a:r>
              <a:rPr lang="en-US" dirty="0" smtClean="0"/>
              <a:t> </a:t>
            </a:r>
            <a:r>
              <a:rPr lang="en-US" dirty="0" err="1" smtClean="0"/>
              <a:t>años</a:t>
            </a:r>
            <a:r>
              <a:rPr lang="en-US" dirty="0" smtClean="0"/>
              <a:t> </a:t>
            </a:r>
            <a:r>
              <a:rPr lang="en-US" dirty="0" err="1" smtClean="0"/>
              <a:t>después</a:t>
            </a:r>
            <a:r>
              <a:rPr lang="en-US" dirty="0" smtClean="0"/>
              <a:t>. </a:t>
            </a:r>
          </a:p>
          <a:p>
            <a:r>
              <a:rPr lang="en-US" dirty="0" err="1" smtClean="0"/>
              <a:t>Evaluación</a:t>
            </a:r>
            <a:r>
              <a:rPr lang="en-US" dirty="0" smtClean="0"/>
              <a:t> del </a:t>
            </a:r>
            <a:r>
              <a:rPr lang="en-US" dirty="0" err="1" smtClean="0"/>
              <a:t>aborto</a:t>
            </a:r>
            <a:r>
              <a:rPr lang="en-US" dirty="0" smtClean="0"/>
              <a:t> en Cuba (2017) </a:t>
            </a:r>
            <a:r>
              <a:rPr lang="en-US" dirty="0" err="1" smtClean="0"/>
              <a:t>Tristeza</a:t>
            </a:r>
            <a:r>
              <a:rPr lang="en-US" dirty="0" smtClean="0"/>
              <a:t> y </a:t>
            </a:r>
            <a:r>
              <a:rPr lang="en-US" dirty="0" err="1" smtClean="0"/>
              <a:t>frustración</a:t>
            </a:r>
            <a:r>
              <a:rPr lang="en-US" dirty="0" smtClean="0"/>
              <a:t>.</a:t>
            </a:r>
          </a:p>
          <a:p>
            <a:endParaRPr lang="en-US" dirty="0"/>
          </a:p>
        </p:txBody>
      </p:sp>
    </p:spTree>
    <p:extLst>
      <p:ext uri="{BB962C8B-B14F-4D97-AF65-F5344CB8AC3E}">
        <p14:creationId xmlns:p14="http://schemas.microsoft.com/office/powerpoint/2010/main" val="1222878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Shape 44"/>
          <p:cNvSpPr>
            <a:spLocks noGrp="1"/>
          </p:cNvSpPr>
          <p:nvPr>
            <p:ph type="title"/>
          </p:nvPr>
        </p:nvSpPr>
        <p:spPr>
          <a:xfrm>
            <a:off x="357187" y="2931791"/>
            <a:ext cx="5063133" cy="1696641"/>
          </a:xfrm>
          <a:prstGeom prst="rect">
            <a:avLst/>
          </a:prstGeom>
        </p:spPr>
        <p:style>
          <a:lnRef idx="1">
            <a:schemeClr val="accent2"/>
          </a:lnRef>
          <a:fillRef idx="2">
            <a:schemeClr val="accent2"/>
          </a:fillRef>
          <a:effectRef idx="1">
            <a:schemeClr val="accent2"/>
          </a:effectRef>
          <a:fontRef idx="minor">
            <a:schemeClr val="dk1"/>
          </a:fontRef>
        </p:style>
        <p:txBody>
          <a:bodyPr>
            <a:normAutofit fontScale="90000"/>
          </a:bodyPr>
          <a:lstStyle>
            <a:lvl1pPr defTabSz="449833">
              <a:spcBef>
                <a:spcPts val="1200"/>
              </a:spcBef>
              <a:defRPr sz="5390"/>
            </a:lvl1pPr>
          </a:lstStyle>
          <a:p>
            <a:pPr lvl="0">
              <a:defRPr sz="1800">
                <a:solidFill>
                  <a:srgbClr val="000000"/>
                </a:solidFill>
              </a:defRPr>
            </a:pPr>
            <a:r>
              <a:rPr sz="3800" dirty="0">
                <a:solidFill>
                  <a:srgbClr val="D93E2B"/>
                </a:solidFill>
              </a:rPr>
              <a:t>Situación actual de la Educación Sexual en Costa Rica </a:t>
            </a:r>
          </a:p>
        </p:txBody>
      </p:sp>
      <p:sp>
        <p:nvSpPr>
          <p:cNvPr id="45" name="Shape 45"/>
          <p:cNvSpPr>
            <a:spLocks noGrp="1"/>
          </p:cNvSpPr>
          <p:nvPr>
            <p:ph type="body" idx="1"/>
          </p:nvPr>
        </p:nvSpPr>
        <p:spPr>
          <a:xfrm>
            <a:off x="5821667" y="2906613"/>
            <a:ext cx="2982516" cy="1696641"/>
          </a:xfrm>
          <a:prstGeom prst="rect">
            <a:avLst/>
          </a:prstGeom>
        </p:spPr>
        <p:txBody>
          <a:bodyPr/>
          <a:lstStyle>
            <a:lvl1pPr>
              <a:defRPr sz="7500" b="1"/>
            </a:lvl1pPr>
          </a:lstStyle>
          <a:p>
            <a:pPr lvl="0">
              <a:defRPr sz="1800" b="0">
                <a:solidFill>
                  <a:srgbClr val="000000"/>
                </a:solidFill>
              </a:defRPr>
            </a:pPr>
            <a:r>
              <a:rPr sz="5300" dirty="0">
                <a:solidFill>
                  <a:srgbClr val="414141"/>
                </a:solidFill>
              </a:rPr>
              <a:t>CIDE</a:t>
            </a:r>
          </a:p>
        </p:txBody>
      </p:sp>
      <p:sp>
        <p:nvSpPr>
          <p:cNvPr id="2" name="TextBox 1"/>
          <p:cNvSpPr txBox="1"/>
          <p:nvPr/>
        </p:nvSpPr>
        <p:spPr>
          <a:xfrm>
            <a:off x="463438" y="1912643"/>
            <a:ext cx="8340745" cy="461665"/>
          </a:xfrm>
          <a:prstGeom prst="rect">
            <a:avLst/>
          </a:prstGeom>
          <a:noFill/>
        </p:spPr>
        <p:txBody>
          <a:bodyPr wrap="none" rtlCol="0">
            <a:spAutoFit/>
          </a:bodyPr>
          <a:lstStyle/>
          <a:p>
            <a:r>
              <a:rPr lang="en-US" sz="2400" b="1" dirty="0" err="1" smtClean="0"/>
              <a:t>Facultad</a:t>
            </a:r>
            <a:r>
              <a:rPr lang="en-US" sz="2400" b="1" dirty="0" smtClean="0"/>
              <a:t> de </a:t>
            </a:r>
            <a:r>
              <a:rPr lang="en-US" sz="2400" b="1" dirty="0" err="1" smtClean="0"/>
              <a:t>Educación</a:t>
            </a:r>
            <a:r>
              <a:rPr lang="en-US" sz="2400" b="1" dirty="0" smtClean="0"/>
              <a:t> UNIVERSIDAD NACIONAL DE COSTA RICA </a:t>
            </a:r>
            <a:endParaRPr lang="en-US" sz="2400" b="1" dirty="0"/>
          </a:p>
        </p:txBody>
      </p:sp>
    </p:spTree>
    <p:extLst>
      <p:ext uri="{BB962C8B-B14F-4D97-AF65-F5344CB8AC3E}">
        <p14:creationId xmlns:p14="http://schemas.microsoft.com/office/powerpoint/2010/main" val="357886858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149</TotalTime>
  <Words>1323</Words>
  <Application>Microsoft Macintosh PowerPoint</Application>
  <PresentationFormat>On-screen Show (4:3)</PresentationFormat>
  <Paragraphs>112</Paragraphs>
  <Slides>23</Slides>
  <Notes>0</Notes>
  <HiddenSlides>0</HiddenSlides>
  <MMClips>1</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IMPACTO SOCIAL DE LA SEXUALIDAD somos seres de Vínculo</vt:lpstr>
      <vt:lpstr>¿QUÉ ES SEXUALIDAD? </vt:lpstr>
      <vt:lpstr>Altruismo </vt:lpstr>
      <vt:lpstr>RECOMENDACIONES CON BASE EN PROGRAMAS EXITOSOS (UNESCO 2010) </vt:lpstr>
      <vt:lpstr>La experiencia de Costa Rica</vt:lpstr>
      <vt:lpstr>Modelo de Salud para generar estrategias </vt:lpstr>
      <vt:lpstr>Impacto de programas con énfasis en Afectividad y Sexualidad</vt:lpstr>
      <vt:lpstr>Búsqueda de diagnóstico </vt:lpstr>
      <vt:lpstr>Situación actual de la Educación Sexual en Costa Rica </vt:lpstr>
      <vt:lpstr>Investigaciones evalúan la sexualidad desde un enfoque de salud reproductiva (embarazo, ITS) muy pocos evalúan género, creencias, estigmas y vulnerabilidad y mucho menos identidad  </vt:lpstr>
      <vt:lpstr>Recomendaciones UNESCO, 2010</vt:lpstr>
      <vt:lpstr>Recomendaciones UNESCO, 2010</vt:lpstr>
      <vt:lpstr>Recomendaciones UNESCO, 2010</vt:lpstr>
      <vt:lpstr>Recomendaciones UNESCO, 2010</vt:lpstr>
      <vt:lpstr>Más del 98% de los colegiales llevan el curso sin objeción alguna de sus padres. De los 217.520 alumnos de sétimo, octavo y noveno, solo 3.807 (1,7%) no participan en el programa. (La nación, 24 de mayo 2013) </vt:lpstr>
      <vt:lpstr>2010 se crea la Política pública de Sexualidad. Ministerio de Salud. Con enfoque de vínculo, género y diversidad. </vt:lpstr>
      <vt:lpstr>Costa Rica dispone de una normativa jurídica que protege los derechos en los ámbitos de la salud sexual y la salud reproductiva. "Es necesario señalar que el concepto de salud sexual y reproductiva lleva implícito el derecho de hombres y mujeres a información y acceso a métodos de elección seguros, eficaces, aceptables y económicamente asequibles en materia de planificación de la familia; así como el derecho de la mujer a tener acceso a servicios de salud que propicien embarazos y partos sin riesgo</vt:lpstr>
      <vt:lpstr>PowerPoint Presentation</vt:lpstr>
      <vt:lpstr>Referentes</vt:lpstr>
      <vt:lpstr>El enfoque/paradigma </vt:lpstr>
      <vt:lpstr>PowerPoint Presentation</vt:lpstr>
      <vt:lpstr>PowerPoint Presentation</vt:lpstr>
      <vt:lpstr>Muchas  gracias  Si tienen interés en formarse cuenten con nosotros…  FUDHICR</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IMPACTO SOCIAL DE LA SEXUALIDAD somos seres de Vínculo</dc:title>
  <dc:creator>olga murillo</dc:creator>
  <cp:lastModifiedBy>olga murillo</cp:lastModifiedBy>
  <cp:revision>10</cp:revision>
  <dcterms:created xsi:type="dcterms:W3CDTF">2017-05-17T03:01:12Z</dcterms:created>
  <dcterms:modified xsi:type="dcterms:W3CDTF">2017-05-18T12:52:17Z</dcterms:modified>
</cp:coreProperties>
</file>