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7" r:id="rId3"/>
  </p:sldMasterIdLst>
  <p:notesMasterIdLst>
    <p:notesMasterId r:id="rId72"/>
  </p:notesMasterIdLst>
  <p:handoutMasterIdLst>
    <p:handoutMasterId r:id="rId73"/>
  </p:handoutMasterIdLst>
  <p:sldIdLst>
    <p:sldId id="265" r:id="rId4"/>
    <p:sldId id="318" r:id="rId5"/>
    <p:sldId id="264" r:id="rId6"/>
    <p:sldId id="263" r:id="rId7"/>
    <p:sldId id="262" r:id="rId8"/>
    <p:sldId id="261" r:id="rId9"/>
    <p:sldId id="260" r:id="rId10"/>
    <p:sldId id="259" r:id="rId11"/>
    <p:sldId id="393" r:id="rId12"/>
    <p:sldId id="274" r:id="rId13"/>
    <p:sldId id="273" r:id="rId14"/>
    <p:sldId id="286" r:id="rId15"/>
    <p:sldId id="269" r:id="rId16"/>
    <p:sldId id="268" r:id="rId17"/>
    <p:sldId id="287" r:id="rId18"/>
    <p:sldId id="293" r:id="rId19"/>
    <p:sldId id="291" r:id="rId20"/>
    <p:sldId id="289" r:id="rId21"/>
    <p:sldId id="391" r:id="rId22"/>
    <p:sldId id="304" r:id="rId23"/>
    <p:sldId id="305" r:id="rId24"/>
    <p:sldId id="306" r:id="rId25"/>
    <p:sldId id="307" r:id="rId26"/>
    <p:sldId id="308" r:id="rId27"/>
    <p:sldId id="360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79" r:id="rId46"/>
    <p:sldId id="380" r:id="rId47"/>
    <p:sldId id="343" r:id="rId48"/>
    <p:sldId id="316" r:id="rId49"/>
    <p:sldId id="309" r:id="rId50"/>
    <p:sldId id="355" r:id="rId51"/>
    <p:sldId id="356" r:id="rId52"/>
    <p:sldId id="394" r:id="rId53"/>
    <p:sldId id="354" r:id="rId54"/>
    <p:sldId id="353" r:id="rId55"/>
    <p:sldId id="358" r:id="rId56"/>
    <p:sldId id="359" r:id="rId57"/>
    <p:sldId id="321" r:id="rId58"/>
    <p:sldId id="352" r:id="rId59"/>
    <p:sldId id="320" r:id="rId60"/>
    <p:sldId id="299" r:id="rId61"/>
    <p:sldId id="298" r:id="rId62"/>
    <p:sldId id="297" r:id="rId63"/>
    <p:sldId id="296" r:id="rId64"/>
    <p:sldId id="384" r:id="rId65"/>
    <p:sldId id="386" r:id="rId66"/>
    <p:sldId id="387" r:id="rId67"/>
    <p:sldId id="388" r:id="rId68"/>
    <p:sldId id="389" r:id="rId69"/>
    <p:sldId id="390" r:id="rId70"/>
    <p:sldId id="303" r:id="rId71"/>
  </p:sldIdLst>
  <p:sldSz cx="9144000" cy="5143500" type="screen16x9"/>
  <p:notesSz cx="6858000" cy="92964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7" autoAdjust="0"/>
    <p:restoredTop sz="78330" autoAdjust="0"/>
  </p:normalViewPr>
  <p:slideViewPr>
    <p:cSldViewPr snapToGrid="0">
      <p:cViewPr>
        <p:scale>
          <a:sx n="70" d="100"/>
          <a:sy n="70" d="100"/>
        </p:scale>
        <p:origin x="-1284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5EB18-C458-4C75-861D-0DD548C682ED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E74D-D7F4-4460-8731-0078F69BAA1C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114653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2F5B6-38CF-4035-A772-783A9C9598B2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2CE8A-AB93-4826-A5F9-97307BE08389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906493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XXXIII Congreso de la Alianza Panamericana de Mujeres Médicas </a:t>
            </a:r>
          </a:p>
          <a:p>
            <a:r>
              <a:rPr lang="es-SV" dirty="0" smtClean="0"/>
              <a:t>II Congreso de la Asociación de Médicas de Panamá. </a:t>
            </a:r>
          </a:p>
          <a:p>
            <a:endParaRPr lang="es-SV" dirty="0" smtClean="0"/>
          </a:p>
          <a:p>
            <a:r>
              <a:rPr lang="es-SV" dirty="0" smtClean="0"/>
              <a:t>Mesa Redonda: Futuro de la Medicina basada en terapia con células madres.</a:t>
            </a:r>
          </a:p>
          <a:p>
            <a:endParaRPr lang="es-SV" dirty="0" smtClean="0"/>
          </a:p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2CE8A-AB93-4826-A5F9-97307BE08389}" type="slidenum">
              <a:rPr lang="es-SV" smtClean="0"/>
              <a:t>1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308634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2016</a:t>
            </a:r>
            <a:r>
              <a:rPr lang="es-SV" dirty="0" smtClean="0"/>
              <a:t>: Premio nobel</a:t>
            </a:r>
            <a:r>
              <a:rPr lang="es-SV" baseline="0" dirty="0" smtClean="0"/>
              <a:t> al japonés </a:t>
            </a:r>
            <a:r>
              <a:rPr lang="es-SV" dirty="0" smtClean="0"/>
              <a:t> </a:t>
            </a:r>
            <a:r>
              <a:rPr lang="es-SV" dirty="0" err="1" smtClean="0"/>
              <a:t>Yoshinori</a:t>
            </a:r>
            <a:r>
              <a:rPr lang="es-SV" dirty="0" smtClean="0"/>
              <a:t> </a:t>
            </a:r>
            <a:r>
              <a:rPr lang="es-SV" dirty="0" err="1" smtClean="0"/>
              <a:t>Ohsumi</a:t>
            </a:r>
            <a:r>
              <a:rPr lang="es-SV" baseline="0" dirty="0" smtClean="0"/>
              <a:t> </a:t>
            </a:r>
            <a:r>
              <a:rPr lang="es-SV" dirty="0" smtClean="0"/>
              <a:t>"por sus descubrimientos sobre los mecanismos de la autofagia«</a:t>
            </a:r>
          </a:p>
          <a:p>
            <a:endParaRPr lang="es-SV" dirty="0" smtClean="0"/>
          </a:p>
          <a:p>
            <a:r>
              <a:rPr lang="es-SV" dirty="0" smtClean="0">
                <a:effectLst/>
              </a:rPr>
              <a:t>La autofagia es esencial cuando la célula "tiene hambre" o necesita energía. </a:t>
            </a:r>
          </a:p>
          <a:p>
            <a:r>
              <a:rPr lang="es-SV" dirty="0" smtClean="0">
                <a:effectLst/>
              </a:rPr>
              <a:t>se trata "del sistema digestivo de las células".</a:t>
            </a:r>
          </a:p>
          <a:p>
            <a:r>
              <a:rPr lang="es-SV" dirty="0" smtClean="0">
                <a:effectLst/>
              </a:rPr>
              <a:t>Los lisosomas se comen componentes extras de las células, que no son vitales para su funcionamiento, y proveen energía a lo que queda de ellas, "Sin la autofagia, morirían, no podrían sobrevivir sin nutrientes",</a:t>
            </a:r>
          </a:p>
          <a:p>
            <a:r>
              <a:rPr lang="es-SV" dirty="0" smtClean="0">
                <a:effectLst/>
              </a:rPr>
              <a:t>la autofagia ayuda a producir los 200 a 300 gramos de proteínas que necesita el cuerpo todos los días. </a:t>
            </a:r>
          </a:p>
          <a:p>
            <a:endParaRPr lang="es-SV" dirty="0" smtClean="0"/>
          </a:p>
          <a:p>
            <a:endParaRPr lang="es-SV" dirty="0" smtClean="0"/>
          </a:p>
          <a:p>
            <a:r>
              <a:rPr lang="es-SV" dirty="0" smtClean="0">
                <a:effectLst/>
              </a:rPr>
              <a:t>Durante la autofagia, los lisosomas también se comen componentes dañados o tóxicos presentes en las células, como proteínas "viejas" y otros orgánulos.</a:t>
            </a:r>
          </a:p>
          <a:p>
            <a:r>
              <a:rPr lang="es-SV" b="1" dirty="0" smtClean="0">
                <a:effectLst/>
              </a:rPr>
              <a:t>Los "reciclan" o transforman en elementos como los aminoácidos, que son la materia prima para producir nuevas proteínas. "Se generan proteínas jóvenes y frescas«</a:t>
            </a:r>
          </a:p>
          <a:p>
            <a:r>
              <a:rPr lang="es-SV" dirty="0" smtClean="0">
                <a:effectLst/>
              </a:rPr>
              <a:t>el trabajo del laureado </a:t>
            </a:r>
            <a:r>
              <a:rPr lang="es-SV" dirty="0" err="1" smtClean="0">
                <a:effectLst/>
              </a:rPr>
              <a:t>Ohsumi</a:t>
            </a:r>
            <a:r>
              <a:rPr lang="es-SV" dirty="0" smtClean="0">
                <a:effectLst/>
              </a:rPr>
              <a:t> "mostró que</a:t>
            </a:r>
            <a:r>
              <a:rPr lang="es-SV" b="1" dirty="0" smtClean="0">
                <a:effectLst/>
              </a:rPr>
              <a:t> los lisosomas no eran un lugar de desechos, sino una planta de reciclaje de proteínas dañadas o antiguas para que puedan reutilizarse"</a:t>
            </a:r>
            <a:r>
              <a:rPr lang="es-SV" dirty="0" smtClean="0">
                <a:effectLst/>
              </a:rPr>
              <a:t>.</a:t>
            </a:r>
          </a:p>
          <a:p>
            <a:r>
              <a:rPr lang="es-SV" dirty="0" smtClean="0">
                <a:effectLst/>
              </a:rPr>
              <a:t>Esta función disminuye las consecuencias negativas del envejecimiento, La autofagia también puede eliminar los restos de bacterias y virus después de una infección. </a:t>
            </a:r>
          </a:p>
          <a:p>
            <a:endParaRPr lang="es-SV" dirty="0" smtClean="0"/>
          </a:p>
          <a:p>
            <a:r>
              <a:rPr lang="es-SV" dirty="0" smtClean="0"/>
              <a:t>"Sin la autofagia, nuestras células no sobrevivirían. La necesitamos para deshacernos de moléculas invasoras«</a:t>
            </a:r>
            <a:r>
              <a:rPr lang="es-SV" baseline="0" dirty="0" smtClean="0"/>
              <a:t> </a:t>
            </a:r>
          </a:p>
          <a:p>
            <a:r>
              <a:rPr lang="es-SV" dirty="0" smtClean="0"/>
              <a:t>Cuando la autofagia falla, las moléculas tóxicas aumentan y se pueden producir enfermedades como el mal de Parkinson, </a:t>
            </a:r>
            <a:r>
              <a:rPr lang="es-SV" dirty="0" err="1" smtClean="0"/>
              <a:t>elAlzheimer</a:t>
            </a:r>
            <a:r>
              <a:rPr lang="es-SV" dirty="0" smtClean="0"/>
              <a:t>, la diabetes tipo 2 y el cáncer.</a:t>
            </a:r>
          </a:p>
          <a:p>
            <a:r>
              <a:rPr lang="es-SV" dirty="0" smtClean="0"/>
              <a:t>Asimismo, la autofagia contribuye al desarrollo embrionario y la diferenciación celular durante el crecimiento de los fetos. </a:t>
            </a:r>
          </a:p>
          <a:p>
            <a:r>
              <a:rPr lang="es-SV" dirty="0" smtClean="0"/>
              <a:t>"</a:t>
            </a:r>
            <a:r>
              <a:rPr lang="es-SV" dirty="0" err="1" smtClean="0"/>
              <a:t>Oshumi</a:t>
            </a:r>
            <a:r>
              <a:rPr lang="es-SV" dirty="0" smtClean="0"/>
              <a:t> generó un enorme interés en la autofagia y ahora es una de las áreas más intensamente estudiadas en la medicina".</a:t>
            </a:r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2CE8A-AB93-4826-A5F9-97307BE08389}" type="slidenum">
              <a:rPr lang="es-SV" smtClean="0"/>
              <a:t>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19992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2CE8A-AB93-4826-A5F9-97307BE08389}" type="slidenum">
              <a:rPr lang="es-SV" smtClean="0"/>
              <a:t>9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73967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2CE8A-AB93-4826-A5F9-97307BE08389}" type="slidenum">
              <a:rPr lang="es-SV" smtClean="0"/>
              <a:t>46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11381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TRATAMIENTO ANTIENVEJECIMIENTO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dirty="0" err="1" smtClean="0"/>
              <a:t>Eliminacion</a:t>
            </a:r>
            <a:r>
              <a:rPr lang="es-SV" baseline="0" dirty="0" smtClean="0"/>
              <a:t> de arrugas finas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baseline="0" dirty="0" err="1" smtClean="0"/>
              <a:t>Eliminacion</a:t>
            </a:r>
            <a:r>
              <a:rPr lang="es-SV" baseline="0" dirty="0" smtClean="0"/>
              <a:t> de cicatrices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baseline="0" dirty="0" smtClean="0"/>
              <a:t>Aumento de luminosidad y mejor textura de piel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baseline="0" dirty="0" err="1" smtClean="0"/>
              <a:t>Hidratacion</a:t>
            </a:r>
            <a:r>
              <a:rPr lang="es-SV" baseline="0" dirty="0" smtClean="0"/>
              <a:t> profunda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04519-E1A1-4812-A33E-C5CA5BAFCE57}" type="slidenum">
              <a:rPr lang="es-SV" smtClean="0"/>
              <a:t>49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33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2CE8A-AB93-4826-A5F9-97307BE08389}" type="slidenum">
              <a:rPr lang="es-SV" smtClean="0"/>
              <a:t>55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13737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68538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364222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080098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2"/>
            <a:ext cx="8228013" cy="1445419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9" y="4353485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 dirty="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267874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4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64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3"/>
            <a:ext cx="6400800" cy="1021556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1" y="2707273"/>
            <a:ext cx="5181601" cy="1125140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>
                <a:solidFill>
                  <a:prstClr val="white"/>
                </a:solidFill>
              </a:rPr>
              <a:pPr/>
              <a:t>5/19/2017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4"/>
            <a:ext cx="1446213" cy="273844"/>
          </a:xfrm>
        </p:spPr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>
                <a:solidFill>
                  <a:prstClr val="white"/>
                </a:solidFill>
              </a:rPr>
              <a:pPr/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9" y="4353485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 dirty="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91372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6"/>
            <a:ext cx="3767328" cy="21686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6"/>
            <a:ext cx="3767328" cy="21686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5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1" y="2088356"/>
            <a:ext cx="7656512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1" y="3372802"/>
            <a:ext cx="7656512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5283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150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492554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405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08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2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85751"/>
            <a:ext cx="3509683" cy="165735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9"/>
            <a:ext cx="3657600" cy="438983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86803"/>
            <a:ext cx="3509683" cy="2541144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>
                <a:solidFill>
                  <a:prstClr val="white"/>
                </a:solidFill>
              </a:rPr>
              <a:pPr/>
              <a:t>5/19/2017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25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7" y="285751"/>
            <a:ext cx="3635375" cy="165735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7" y="1986805"/>
            <a:ext cx="3635375" cy="26292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>
                <a:solidFill>
                  <a:prstClr val="white"/>
                </a:solidFill>
              </a:rPr>
              <a:pPr/>
              <a:t>5/19/2017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Arrastre la imagen al marcador de posición o haga clic en el icono para agregar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573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7" y="285751"/>
            <a:ext cx="3635375" cy="165735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7" y="1986805"/>
            <a:ext cx="3635375" cy="26292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>
                <a:solidFill>
                  <a:prstClr val="white"/>
                </a:solidFill>
              </a:rPr>
              <a:pPr/>
              <a:t>5/19/2017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Arrastre la imagen al marcador de posición o haga clic en el icono para agregar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7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Arrastre la imagen al marcador de posición o haga clic en el icono para agregar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7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Arrastre la imagen al marcador de posición o haga clic en el icono para agregar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7963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1926293"/>
            <a:ext cx="8228013" cy="2601656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1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80"/>
            <a:ext cx="1524000" cy="4388644"/>
          </a:xfrm>
        </p:spPr>
        <p:txBody>
          <a:bodyPr vert="eaVert" anchor="t" anchorCtr="0"/>
          <a:lstStyle/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68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66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5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290821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51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27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17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98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61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15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53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92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30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20094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48335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90782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93032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710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08896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4C798-0335-4EC2-BC85-4314717B1FBE}" type="datetimeFigureOut">
              <a:rPr lang="es-SV" smtClean="0"/>
              <a:t>19/05/2017</a:t>
            </a:fld>
            <a:endParaRPr lang="es-SV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9AE12-F9F0-42DB-9E3C-1EB1B159B065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0792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077572"/>
            <a:ext cx="7662864" cy="2450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9BC7E7-EA8E-4DA7-915E-CC098D9BADC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5/19/2017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4767264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4C798-0335-4EC2-BC85-4314717B1FB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19/05/2017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9AE12-F9F0-42DB-9E3C-1EB1B159B065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07075" y="129138"/>
            <a:ext cx="8529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>
                <a:solidFill>
                  <a:schemeClr val="tx2"/>
                </a:solidFill>
              </a:rPr>
              <a:t>XXXIII Congreso de la Alianza Panamericana de Mujeres Médicas </a:t>
            </a:r>
          </a:p>
          <a:p>
            <a:pPr algn="ctr"/>
            <a:r>
              <a:rPr lang="es-SV" sz="2400" b="1" dirty="0">
                <a:solidFill>
                  <a:schemeClr val="tx2"/>
                </a:solidFill>
              </a:rPr>
              <a:t>II Congreso de la Asociación de Médicas de </a:t>
            </a:r>
            <a:r>
              <a:rPr lang="es-SV" sz="2400" b="1" dirty="0" smtClean="0">
                <a:solidFill>
                  <a:schemeClr val="tx2"/>
                </a:solidFill>
              </a:rPr>
              <a:t>Panamá </a:t>
            </a:r>
            <a:endParaRPr lang="es-SV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 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0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9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998745" y="2300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SV" dirty="0"/>
          </a:p>
        </p:txBody>
      </p:sp>
      <p:pic>
        <p:nvPicPr>
          <p:cNvPr id="2" name="Imagen 1" descr="imagen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6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1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16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8"/>
            <a:ext cx="9144000" cy="51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70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07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02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40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96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1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95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3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2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73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21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49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2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84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6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31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36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es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" y="0"/>
            <a:ext cx="91281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27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es-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3" y="0"/>
            <a:ext cx="91281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45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dgar Barahona\Desktop\FOTOS MEDCENTER\FOTO 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00" y="996994"/>
            <a:ext cx="4050876" cy="4067774"/>
          </a:xfrm>
          <a:prstGeom prst="rect">
            <a:avLst/>
          </a:prstGeom>
          <a:noFill/>
          <a:ln w="285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dgar Barahona\Desktop\FOTOS MEDCENTER\FOTO 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6" y="996994"/>
            <a:ext cx="3862438" cy="4067774"/>
          </a:xfrm>
          <a:prstGeom prst="rect">
            <a:avLst/>
          </a:prstGeom>
          <a:noFill/>
          <a:ln w="285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58662" y="339122"/>
            <a:ext cx="8085338" cy="276275"/>
          </a:xfrm>
        </p:spPr>
        <p:txBody>
          <a:bodyPr/>
          <a:lstStyle/>
          <a:p>
            <a:pPr algn="l"/>
            <a:r>
              <a:rPr lang="es-SV" sz="2400" b="1" dirty="0" smtClean="0">
                <a:solidFill>
                  <a:srgbClr val="0A3363"/>
                </a:solidFill>
                <a:latin typeface="Gotham"/>
                <a:cs typeface="Gotham"/>
              </a:rPr>
              <a:t>MATEO</a:t>
            </a:r>
            <a:r>
              <a:rPr lang="es-SV" sz="2400" dirty="0" smtClean="0">
                <a:solidFill>
                  <a:srgbClr val="0A3363"/>
                </a:solidFill>
                <a:latin typeface="Gotham"/>
                <a:cs typeface="Gotham"/>
              </a:rPr>
              <a:t/>
            </a:r>
            <a:br>
              <a:rPr lang="es-SV" sz="2400" dirty="0" smtClean="0">
                <a:solidFill>
                  <a:srgbClr val="0A3363"/>
                </a:solidFill>
                <a:latin typeface="Gotham"/>
                <a:cs typeface="Gotham"/>
              </a:rPr>
            </a:br>
            <a:r>
              <a:rPr lang="es-SV" sz="2400" dirty="0" smtClean="0">
                <a:solidFill>
                  <a:srgbClr val="0A3363"/>
                </a:solidFill>
                <a:latin typeface="Gotham"/>
                <a:cs typeface="Gotham"/>
              </a:rPr>
              <a:t>Paciente </a:t>
            </a:r>
            <a:r>
              <a:rPr lang="es-SV" sz="2400" dirty="0" smtClean="0">
                <a:solidFill>
                  <a:srgbClr val="0A3363"/>
                </a:solidFill>
                <a:latin typeface="Gotham"/>
                <a:cs typeface="Gotham"/>
              </a:rPr>
              <a:t>con autismo tratado con Células Madre</a:t>
            </a:r>
            <a:endParaRPr lang="es-SV" sz="2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5654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3579" r="30886" b="6460"/>
          <a:stretch/>
        </p:blipFill>
        <p:spPr>
          <a:xfrm>
            <a:off x="1665027" y="613266"/>
            <a:ext cx="2718777" cy="3904230"/>
          </a:xfrm>
          <a:ln w="22225">
            <a:solidFill>
              <a:schemeClr val="tx2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1592" r="4542" b="1095"/>
          <a:stretch/>
        </p:blipFill>
        <p:spPr>
          <a:xfrm>
            <a:off x="4727905" y="613266"/>
            <a:ext cx="2781327" cy="3914756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2093362" y="4567372"/>
            <a:ext cx="2067163" cy="4476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ANTES</a:t>
            </a:r>
          </a:p>
          <a:p>
            <a:pPr algn="ctr"/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ABRIL </a:t>
            </a:r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2016</a:t>
            </a:r>
            <a:endParaRPr lang="es-SV" sz="18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4726802" y="4567372"/>
            <a:ext cx="2378814" cy="4476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DESPUÉS</a:t>
            </a:r>
          </a:p>
          <a:p>
            <a:pPr algn="ctr"/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SEPTIEMBRE</a:t>
            </a:r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2016</a:t>
            </a:r>
            <a:endParaRPr lang="es-SV" sz="18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1003241" y="176930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b="1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b="1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3804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9" r="14619" b="896"/>
          <a:stretch/>
        </p:blipFill>
        <p:spPr>
          <a:xfrm>
            <a:off x="1323834" y="661112"/>
            <a:ext cx="2674960" cy="3744915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9225" y="1141047"/>
            <a:ext cx="3730385" cy="2797789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1573831" y="4577936"/>
            <a:ext cx="2586693" cy="4476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ANTES</a:t>
            </a:r>
          </a:p>
          <a:p>
            <a:pPr algn="ctr"/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ABRIL</a:t>
            </a:r>
            <a:r>
              <a:rPr lang="es-SV" sz="1800" dirty="0">
                <a:solidFill>
                  <a:srgbClr val="0A3363"/>
                </a:solidFill>
                <a:latin typeface="Gotham"/>
                <a:cs typeface="Gotham"/>
              </a:rPr>
              <a:t> </a:t>
            </a:r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2016</a:t>
            </a:r>
            <a:endParaRPr lang="es-SV" sz="18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4612417" y="4577935"/>
            <a:ext cx="2620895" cy="4476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DESPUÉS</a:t>
            </a:r>
          </a:p>
          <a:p>
            <a:pPr algn="ctr"/>
            <a:r>
              <a:rPr lang="es-SV" sz="1800" dirty="0" smtClean="0">
                <a:solidFill>
                  <a:srgbClr val="0A3363"/>
                </a:solidFill>
                <a:latin typeface="Gotham"/>
                <a:cs typeface="Gotham"/>
              </a:rPr>
              <a:t> SEPTIEMBRE2016</a:t>
            </a:r>
            <a:endParaRPr lang="es-SV" sz="18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989593" y="190578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b="1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b="1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4826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6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14" y="972517"/>
            <a:ext cx="3818505" cy="361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972517"/>
            <a:ext cx="3936198" cy="361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880411" y="381794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b="1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b="1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1090773" y="4704440"/>
            <a:ext cx="3568449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PREVIO AL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4659222" y="4692700"/>
            <a:ext cx="3367766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CONTROL </a:t>
            </a:r>
            <a:r>
              <a:rPr lang="es-SV" sz="1400" dirty="0">
                <a:solidFill>
                  <a:srgbClr val="0A3363"/>
                </a:solidFill>
                <a:latin typeface="Gotham"/>
                <a:cs typeface="Gotham"/>
              </a:rPr>
              <a:t>7</a:t>
            </a:r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 DÍAS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006621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aciente 7\DSC000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1" r="23987" b="-2103"/>
          <a:stretch/>
        </p:blipFill>
        <p:spPr bwMode="auto">
          <a:xfrm>
            <a:off x="1037230" y="933512"/>
            <a:ext cx="3247028" cy="3658622"/>
          </a:xfrm>
          <a:prstGeom prst="rect">
            <a:avLst/>
          </a:prstGeom>
          <a:noFill/>
          <a:ln w="222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paciente 7\DSC001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3"/>
          <a:stretch/>
        </p:blipFill>
        <p:spPr bwMode="auto">
          <a:xfrm>
            <a:off x="4488469" y="926836"/>
            <a:ext cx="3626193" cy="3665297"/>
          </a:xfrm>
          <a:prstGeom prst="rect">
            <a:avLst/>
          </a:prstGeom>
          <a:noFill/>
          <a:ln w="222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1037230" y="163626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b="1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b="1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1511501" y="4590167"/>
            <a:ext cx="2633441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PREVIO AL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4643582" y="4707165"/>
            <a:ext cx="2633441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CONTROL 10 DÍAS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078461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aciente 7\DSC00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83077" y="1065446"/>
            <a:ext cx="3771547" cy="307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paciente 7\DSC001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6"/>
          <a:stretch/>
        </p:blipFill>
        <p:spPr bwMode="auto">
          <a:xfrm>
            <a:off x="4752659" y="715508"/>
            <a:ext cx="3836495" cy="377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4"/>
          <p:cNvSpPr txBox="1">
            <a:spLocks/>
          </p:cNvSpPr>
          <p:nvPr/>
        </p:nvSpPr>
        <p:spPr>
          <a:xfrm>
            <a:off x="1963393" y="4562709"/>
            <a:ext cx="2462033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PREVIO AL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4752659" y="4562709"/>
            <a:ext cx="3287906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CONTROL 10 DÍAS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1037230" y="163626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b="1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b="1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0784617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aciente 6\DSC000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r="14850"/>
          <a:stretch/>
        </p:blipFill>
        <p:spPr bwMode="auto">
          <a:xfrm>
            <a:off x="4660979" y="870418"/>
            <a:ext cx="3468661" cy="361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Paciente 6\DSC00051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-12479" r="13374" b="12479"/>
          <a:stretch/>
        </p:blipFill>
        <p:spPr bwMode="auto">
          <a:xfrm>
            <a:off x="1137092" y="347022"/>
            <a:ext cx="3785925" cy="413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1278630" y="4584860"/>
            <a:ext cx="3319071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PREVIO AL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4998823" y="4540559"/>
            <a:ext cx="3054168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CONTROL 15 DÍAS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880411" y="381794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889677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Paciente 6\DSC00053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r="23190"/>
          <a:stretch/>
        </p:blipFill>
        <p:spPr bwMode="auto">
          <a:xfrm>
            <a:off x="2042596" y="1089820"/>
            <a:ext cx="2666104" cy="30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Paciente 6\DSC000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5"/>
          <a:stretch/>
        </p:blipFill>
        <p:spPr bwMode="auto">
          <a:xfrm>
            <a:off x="4681925" y="1089820"/>
            <a:ext cx="3144977" cy="30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2041307" y="4108749"/>
            <a:ext cx="2647450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PREVIO AL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4682539" y="4109565"/>
            <a:ext cx="3144363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CONTROL 15 DÍAS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880411" y="381794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7694076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galvich1\Desktop\maestria ME\don enrique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2946" r="54430" b="14640"/>
          <a:stretch/>
        </p:blipFill>
        <p:spPr bwMode="auto">
          <a:xfrm>
            <a:off x="1495919" y="757056"/>
            <a:ext cx="2703562" cy="36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galvich1\Desktop\maestria ME\don enrique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0" t="3476" r="5555" b="15171"/>
          <a:stretch/>
        </p:blipFill>
        <p:spPr bwMode="auto">
          <a:xfrm>
            <a:off x="4651373" y="780431"/>
            <a:ext cx="2820431" cy="358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4"/>
          <p:cNvSpPr txBox="1">
            <a:spLocks/>
          </p:cNvSpPr>
          <p:nvPr/>
        </p:nvSpPr>
        <p:spPr>
          <a:xfrm>
            <a:off x="1503710" y="4450326"/>
            <a:ext cx="2695771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PREVIO AL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4651374" y="4465909"/>
            <a:ext cx="2820430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3 SEMANAS DESPUÉS</a:t>
            </a:r>
          </a:p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DEL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880411" y="381794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7736486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1" t="3598" r="789" b="24661"/>
          <a:stretch/>
        </p:blipFill>
        <p:spPr bwMode="auto">
          <a:xfrm>
            <a:off x="4831939" y="1213502"/>
            <a:ext cx="4198953" cy="308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4"/>
          <p:cNvSpPr txBox="1">
            <a:spLocks/>
          </p:cNvSpPr>
          <p:nvPr/>
        </p:nvSpPr>
        <p:spPr>
          <a:xfrm>
            <a:off x="607718" y="4597107"/>
            <a:ext cx="3872248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PREVIO AL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4526714" y="4437590"/>
            <a:ext cx="4222855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3 SEMANAS DESPUÉS</a:t>
            </a:r>
          </a:p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DEL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880411" y="381794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3695" r="52198" b="24130"/>
          <a:stretch/>
        </p:blipFill>
        <p:spPr bwMode="auto">
          <a:xfrm>
            <a:off x="50199" y="1257947"/>
            <a:ext cx="4543057" cy="304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473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0CANON\IMG_49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7" t="1" r="15968" b="-425"/>
          <a:stretch/>
        </p:blipFill>
        <p:spPr bwMode="auto">
          <a:xfrm>
            <a:off x="563771" y="1028857"/>
            <a:ext cx="3940390" cy="350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F:\DCIM\100CANON\IMG_49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r="19014" b="-446"/>
          <a:stretch/>
        </p:blipFill>
        <p:spPr bwMode="auto">
          <a:xfrm>
            <a:off x="4831939" y="996287"/>
            <a:ext cx="3748996" cy="353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975945" y="163626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b="1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b="1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5" name="Título 4"/>
          <p:cNvSpPr txBox="1">
            <a:spLocks/>
          </p:cNvSpPr>
          <p:nvPr/>
        </p:nvSpPr>
        <p:spPr>
          <a:xfrm>
            <a:off x="492364" y="4600655"/>
            <a:ext cx="4201422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PREVIO AL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4504161" y="4600654"/>
            <a:ext cx="4482008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CONTROL </a:t>
            </a:r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15 </a:t>
            </a:r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DÍAS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9877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2" t="23480" r="9170" b="14562"/>
          <a:stretch/>
        </p:blipFill>
        <p:spPr>
          <a:xfrm>
            <a:off x="4659164" y="958380"/>
            <a:ext cx="4096838" cy="374878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23395" r="51991" b="14798"/>
          <a:stretch/>
        </p:blipFill>
        <p:spPr>
          <a:xfrm>
            <a:off x="311565" y="958379"/>
            <a:ext cx="4152820" cy="374878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942741" y="163626"/>
            <a:ext cx="7903057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b="1" dirty="0" smtClean="0">
                <a:solidFill>
                  <a:srgbClr val="0A3363"/>
                </a:solidFill>
                <a:latin typeface="Gotham"/>
                <a:cs typeface="Gotham"/>
              </a:rPr>
              <a:t>Rejuvenecimiento facial con Células Madre</a:t>
            </a:r>
            <a:endParaRPr lang="es-SV" sz="2400" b="1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5" name="Título 4"/>
          <p:cNvSpPr txBox="1">
            <a:spLocks/>
          </p:cNvSpPr>
          <p:nvPr/>
        </p:nvSpPr>
        <p:spPr>
          <a:xfrm>
            <a:off x="942741" y="4733147"/>
            <a:ext cx="3513851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PREVIO AL PROCEDIMIENTO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4659164" y="4707164"/>
            <a:ext cx="3474895" cy="436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CONTROL </a:t>
            </a:r>
            <a:r>
              <a:rPr lang="es-SV" sz="1400" dirty="0" smtClean="0">
                <a:solidFill>
                  <a:srgbClr val="0A3363"/>
                </a:solidFill>
                <a:latin typeface="Gotham"/>
                <a:cs typeface="Gotham"/>
              </a:rPr>
              <a:t>1 MES</a:t>
            </a:r>
            <a:endParaRPr lang="es-SV" sz="1400" dirty="0">
              <a:solidFill>
                <a:srgbClr val="0A3363"/>
              </a:solidFill>
              <a:latin typeface="Gotham"/>
              <a:cs typeface="Gotham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1501254" y="2429301"/>
            <a:ext cx="395785" cy="95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2658723" y="2429300"/>
            <a:ext cx="395785" cy="95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6000826" y="2185916"/>
            <a:ext cx="395785" cy="95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013035" y="2185916"/>
            <a:ext cx="395785" cy="95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05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istoria C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7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9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52712"/>
          <a:stretch/>
        </p:blipFill>
        <p:spPr>
          <a:xfrm>
            <a:off x="1996398" y="1283238"/>
            <a:ext cx="5595050" cy="364099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4154487" y="4130388"/>
            <a:ext cx="426279" cy="426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ítulo 4"/>
          <p:cNvSpPr>
            <a:spLocks noGrp="1"/>
          </p:cNvSpPr>
          <p:nvPr>
            <p:ph type="title"/>
          </p:nvPr>
        </p:nvSpPr>
        <p:spPr>
          <a:xfrm>
            <a:off x="940407" y="183039"/>
            <a:ext cx="7889694" cy="857250"/>
          </a:xfrm>
        </p:spPr>
        <p:txBody>
          <a:bodyPr/>
          <a:lstStyle/>
          <a:p>
            <a:pPr algn="l"/>
            <a:r>
              <a:rPr lang="es-SV" sz="3200" b="1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>NIVEL DE TESTOSTERONA </a:t>
            </a:r>
            <a:r>
              <a:rPr lang="es-SV" sz="32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/>
            </a:r>
            <a:br>
              <a:rPr lang="es-SV" sz="32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</a:br>
            <a:r>
              <a:rPr lang="es-SV" sz="24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>PREVIO A T</a:t>
            </a:r>
            <a:r>
              <a:rPr lang="es-SV" sz="24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>RATAMIENTO CON </a:t>
            </a:r>
            <a:r>
              <a:rPr lang="es-SV" sz="24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>CÉLULAS MADRE</a:t>
            </a:r>
            <a:endParaRPr lang="es-SV" sz="2400" dirty="0">
              <a:solidFill>
                <a:schemeClr val="bg2">
                  <a:lumMod val="25000"/>
                </a:schemeClr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6070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6114" b="50479"/>
          <a:stretch/>
        </p:blipFill>
        <p:spPr>
          <a:xfrm>
            <a:off x="1795489" y="1277130"/>
            <a:ext cx="5969709" cy="356592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4168838" y="3558745"/>
            <a:ext cx="481330" cy="481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940407" y="183039"/>
            <a:ext cx="7889694" cy="857250"/>
          </a:xfrm>
        </p:spPr>
        <p:txBody>
          <a:bodyPr/>
          <a:lstStyle/>
          <a:p>
            <a:pPr algn="l"/>
            <a:r>
              <a:rPr lang="es-SV" sz="3200" b="1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>NIVEL DE TESTOSTERONA </a:t>
            </a:r>
            <a:r>
              <a:rPr lang="es-SV" sz="32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/>
            </a:r>
            <a:br>
              <a:rPr lang="es-SV" sz="32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</a:br>
            <a:r>
              <a:rPr lang="es-SV" sz="24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>POSTERIOR A T</a:t>
            </a:r>
            <a:r>
              <a:rPr lang="es-SV" sz="24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>RATAMIENTO CON </a:t>
            </a:r>
            <a:r>
              <a:rPr lang="es-SV" sz="2400" dirty="0" smtClean="0">
                <a:solidFill>
                  <a:schemeClr val="bg2">
                    <a:lumMod val="25000"/>
                  </a:schemeClr>
                </a:solidFill>
                <a:latin typeface="Gotham"/>
                <a:cs typeface="Gotham"/>
              </a:rPr>
              <a:t>CÉLULAS MADRE</a:t>
            </a:r>
            <a:endParaRPr lang="es-SV" sz="2400" dirty="0">
              <a:solidFill>
                <a:schemeClr val="bg2">
                  <a:lumMod val="25000"/>
                </a:schemeClr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496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es-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0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es-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0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es-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" y="0"/>
            <a:ext cx="91370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uillermo\Desktop\imagenes-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0"/>
            <a:ext cx="9143998" cy="514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2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3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735" y="795647"/>
            <a:ext cx="5124499" cy="3776354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92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énesis">
  <a:themeElements>
    <a:clrScheme name="Personalizar 5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516</Words>
  <Application>Microsoft Office PowerPoint</Application>
  <PresentationFormat>Presentación en pantalla (16:9)</PresentationFormat>
  <Paragraphs>76</Paragraphs>
  <Slides>68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68</vt:i4>
      </vt:variant>
    </vt:vector>
  </HeadingPairs>
  <TitlesOfParts>
    <vt:vector size="71" baseType="lpstr">
      <vt:lpstr>Tema de Office</vt:lpstr>
      <vt:lpstr>1_Génesis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MATEO Paciente con autismo tratado con Células Madre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NIVEL DE TESTOSTERONA  PREVIO A TRATAMIENTO CON CÉLULAS MADRE</vt:lpstr>
      <vt:lpstr>NIVEL DE TESTOSTERONA  POSTERIOR A TRATAMIENTO CON CÉLULAS MADRE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ggalvich1</dc:creator>
  <cp:lastModifiedBy>Guillermo</cp:lastModifiedBy>
  <cp:revision>45</cp:revision>
  <cp:lastPrinted>2015-10-10T14:48:54Z</cp:lastPrinted>
  <dcterms:created xsi:type="dcterms:W3CDTF">2015-10-10T12:59:54Z</dcterms:created>
  <dcterms:modified xsi:type="dcterms:W3CDTF">2017-05-19T17:14:39Z</dcterms:modified>
</cp:coreProperties>
</file>