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9"/>
  </p:notesMasterIdLst>
  <p:sldIdLst>
    <p:sldId id="256" r:id="rId2"/>
    <p:sldId id="271" r:id="rId3"/>
    <p:sldId id="262" r:id="rId4"/>
    <p:sldId id="263" r:id="rId5"/>
    <p:sldId id="274" r:id="rId6"/>
    <p:sldId id="275" r:id="rId7"/>
    <p:sldId id="273" r:id="rId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216"/>
    </p:cViewPr>
  </p:sorterViewPr>
  <p:notesViewPr>
    <p:cSldViewPr snapToGrid="0" snapToObjects="1">
      <p:cViewPr>
        <p:scale>
          <a:sx n="120" d="100"/>
          <a:sy n="120" d="100"/>
        </p:scale>
        <p:origin x="1458" y="-15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A"/>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3E2A6E-5243-4C58-A852-735DF2F9C922}" type="datetimeFigureOut">
              <a:rPr lang="es-PA" smtClean="0"/>
              <a:t>05/14/2017</a:t>
            </a:fld>
            <a:endParaRPr lang="es-PA"/>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A"/>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A"/>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2C153-4CD8-4C6C-9084-2612D4070030}" type="slidenum">
              <a:rPr lang="es-PA" smtClean="0"/>
              <a:t>‹Nº›</a:t>
            </a:fld>
            <a:endParaRPr lang="es-PA"/>
          </a:p>
        </p:txBody>
      </p:sp>
    </p:spTree>
    <p:extLst>
      <p:ext uri="{BB962C8B-B14F-4D97-AF65-F5344CB8AC3E}">
        <p14:creationId xmlns:p14="http://schemas.microsoft.com/office/powerpoint/2010/main" val="416237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A" dirty="0"/>
          </a:p>
        </p:txBody>
      </p:sp>
      <p:sp>
        <p:nvSpPr>
          <p:cNvPr id="4" name="3 Marcador de número de diapositiva"/>
          <p:cNvSpPr>
            <a:spLocks noGrp="1"/>
          </p:cNvSpPr>
          <p:nvPr>
            <p:ph type="sldNum" sz="quarter" idx="10"/>
          </p:nvPr>
        </p:nvSpPr>
        <p:spPr/>
        <p:txBody>
          <a:bodyPr/>
          <a:lstStyle/>
          <a:p>
            <a:fld id="{0EB2C153-4CD8-4C6C-9084-2612D4070030}" type="slidenum">
              <a:rPr lang="es-PA" smtClean="0"/>
              <a:t>1</a:t>
            </a:fld>
            <a:endParaRPr lang="es-PA"/>
          </a:p>
        </p:txBody>
      </p:sp>
    </p:spTree>
    <p:extLst>
      <p:ext uri="{BB962C8B-B14F-4D97-AF65-F5344CB8AC3E}">
        <p14:creationId xmlns:p14="http://schemas.microsoft.com/office/powerpoint/2010/main" val="3785577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A" dirty="0"/>
          </a:p>
        </p:txBody>
      </p:sp>
      <p:sp>
        <p:nvSpPr>
          <p:cNvPr id="4" name="3 Marcador de número de diapositiva"/>
          <p:cNvSpPr>
            <a:spLocks noGrp="1"/>
          </p:cNvSpPr>
          <p:nvPr>
            <p:ph type="sldNum" sz="quarter" idx="10"/>
          </p:nvPr>
        </p:nvSpPr>
        <p:spPr/>
        <p:txBody>
          <a:bodyPr/>
          <a:lstStyle/>
          <a:p>
            <a:fld id="{0EB2C153-4CD8-4C6C-9084-2612D4070030}" type="slidenum">
              <a:rPr lang="es-PA" smtClean="0"/>
              <a:t>2</a:t>
            </a:fld>
            <a:endParaRPr lang="es-PA"/>
          </a:p>
        </p:txBody>
      </p:sp>
    </p:spTree>
    <p:extLst>
      <p:ext uri="{BB962C8B-B14F-4D97-AF65-F5344CB8AC3E}">
        <p14:creationId xmlns:p14="http://schemas.microsoft.com/office/powerpoint/2010/main" val="1371307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a:p>
        </p:txBody>
      </p:sp>
      <p:sp>
        <p:nvSpPr>
          <p:cNvPr id="4" name="Marcador de número de diapositiva 3"/>
          <p:cNvSpPr>
            <a:spLocks noGrp="1"/>
          </p:cNvSpPr>
          <p:nvPr>
            <p:ph type="sldNum" sz="quarter" idx="10"/>
          </p:nvPr>
        </p:nvSpPr>
        <p:spPr/>
        <p:txBody>
          <a:bodyPr/>
          <a:lstStyle/>
          <a:p>
            <a:fld id="{0EB2C153-4CD8-4C6C-9084-2612D4070030}" type="slidenum">
              <a:rPr lang="es-PA" smtClean="0"/>
              <a:t>6</a:t>
            </a:fld>
            <a:endParaRPr lang="es-PA"/>
          </a:p>
        </p:txBody>
      </p:sp>
    </p:spTree>
    <p:extLst>
      <p:ext uri="{BB962C8B-B14F-4D97-AF65-F5344CB8AC3E}">
        <p14:creationId xmlns:p14="http://schemas.microsoft.com/office/powerpoint/2010/main" val="3441659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PA" dirty="0" smtClean="0"/>
              <a:t>Los países más subdesarrollados en el mundo son los más creyentes.  En esa condición está América Latina.  Lo más curioso, es que son países con grandes riquezas naturales.  La riqueza natural de Panamá es su posición geográfica.  Sin embargo, los bajos niveles educativos se traducen no sólo en una menor productividad, sino también en una gran credulidad, superstición e ignorancia, que no ayudan al desarrollo.  Esto también da como consecuencia la tendencia a la religiosidad.  Es necesario, por lo tanto, elevar los niveles educativos y culturales para deshacerse de la tan dañina superstición.  Se han dado algunos pasos hacia ello, pero no se acaba de comprender que fomentar la religiosidad redunda en un gran daño.</a:t>
            </a:r>
          </a:p>
          <a:p>
            <a:endParaRPr lang="es-PA" dirty="0" smtClean="0"/>
          </a:p>
          <a:p>
            <a:r>
              <a:rPr lang="es-PA" dirty="0" smtClean="0"/>
              <a:t>Dante </a:t>
            </a:r>
            <a:r>
              <a:rPr lang="es-PA" dirty="0" err="1" smtClean="0"/>
              <a:t>Amerisi</a:t>
            </a:r>
            <a:r>
              <a:rPr lang="es-PA" dirty="0" smtClean="0"/>
              <a:t>,  Los Retos de la Razón 	 </a:t>
            </a:r>
            <a:endParaRPr lang="es-PA" dirty="0"/>
          </a:p>
        </p:txBody>
      </p:sp>
      <p:sp>
        <p:nvSpPr>
          <p:cNvPr id="4" name="3 Marcador de número de diapositiva"/>
          <p:cNvSpPr>
            <a:spLocks noGrp="1"/>
          </p:cNvSpPr>
          <p:nvPr>
            <p:ph type="sldNum" sz="quarter" idx="10"/>
          </p:nvPr>
        </p:nvSpPr>
        <p:spPr/>
        <p:txBody>
          <a:bodyPr/>
          <a:lstStyle/>
          <a:p>
            <a:fld id="{35A3EDB3-3A27-45BD-9AC0-357C5341F9E0}" type="slidenum">
              <a:rPr lang="es-PA" smtClean="0"/>
              <a:t>7</a:t>
            </a:fld>
            <a:endParaRPr lang="es-PA"/>
          </a:p>
        </p:txBody>
      </p:sp>
    </p:spTree>
    <p:extLst>
      <p:ext uri="{BB962C8B-B14F-4D97-AF65-F5344CB8AC3E}">
        <p14:creationId xmlns:p14="http://schemas.microsoft.com/office/powerpoint/2010/main" val="155616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s-ES_tradnl" smtClean="0"/>
              <a:t>Clic para editar título</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p:txBody>
          <a:bodyPr/>
          <a:lstStyle/>
          <a:p>
            <a:fld id="{55161453-6590-45B1-8F35-54376F7A7531}" type="datetime1">
              <a:rPr lang="es-ES" smtClean="0"/>
              <a:t>14/05/2017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s-ES_tradnl" smtClean="0"/>
              <a:t>Clic para editar título</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A97A0F02-3DFA-4711-85F0-2106D4A8C78D}" type="datetime1">
              <a:rPr lang="es-ES" smtClean="0"/>
              <a:t>14/05/2017</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0B3F75B-2466-6846-BFE3-9EEE74461C43}" type="slidenum">
              <a:rPr lang="es-ES" smtClean="0"/>
              <a:t>‹Nº›</a:t>
            </a:fld>
            <a:endParaRPr lang="es-E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dirty="0" smtClean="0"/>
              <a:t>Arrastre la imagen al marcador de posición o haga clic en el icono para agregar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29FC7A15-56CA-4C1A-8D3F-44EB6CB4BEF5}" type="datetime1">
              <a:rPr lang="es-ES" smtClean="0"/>
              <a:t>14/05/2017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s-ES_tradnl" smtClean="0"/>
              <a:t>Clic para editar título</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A0B10584-55AF-4DE9-A02E-1F84BE2F9994}" type="datetime1">
              <a:rPr lang="es-ES" smtClean="0"/>
              <a:t>14/05/2017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24D90089-F9D8-4E25-BF04-00301B841D24}" type="datetime1">
              <a:rPr lang="es-ES" smtClean="0"/>
              <a:t>14/05/2017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s-ES_tradnl" smtClean="0"/>
              <a:t>Clic para editar título</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p:txBody>
          <a:bodyPr/>
          <a:lstStyle/>
          <a:p>
            <a:fld id="{E42EF876-FA80-4C1B-829F-CD9FAD23C345}" type="datetime1">
              <a:rPr lang="es-ES" smtClean="0"/>
              <a:t>14/05/2017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B3F75B-2466-6846-BFE3-9EEE74461C43}" type="slidenum">
              <a:rPr lang="es-ES" smtClean="0"/>
              <a:t>‹Nº›</a:t>
            </a:fld>
            <a:endParaRPr lang="es-E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dirty="0" smtClean="0"/>
              <a:t>Arrastre la imagen al marcador de posición o haga clic en el icono para agregar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s-ES_tradnl" smtClean="0"/>
              <a:t>Clic para editar título</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63FF996D-DC41-4EF9-BAA6-F9674F09FC04}" type="datetime1">
              <a:rPr lang="es-ES" smtClean="0"/>
              <a:t>14/05/2017</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s-ES_tradnl" smtClean="0"/>
              <a:t>Clic para editar título</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CDB739E0-3A9C-4150-8F21-EF86C5DA1B66}" type="datetime1">
              <a:rPr lang="es-ES" smtClean="0"/>
              <a:t>14/05/2017</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8C6927AF-79B5-4D49-B9F3-3CCA5AB0F882}" type="datetime1">
              <a:rPr lang="es-ES" smtClean="0"/>
              <a:t>14/05/2017</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3866248C-DA0D-458E-A2EB-885E9EE0ADD2}" type="datetime1">
              <a:rPr lang="es-ES" smtClean="0"/>
              <a:t>14/05/2017</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E9AF0-6E53-4AE2-B6D7-F5E442056338}" type="datetime1">
              <a:rPr lang="es-ES" smtClean="0"/>
              <a:t>14/05/2017</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s-ES_tradnl" smtClean="0"/>
              <a:t>Clic para editar título</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98FD2916-7EAA-46E0-B461-93E3DCDEDA82}" type="datetime1">
              <a:rPr lang="es-ES" smtClean="0"/>
              <a:t>14/05/2017</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0B3F75B-2466-6846-BFE3-9EEE74461C43}"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s-ES_tradnl" smtClean="0"/>
              <a:t>Clic para editar título</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2A4CE9A-39EE-4293-830A-DBBFEB7054BC}" type="datetime1">
              <a:rPr lang="es-ES" smtClean="0"/>
              <a:t>14/05/2017</a:t>
            </a:fld>
            <a:endParaRPr lang="es-E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s-E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20B3F75B-2466-6846-BFE3-9EEE74461C43}"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1645259"/>
            <a:ext cx="6498160" cy="2479908"/>
          </a:xfrm>
        </p:spPr>
        <p:txBody>
          <a:bodyPr/>
          <a:lstStyle/>
          <a:p>
            <a:r>
              <a:rPr lang="es-ES" sz="4000" b="1" dirty="0" smtClean="0">
                <a:latin typeface="Abadi MT Condensed Extra Bold"/>
                <a:cs typeface="Abadi MT Condensed Extra Bold"/>
              </a:rPr>
              <a:t>EDUCACIÓN Y SALUD EN LA LEGISLACIÓN Y  LAS POLÍTICAS PÚBLICAS</a:t>
            </a:r>
            <a:endParaRPr lang="es-ES" sz="4000" b="1" dirty="0">
              <a:latin typeface="Abadi MT Condensed Extra Bold"/>
              <a:cs typeface="Abadi MT Condensed Extra Bold"/>
            </a:endParaRPr>
          </a:p>
        </p:txBody>
      </p:sp>
      <p:sp>
        <p:nvSpPr>
          <p:cNvPr id="3" name="Subtítulo 2"/>
          <p:cNvSpPr>
            <a:spLocks noGrp="1"/>
          </p:cNvSpPr>
          <p:nvPr>
            <p:ph type="subTitle" idx="1"/>
          </p:nvPr>
        </p:nvSpPr>
        <p:spPr>
          <a:xfrm>
            <a:off x="1322922" y="4779991"/>
            <a:ext cx="6498159" cy="522324"/>
          </a:xfrm>
        </p:spPr>
        <p:txBody>
          <a:bodyPr>
            <a:noAutofit/>
          </a:bodyPr>
          <a:lstStyle/>
          <a:p>
            <a:r>
              <a:rPr lang="es-ES" sz="2400" dirty="0" smtClean="0">
                <a:solidFill>
                  <a:srgbClr val="000090"/>
                </a:solidFill>
                <a:latin typeface="Abadi MT Condensed Extra Bold"/>
                <a:cs typeface="Abadi MT Condensed Extra Bold"/>
              </a:rPr>
              <a:t>Haydée Méndez Illueca, PhD</a:t>
            </a:r>
          </a:p>
          <a:p>
            <a:r>
              <a:rPr lang="es-ES" sz="2400" dirty="0" smtClean="0">
                <a:solidFill>
                  <a:srgbClr val="000090"/>
                </a:solidFill>
                <a:latin typeface="Abadi MT Condensed Extra Bold"/>
                <a:cs typeface="Abadi MT Condensed Extra Bold"/>
              </a:rPr>
              <a:t>FUNDAGÉNERO</a:t>
            </a:r>
            <a:endParaRPr lang="es-ES" sz="2400" dirty="0">
              <a:solidFill>
                <a:srgbClr val="000090"/>
              </a:solidFill>
              <a:latin typeface="Abadi MT Condensed Extra Bold"/>
              <a:cs typeface="Abadi MT Condensed Extra Bold"/>
            </a:endParaRPr>
          </a:p>
        </p:txBody>
      </p:sp>
    </p:spTree>
    <p:extLst>
      <p:ext uri="{BB962C8B-B14F-4D97-AF65-F5344CB8AC3E}">
        <p14:creationId xmlns:p14="http://schemas.microsoft.com/office/powerpoint/2010/main" val="3442491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6260" y="349526"/>
            <a:ext cx="8576439" cy="815383"/>
          </a:xfrm>
        </p:spPr>
        <p:txBody>
          <a:bodyPr/>
          <a:lstStyle/>
          <a:p>
            <a:r>
              <a:rPr lang="es-ES" b="1" dirty="0" smtClean="0">
                <a:latin typeface="Times NR Condensed"/>
                <a:cs typeface="Times NR Condensed"/>
              </a:rPr>
              <a:t>FACTOR DE PROTECCIÓN</a:t>
            </a:r>
            <a:endParaRPr lang="es-ES" b="1" dirty="0">
              <a:latin typeface="Times NR Condensed"/>
              <a:cs typeface="Times NR Condensed"/>
            </a:endParaRPr>
          </a:p>
        </p:txBody>
      </p:sp>
      <p:sp>
        <p:nvSpPr>
          <p:cNvPr id="3" name="Marcador de contenido 2"/>
          <p:cNvSpPr>
            <a:spLocks noGrp="1"/>
          </p:cNvSpPr>
          <p:nvPr>
            <p:ph idx="1"/>
          </p:nvPr>
        </p:nvSpPr>
        <p:spPr>
          <a:xfrm>
            <a:off x="326260" y="1592420"/>
            <a:ext cx="8482742" cy="5693091"/>
          </a:xfrm>
        </p:spPr>
        <p:txBody>
          <a:bodyPr>
            <a:normAutofit fontScale="92500"/>
          </a:bodyPr>
          <a:lstStyle/>
          <a:p>
            <a:pPr algn="just">
              <a:lnSpc>
                <a:spcPts val="3360"/>
              </a:lnSpc>
              <a:spcBef>
                <a:spcPts val="600"/>
              </a:spcBef>
              <a:spcAft>
                <a:spcPts val="600"/>
              </a:spcAft>
            </a:pPr>
            <a:r>
              <a:rPr lang="es-ES" sz="2800" dirty="0">
                <a:solidFill>
                  <a:srgbClr val="555555"/>
                </a:solidFill>
                <a:latin typeface="Times NR Condensed"/>
                <a:cs typeface="Times NR Condensed"/>
              </a:rPr>
              <a:t>La educación sexual tiende a retrasar las relaciones y a disminuir el número de encuentros sexuales.</a:t>
            </a:r>
          </a:p>
          <a:p>
            <a:pPr algn="just">
              <a:lnSpc>
                <a:spcPts val="3360"/>
              </a:lnSpc>
              <a:spcBef>
                <a:spcPts val="600"/>
              </a:spcBef>
              <a:spcAft>
                <a:spcPts val="600"/>
              </a:spcAft>
            </a:pPr>
            <a:r>
              <a:rPr lang="es-ES" sz="2800" dirty="0" smtClean="0">
                <a:solidFill>
                  <a:srgbClr val="555555"/>
                </a:solidFill>
                <a:latin typeface="Times NR Condensed"/>
                <a:cs typeface="Times NR Condensed"/>
              </a:rPr>
              <a:t>Con conocimiento, los jóvenes optan </a:t>
            </a:r>
            <a:r>
              <a:rPr lang="es-ES" sz="2800" dirty="0">
                <a:solidFill>
                  <a:srgbClr val="555555"/>
                </a:solidFill>
                <a:latin typeface="Times NR Condensed"/>
                <a:cs typeface="Times NR Condensed"/>
              </a:rPr>
              <a:t>por </a:t>
            </a:r>
            <a:r>
              <a:rPr lang="es-ES" sz="2800" dirty="0" smtClean="0">
                <a:solidFill>
                  <a:srgbClr val="555555"/>
                </a:solidFill>
                <a:latin typeface="Times NR Condensed"/>
                <a:cs typeface="Times NR Condensed"/>
              </a:rPr>
              <a:t>el sexo seguro. </a:t>
            </a:r>
            <a:endParaRPr lang="es-ES" sz="2800" dirty="0">
              <a:solidFill>
                <a:srgbClr val="555555"/>
              </a:solidFill>
              <a:latin typeface="Times NR Condensed"/>
              <a:cs typeface="Times NR Condensed"/>
            </a:endParaRPr>
          </a:p>
          <a:p>
            <a:pPr algn="just">
              <a:lnSpc>
                <a:spcPts val="3360"/>
              </a:lnSpc>
              <a:spcBef>
                <a:spcPts val="600"/>
              </a:spcBef>
              <a:spcAft>
                <a:spcPts val="600"/>
              </a:spcAft>
            </a:pPr>
            <a:r>
              <a:rPr lang="es-ES" sz="2800" dirty="0">
                <a:solidFill>
                  <a:srgbClr val="555555"/>
                </a:solidFill>
                <a:latin typeface="Times NR Condensed"/>
                <a:cs typeface="Times NR Condensed"/>
              </a:rPr>
              <a:t>La educación </a:t>
            </a:r>
            <a:r>
              <a:rPr lang="es-ES" sz="2800" dirty="0" smtClean="0">
                <a:solidFill>
                  <a:srgbClr val="555555"/>
                </a:solidFill>
                <a:latin typeface="Times NR Condensed"/>
                <a:cs typeface="Times NR Condensed"/>
              </a:rPr>
              <a:t>integral en sexualidad disminuye </a:t>
            </a:r>
            <a:r>
              <a:rPr lang="es-ES" sz="2800" dirty="0">
                <a:solidFill>
                  <a:srgbClr val="555555"/>
                </a:solidFill>
                <a:latin typeface="Times NR Condensed"/>
                <a:cs typeface="Times NR Condensed"/>
              </a:rPr>
              <a:t>la tasa de embarazo adolescente</a:t>
            </a:r>
            <a:r>
              <a:rPr lang="es-ES" sz="2800" dirty="0" smtClean="0">
                <a:solidFill>
                  <a:srgbClr val="555555"/>
                </a:solidFill>
                <a:latin typeface="Times NR Condensed"/>
                <a:cs typeface="Times NR Condensed"/>
              </a:rPr>
              <a:t>.  </a:t>
            </a:r>
            <a:endParaRPr lang="es-ES" sz="2800" dirty="0">
              <a:solidFill>
                <a:srgbClr val="555555"/>
              </a:solidFill>
              <a:latin typeface="Times NR Condensed"/>
              <a:cs typeface="Times NR Condensed"/>
            </a:endParaRPr>
          </a:p>
          <a:p>
            <a:pPr algn="just">
              <a:lnSpc>
                <a:spcPts val="3360"/>
              </a:lnSpc>
              <a:spcBef>
                <a:spcPts val="600"/>
              </a:spcBef>
              <a:spcAft>
                <a:spcPts val="600"/>
              </a:spcAft>
            </a:pPr>
            <a:r>
              <a:rPr lang="es-ES" sz="2800" dirty="0">
                <a:solidFill>
                  <a:srgbClr val="555555"/>
                </a:solidFill>
                <a:latin typeface="Times NR Condensed"/>
                <a:cs typeface="Times NR Condensed"/>
              </a:rPr>
              <a:t>Es un factor de protección en caso de abuso sexual </a:t>
            </a:r>
            <a:r>
              <a:rPr lang="es-ES" sz="2800" dirty="0" smtClean="0">
                <a:solidFill>
                  <a:srgbClr val="555555"/>
                </a:solidFill>
                <a:latin typeface="Times NR Condensed"/>
                <a:cs typeface="Times NR Condensed"/>
              </a:rPr>
              <a:t>infantil, porque </a:t>
            </a:r>
            <a:r>
              <a:rPr lang="es-PA" sz="2800" dirty="0" smtClean="0">
                <a:latin typeface="Times NR Condensed"/>
                <a:cs typeface="Times NR Condensed"/>
              </a:rPr>
              <a:t>le </a:t>
            </a:r>
            <a:r>
              <a:rPr lang="es-PA" sz="2800" dirty="0">
                <a:latin typeface="Times NR Condensed"/>
                <a:cs typeface="Times NR Condensed"/>
              </a:rPr>
              <a:t>enseña a niñas y niños a reconocer </a:t>
            </a:r>
            <a:r>
              <a:rPr lang="es-PA" sz="2800" dirty="0" smtClean="0">
                <a:latin typeface="Times NR Condensed"/>
                <a:cs typeface="Times NR Condensed"/>
              </a:rPr>
              <a:t>caricias </a:t>
            </a:r>
            <a:r>
              <a:rPr lang="es-PA" sz="2800" dirty="0">
                <a:latin typeface="Times NR Condensed"/>
                <a:cs typeface="Times NR Condensed"/>
              </a:rPr>
              <a:t>positivas y negativas, </a:t>
            </a:r>
            <a:r>
              <a:rPr lang="es-PA" sz="2800" dirty="0" smtClean="0">
                <a:latin typeface="Times NR Condensed"/>
                <a:cs typeface="Times NR Condensed"/>
              </a:rPr>
              <a:t>a protegerse y adoptar </a:t>
            </a:r>
            <a:r>
              <a:rPr lang="es-PA" sz="2800" dirty="0">
                <a:latin typeface="Times NR Condensed"/>
                <a:cs typeface="Times NR Condensed"/>
              </a:rPr>
              <a:t>ciertas medidas de </a:t>
            </a:r>
            <a:r>
              <a:rPr lang="es-PA" sz="2800" dirty="0" smtClean="0">
                <a:latin typeface="Times NR Condensed"/>
                <a:cs typeface="Times NR Condensed"/>
              </a:rPr>
              <a:t>seguridad.</a:t>
            </a:r>
            <a:endParaRPr lang="es-ES" sz="2800" dirty="0" smtClean="0">
              <a:solidFill>
                <a:srgbClr val="555555"/>
              </a:solidFill>
              <a:latin typeface="Times NR Condensed"/>
              <a:cs typeface="Times NR Condensed"/>
            </a:endParaRPr>
          </a:p>
          <a:p>
            <a:pPr algn="just">
              <a:lnSpc>
                <a:spcPts val="3360"/>
              </a:lnSpc>
              <a:spcBef>
                <a:spcPts val="600"/>
              </a:spcBef>
            </a:pPr>
            <a:endParaRPr lang="es-ES" sz="2800" dirty="0"/>
          </a:p>
        </p:txBody>
      </p:sp>
      <p:sp>
        <p:nvSpPr>
          <p:cNvPr id="4" name="Marcador de número de diapositiva 3"/>
          <p:cNvSpPr>
            <a:spLocks noGrp="1"/>
          </p:cNvSpPr>
          <p:nvPr>
            <p:ph type="sldNum" sz="quarter" idx="12"/>
          </p:nvPr>
        </p:nvSpPr>
        <p:spPr/>
        <p:txBody>
          <a:bodyPr/>
          <a:lstStyle/>
          <a:p>
            <a:fld id="{20B3F75B-2466-6846-BFE3-9EEE74461C43}" type="slidenum">
              <a:rPr lang="es-ES" smtClean="0"/>
              <a:t>2</a:t>
            </a:fld>
            <a:endParaRPr lang="es-ES" dirty="0"/>
          </a:p>
        </p:txBody>
      </p:sp>
    </p:spTree>
    <p:extLst>
      <p:ext uri="{BB962C8B-B14F-4D97-AF65-F5344CB8AC3E}">
        <p14:creationId xmlns:p14="http://schemas.microsoft.com/office/powerpoint/2010/main" val="294007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07109"/>
            <a:ext cx="9143999" cy="809532"/>
          </a:xfrm>
        </p:spPr>
        <p:txBody>
          <a:bodyPr/>
          <a:lstStyle/>
          <a:p>
            <a:r>
              <a:rPr lang="es-ES" sz="3600" b="1" dirty="0" smtClean="0">
                <a:latin typeface="Abadi MT Condensed Extra Bold"/>
                <a:cs typeface="Abadi MT Condensed Extra Bold"/>
              </a:rPr>
              <a:t>SUSTENTACIÓN CONSTITUCIONAL</a:t>
            </a:r>
            <a:endParaRPr lang="es-ES" sz="3600" b="1" dirty="0">
              <a:latin typeface="Abadi MT Condensed Extra Bold"/>
              <a:cs typeface="Abadi MT Condensed Extra Bold"/>
            </a:endParaRPr>
          </a:p>
        </p:txBody>
      </p:sp>
      <p:sp>
        <p:nvSpPr>
          <p:cNvPr id="3" name="Marcador de contenido 2"/>
          <p:cNvSpPr>
            <a:spLocks noGrp="1"/>
          </p:cNvSpPr>
          <p:nvPr>
            <p:ph idx="1"/>
          </p:nvPr>
        </p:nvSpPr>
        <p:spPr>
          <a:xfrm>
            <a:off x="139700" y="1116641"/>
            <a:ext cx="8680954" cy="6151058"/>
          </a:xfrm>
        </p:spPr>
        <p:txBody>
          <a:bodyPr>
            <a:noAutofit/>
          </a:bodyPr>
          <a:lstStyle/>
          <a:p>
            <a:pPr marL="0" indent="0" algn="just">
              <a:lnSpc>
                <a:spcPts val="2640"/>
              </a:lnSpc>
              <a:spcBef>
                <a:spcPts val="1200"/>
              </a:spcBef>
              <a:spcAft>
                <a:spcPts val="600"/>
              </a:spcAft>
              <a:buNone/>
            </a:pPr>
            <a:r>
              <a:rPr lang="es-ES" sz="2200" dirty="0" smtClean="0">
                <a:latin typeface="Times NR Condensed"/>
                <a:cs typeface="Times NR Condensed"/>
              </a:rPr>
              <a:t>Una Ley de Salud Sexual y Reproductiva debe sustentarse en dos artículos de nuestra constitución:</a:t>
            </a:r>
          </a:p>
          <a:p>
            <a:pPr algn="just">
              <a:lnSpc>
                <a:spcPts val="2640"/>
              </a:lnSpc>
              <a:spcBef>
                <a:spcPts val="1200"/>
              </a:spcBef>
              <a:spcAft>
                <a:spcPts val="600"/>
              </a:spcAft>
            </a:pPr>
            <a:r>
              <a:rPr lang="es-ES" sz="2200" dirty="0" smtClean="0">
                <a:latin typeface="Times NR Condensed"/>
                <a:cs typeface="Times NR Condensed"/>
              </a:rPr>
              <a:t>El Artículo 91 establece que todos </a:t>
            </a:r>
            <a:r>
              <a:rPr lang="es-ES" sz="2200" dirty="0">
                <a:latin typeface="Times NR Condensed"/>
                <a:cs typeface="Times NR Condensed"/>
              </a:rPr>
              <a:t>tienen </a:t>
            </a:r>
            <a:r>
              <a:rPr lang="es-ES" sz="2200" dirty="0" smtClean="0">
                <a:latin typeface="Times NR Condensed"/>
                <a:cs typeface="Times NR Condensed"/>
              </a:rPr>
              <a:t>derecho </a:t>
            </a:r>
            <a:r>
              <a:rPr lang="es-ES" sz="2200" dirty="0">
                <a:latin typeface="Times NR Condensed"/>
                <a:cs typeface="Times NR Condensed"/>
              </a:rPr>
              <a:t>a la educación y la responsabilidad de </a:t>
            </a:r>
            <a:r>
              <a:rPr lang="es-ES" sz="2200" dirty="0" smtClean="0">
                <a:latin typeface="Times NR Condensed"/>
                <a:cs typeface="Times NR Condensed"/>
              </a:rPr>
              <a:t>educarse, que </a:t>
            </a:r>
            <a:r>
              <a:rPr lang="es-ES" sz="2200" b="1" dirty="0" smtClean="0">
                <a:latin typeface="Times NR Condensed"/>
                <a:cs typeface="Times NR Condensed"/>
              </a:rPr>
              <a:t>l</a:t>
            </a:r>
            <a:r>
              <a:rPr lang="es-ES" sz="2200" b="1" u="sng" dirty="0" smtClean="0">
                <a:latin typeface="Times NR Condensed"/>
                <a:cs typeface="Times NR Condensed"/>
              </a:rPr>
              <a:t>a </a:t>
            </a:r>
            <a:r>
              <a:rPr lang="es-ES" sz="2200" b="1" u="sng" dirty="0">
                <a:latin typeface="Times NR Condensed"/>
                <a:cs typeface="Times NR Condensed"/>
              </a:rPr>
              <a:t>educación se basa en la </a:t>
            </a:r>
            <a:r>
              <a:rPr lang="es-ES" sz="2200" b="1" u="sng" dirty="0" smtClean="0">
                <a:latin typeface="Times NR Condensed"/>
                <a:cs typeface="Times NR Condensed"/>
              </a:rPr>
              <a:t>ciencia</a:t>
            </a:r>
            <a:r>
              <a:rPr lang="es-ES" sz="2200" dirty="0" smtClean="0">
                <a:latin typeface="Times NR Condensed"/>
                <a:cs typeface="Times NR Condensed"/>
              </a:rPr>
              <a:t> para </a:t>
            </a:r>
            <a:r>
              <a:rPr lang="es-ES" sz="2200" dirty="0">
                <a:latin typeface="Times NR Condensed"/>
                <a:cs typeface="Times NR Condensed"/>
              </a:rPr>
              <a:t>asegurar el desarrollo de la persona humana y de la </a:t>
            </a:r>
            <a:r>
              <a:rPr lang="es-ES" sz="2200" dirty="0" smtClean="0">
                <a:latin typeface="Times NR Condensed"/>
                <a:cs typeface="Times NR Condensed"/>
              </a:rPr>
              <a:t>familia y afirmar y fortalecer la </a:t>
            </a:r>
            <a:r>
              <a:rPr lang="es-ES" sz="2200" dirty="0">
                <a:latin typeface="Times NR Condensed"/>
                <a:cs typeface="Times NR Condensed"/>
              </a:rPr>
              <a:t>Nación panameña como comunidad cultural y política.</a:t>
            </a:r>
          </a:p>
          <a:p>
            <a:pPr algn="just">
              <a:lnSpc>
                <a:spcPts val="2640"/>
              </a:lnSpc>
              <a:spcBef>
                <a:spcPts val="1200"/>
              </a:spcBef>
              <a:spcAft>
                <a:spcPts val="600"/>
              </a:spcAft>
            </a:pPr>
            <a:r>
              <a:rPr lang="es-ES" sz="2200" dirty="0" smtClean="0">
                <a:latin typeface="Times NR Condensed"/>
                <a:cs typeface="Times NR Condensed"/>
              </a:rPr>
              <a:t>Artículo 109 establece que es </a:t>
            </a:r>
            <a:r>
              <a:rPr lang="es-ES" sz="2200" dirty="0">
                <a:latin typeface="Times NR Condensed"/>
                <a:cs typeface="Times NR Condensed"/>
              </a:rPr>
              <a:t>función esencial del Estado velar por la salud de la población de la </a:t>
            </a:r>
            <a:r>
              <a:rPr lang="es-ES" sz="2200" dirty="0" smtClean="0">
                <a:latin typeface="Times NR Condensed"/>
                <a:cs typeface="Times NR Condensed"/>
              </a:rPr>
              <a:t>República y que el </a:t>
            </a:r>
            <a:r>
              <a:rPr lang="es-ES" sz="2200" dirty="0">
                <a:latin typeface="Times NR Condensed"/>
                <a:cs typeface="Times NR Condensed"/>
              </a:rPr>
              <a:t>individuo, como parte de la comunidad, tiene derecho a la promoción, protección, conservación, restitución y rehabilitación de la salud y la obligación de conservarla, entendida ésta como el completo bienestar físico, mental y social.</a:t>
            </a:r>
          </a:p>
        </p:txBody>
      </p:sp>
      <p:sp>
        <p:nvSpPr>
          <p:cNvPr id="4" name="Marcador de número de diapositiva 3"/>
          <p:cNvSpPr>
            <a:spLocks noGrp="1"/>
          </p:cNvSpPr>
          <p:nvPr>
            <p:ph type="sldNum" sz="quarter" idx="12"/>
          </p:nvPr>
        </p:nvSpPr>
        <p:spPr/>
        <p:txBody>
          <a:bodyPr/>
          <a:lstStyle/>
          <a:p>
            <a:fld id="{20B3F75B-2466-6846-BFE3-9EEE74461C43}" type="slidenum">
              <a:rPr lang="es-ES" smtClean="0"/>
              <a:t>3</a:t>
            </a:fld>
            <a:endParaRPr lang="es-ES" dirty="0"/>
          </a:p>
        </p:txBody>
      </p:sp>
    </p:spTree>
    <p:extLst>
      <p:ext uri="{BB962C8B-B14F-4D97-AF65-F5344CB8AC3E}">
        <p14:creationId xmlns:p14="http://schemas.microsoft.com/office/powerpoint/2010/main" val="1262759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07576"/>
            <a:ext cx="9143999" cy="1336956"/>
          </a:xfrm>
        </p:spPr>
        <p:txBody>
          <a:bodyPr/>
          <a:lstStyle/>
          <a:p>
            <a:r>
              <a:rPr lang="es-ES" sz="3200" b="1" dirty="0" smtClean="0">
                <a:latin typeface="Abadi MT Condensed Extra Bold"/>
                <a:cs typeface="Abadi MT Condensed Extra Bold"/>
              </a:rPr>
              <a:t>ACUERDOS INTERNACIONALES Y </a:t>
            </a:r>
            <a:br>
              <a:rPr lang="es-ES" sz="3200" b="1" dirty="0" smtClean="0">
                <a:latin typeface="Abadi MT Condensed Extra Bold"/>
                <a:cs typeface="Abadi MT Condensed Extra Bold"/>
              </a:rPr>
            </a:br>
            <a:r>
              <a:rPr lang="es-ES" sz="3200" b="1" dirty="0">
                <a:latin typeface="Abadi MT Condensed Extra Bold"/>
                <a:cs typeface="Abadi MT Condensed Extra Bold"/>
              </a:rPr>
              <a:t>La Convención de los Derechos del Niño (1989</a:t>
            </a:r>
            <a:r>
              <a:rPr lang="es-ES" sz="3200" b="1" dirty="0" smtClean="0">
                <a:latin typeface="Abadi MT Condensed Extra Bold"/>
                <a:cs typeface="Abadi MT Condensed Extra Bold"/>
              </a:rPr>
              <a:t>)</a:t>
            </a:r>
            <a:endParaRPr lang="es-ES" sz="3200" b="1" dirty="0">
              <a:latin typeface="Abadi MT Condensed Extra Bold"/>
              <a:cs typeface="Abadi MT Condensed Extra Bold"/>
            </a:endParaRPr>
          </a:p>
        </p:txBody>
      </p:sp>
      <p:sp>
        <p:nvSpPr>
          <p:cNvPr id="3" name="Marcador de contenido 2"/>
          <p:cNvSpPr>
            <a:spLocks noGrp="1"/>
          </p:cNvSpPr>
          <p:nvPr>
            <p:ph idx="1"/>
          </p:nvPr>
        </p:nvSpPr>
        <p:spPr>
          <a:xfrm>
            <a:off x="549275" y="2027253"/>
            <a:ext cx="8042276" cy="3706632"/>
          </a:xfrm>
        </p:spPr>
        <p:txBody>
          <a:bodyPr>
            <a:normAutofit fontScale="92500" lnSpcReduction="10000"/>
          </a:bodyPr>
          <a:lstStyle/>
          <a:p>
            <a:pPr algn="just"/>
            <a:r>
              <a:rPr lang="es-ES" dirty="0" smtClean="0">
                <a:latin typeface="Times NR Condensed"/>
                <a:cs typeface="Times NR Condensed"/>
              </a:rPr>
              <a:t>La Organización Mundial de la Salud, El Fondo de Población de Naciones Unidas y otros organismos internacionales recomiendan la implementación de la Educación </a:t>
            </a:r>
            <a:r>
              <a:rPr lang="es-ES" dirty="0">
                <a:latin typeface="Times NR Condensed"/>
                <a:cs typeface="Times NR Condensed"/>
              </a:rPr>
              <a:t>S</a:t>
            </a:r>
            <a:r>
              <a:rPr lang="es-ES" dirty="0" smtClean="0">
                <a:latin typeface="Times NR Condensed"/>
                <a:cs typeface="Times NR Condensed"/>
              </a:rPr>
              <a:t>exual Integral.</a:t>
            </a:r>
          </a:p>
          <a:p>
            <a:pPr algn="just"/>
            <a:r>
              <a:rPr lang="es-ES" dirty="0" smtClean="0">
                <a:latin typeface="Times NR Condensed"/>
                <a:cs typeface="Times NR Condensed"/>
              </a:rPr>
              <a:t>La Convención de los Derechos del Niño de 1989, firmada por Panamá, dispone en su </a:t>
            </a:r>
            <a:r>
              <a:rPr lang="es-ES" dirty="0">
                <a:latin typeface="Times NR Condensed"/>
                <a:cs typeface="Times NR Condensed"/>
              </a:rPr>
              <a:t>Artículo 17:  Los Estados Partes velarán por que el niño tenga acceso a información y material procedentes de diversas fuentes nacionales e internacionales, en especial la información y el material que tengan por finalidad promover su bienestar social, espiritual y moral y su salud física y mental. </a:t>
            </a:r>
            <a:endParaRPr lang="es-ES" dirty="0" smtClean="0">
              <a:latin typeface="Times NR Condensed"/>
              <a:cs typeface="Times NR Condensed"/>
            </a:endParaRPr>
          </a:p>
        </p:txBody>
      </p:sp>
      <p:sp>
        <p:nvSpPr>
          <p:cNvPr id="4" name="Marcador de número de diapositiva 3"/>
          <p:cNvSpPr>
            <a:spLocks noGrp="1"/>
          </p:cNvSpPr>
          <p:nvPr>
            <p:ph type="sldNum" sz="quarter" idx="12"/>
          </p:nvPr>
        </p:nvSpPr>
        <p:spPr/>
        <p:txBody>
          <a:bodyPr/>
          <a:lstStyle/>
          <a:p>
            <a:fld id="{20B3F75B-2466-6846-BFE3-9EEE74461C43}" type="slidenum">
              <a:rPr lang="es-ES" smtClean="0"/>
              <a:t>4</a:t>
            </a:fld>
            <a:endParaRPr lang="es-ES" dirty="0"/>
          </a:p>
        </p:txBody>
      </p:sp>
    </p:spTree>
    <p:extLst>
      <p:ext uri="{BB962C8B-B14F-4D97-AF65-F5344CB8AC3E}">
        <p14:creationId xmlns:p14="http://schemas.microsoft.com/office/powerpoint/2010/main" val="1293970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A" dirty="0" smtClean="0"/>
              <a:t>LEYES QUE DESARROLLAN EL TEMA</a:t>
            </a:r>
            <a:endParaRPr lang="es-PA" dirty="0"/>
          </a:p>
        </p:txBody>
      </p:sp>
      <p:sp>
        <p:nvSpPr>
          <p:cNvPr id="3" name="Marcador de contenido 2"/>
          <p:cNvSpPr>
            <a:spLocks noGrp="1"/>
          </p:cNvSpPr>
          <p:nvPr>
            <p:ph idx="1"/>
          </p:nvPr>
        </p:nvSpPr>
        <p:spPr>
          <a:xfrm>
            <a:off x="549275" y="1600200"/>
            <a:ext cx="8042276" cy="4907477"/>
          </a:xfrm>
        </p:spPr>
        <p:txBody>
          <a:bodyPr>
            <a:normAutofit lnSpcReduction="10000"/>
          </a:bodyPr>
          <a:lstStyle/>
          <a:p>
            <a:r>
              <a:rPr lang="es-PA" dirty="0"/>
              <a:t>Convención de los Derechos del Niño y la </a:t>
            </a:r>
            <a:r>
              <a:rPr lang="es-PA" dirty="0" smtClean="0"/>
              <a:t>Niña</a:t>
            </a:r>
          </a:p>
          <a:p>
            <a:r>
              <a:rPr lang="es-PA" dirty="0" smtClean="0"/>
              <a:t>Declaración </a:t>
            </a:r>
            <a:r>
              <a:rPr lang="es-PA" dirty="0"/>
              <a:t>Universal de los Derechos </a:t>
            </a:r>
            <a:r>
              <a:rPr lang="es-PA" dirty="0" smtClean="0"/>
              <a:t>Humanos</a:t>
            </a:r>
          </a:p>
          <a:p>
            <a:r>
              <a:rPr lang="es-PA" dirty="0" smtClean="0"/>
              <a:t>Convención </a:t>
            </a:r>
            <a:r>
              <a:rPr lang="es-PA" dirty="0"/>
              <a:t>sobre la Eliminación de todas las Formas de Discriminación contra la </a:t>
            </a:r>
            <a:r>
              <a:rPr lang="es-PA" dirty="0" smtClean="0"/>
              <a:t>Mujer y </a:t>
            </a:r>
            <a:r>
              <a:rPr lang="es-PA" dirty="0"/>
              <a:t>Convención Belem do </a:t>
            </a:r>
            <a:r>
              <a:rPr lang="es-PA" dirty="0" smtClean="0"/>
              <a:t>Para</a:t>
            </a:r>
          </a:p>
          <a:p>
            <a:r>
              <a:rPr lang="es-PA" dirty="0" smtClean="0"/>
              <a:t>Otros </a:t>
            </a:r>
            <a:r>
              <a:rPr lang="es-PA" dirty="0"/>
              <a:t>acuerdos y </a:t>
            </a:r>
            <a:r>
              <a:rPr lang="es-PA" dirty="0" smtClean="0"/>
              <a:t>tratados</a:t>
            </a:r>
          </a:p>
          <a:p>
            <a:r>
              <a:rPr lang="es-PA" dirty="0" smtClean="0"/>
              <a:t>Constitución </a:t>
            </a:r>
            <a:r>
              <a:rPr lang="es-PA" dirty="0"/>
              <a:t>y </a:t>
            </a:r>
            <a:r>
              <a:rPr lang="es-PA" dirty="0" smtClean="0"/>
              <a:t>leyes como </a:t>
            </a:r>
            <a:r>
              <a:rPr lang="es-PA" dirty="0"/>
              <a:t>la Ley 4 de 1999 de Igualdad de Oportunidades, la Ley 3 de 2000, General sobre las ITS y VIH/SIDA, la Ley 82 de 2013 Contra la violencia hacia las niñas y mujeres y </a:t>
            </a:r>
            <a:r>
              <a:rPr lang="es-PA" dirty="0" smtClean="0"/>
              <a:t>varias </a:t>
            </a:r>
            <a:r>
              <a:rPr lang="es-PA" dirty="0"/>
              <a:t>leyes sobre la adolescente embarazada.</a:t>
            </a:r>
          </a:p>
        </p:txBody>
      </p:sp>
      <p:sp>
        <p:nvSpPr>
          <p:cNvPr id="4" name="Marcador de número de diapositiva 3"/>
          <p:cNvSpPr>
            <a:spLocks noGrp="1"/>
          </p:cNvSpPr>
          <p:nvPr>
            <p:ph type="sldNum" sz="quarter" idx="12"/>
          </p:nvPr>
        </p:nvSpPr>
        <p:spPr/>
        <p:txBody>
          <a:bodyPr/>
          <a:lstStyle/>
          <a:p>
            <a:fld id="{20B3F75B-2466-6846-BFE3-9EEE74461C43}" type="slidenum">
              <a:rPr lang="es-ES" smtClean="0"/>
              <a:t>5</a:t>
            </a:fld>
            <a:endParaRPr lang="es-ES" dirty="0"/>
          </a:p>
        </p:txBody>
      </p:sp>
    </p:spTree>
    <p:extLst>
      <p:ext uri="{BB962C8B-B14F-4D97-AF65-F5344CB8AC3E}">
        <p14:creationId xmlns:p14="http://schemas.microsoft.com/office/powerpoint/2010/main" val="7098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A" dirty="0" smtClean="0"/>
              <a:t>¿Qué es la EIS</a:t>
            </a:r>
            <a:r>
              <a:rPr lang="es-PA" sz="4400" dirty="0" smtClean="0"/>
              <a:t>?</a:t>
            </a:r>
            <a:endParaRPr lang="es-PA" dirty="0"/>
          </a:p>
        </p:txBody>
      </p:sp>
      <p:sp>
        <p:nvSpPr>
          <p:cNvPr id="3" name="Marcador de contenido 2"/>
          <p:cNvSpPr>
            <a:spLocks noGrp="1"/>
          </p:cNvSpPr>
          <p:nvPr>
            <p:ph idx="1"/>
          </p:nvPr>
        </p:nvSpPr>
        <p:spPr/>
        <p:txBody>
          <a:bodyPr>
            <a:normAutofit fontScale="92500"/>
          </a:bodyPr>
          <a:lstStyle/>
          <a:p>
            <a:pPr marL="0" indent="0" algn="just">
              <a:buNone/>
            </a:pPr>
            <a:r>
              <a:rPr lang="es-PA" dirty="0"/>
              <a:t>La educación </a:t>
            </a:r>
            <a:r>
              <a:rPr lang="es-PA" u="sng" dirty="0"/>
              <a:t>integral</a:t>
            </a:r>
            <a:r>
              <a:rPr lang="es-PA" dirty="0"/>
              <a:t> en sexualidad (EIS) se refiere a orientación e </a:t>
            </a:r>
            <a:r>
              <a:rPr lang="es-PA" u="sng" dirty="0"/>
              <a:t>información ética y científica</a:t>
            </a:r>
            <a:r>
              <a:rPr lang="es-PA" dirty="0"/>
              <a:t>, adecuada a cada etapa psicofisiológica del ciclo vital humano, que favorece que niños, niñas, adolescentes y jóvenes adquieran los conocimientos y habilidades para tomar </a:t>
            </a:r>
            <a:r>
              <a:rPr lang="es-PA" u="sng" dirty="0"/>
              <a:t>decisiones responsables e informadas sobre sus relaciones sociales</a:t>
            </a:r>
            <a:r>
              <a:rPr lang="es-PA" dirty="0"/>
              <a:t>. </a:t>
            </a:r>
            <a:endParaRPr lang="es-PA" dirty="0" smtClean="0"/>
          </a:p>
          <a:p>
            <a:pPr marL="0" indent="0" algn="just">
              <a:buNone/>
            </a:pPr>
            <a:r>
              <a:rPr lang="es-PA" u="sng" dirty="0" smtClean="0"/>
              <a:t>Contribuye </a:t>
            </a:r>
            <a:r>
              <a:rPr lang="es-PA" u="sng" dirty="0"/>
              <a:t>a que se retrase el inicio de las relaciones sexuales</a:t>
            </a:r>
            <a:r>
              <a:rPr lang="es-PA" dirty="0"/>
              <a:t>; se reduzca la frecuencia de la actividad sexual sin protección; se disminuya el número de parejas sexuales; </a:t>
            </a:r>
            <a:r>
              <a:rPr lang="es-PA" dirty="0" smtClean="0"/>
              <a:t>y </a:t>
            </a:r>
            <a:r>
              <a:rPr lang="es-PA" dirty="0"/>
              <a:t>aumente el uso de métodos de protección contra el embarazo no deseado y las infecciones de transmisión sexual (ITS). </a:t>
            </a:r>
          </a:p>
        </p:txBody>
      </p:sp>
      <p:sp>
        <p:nvSpPr>
          <p:cNvPr id="4" name="Marcador de número de diapositiva 3"/>
          <p:cNvSpPr>
            <a:spLocks noGrp="1"/>
          </p:cNvSpPr>
          <p:nvPr>
            <p:ph type="sldNum" sz="quarter" idx="12"/>
          </p:nvPr>
        </p:nvSpPr>
        <p:spPr/>
        <p:txBody>
          <a:bodyPr/>
          <a:lstStyle/>
          <a:p>
            <a:fld id="{20B3F75B-2466-6846-BFE3-9EEE74461C43}" type="slidenum">
              <a:rPr lang="es-ES" smtClean="0"/>
              <a:t>6</a:t>
            </a:fld>
            <a:endParaRPr lang="es-ES" dirty="0"/>
          </a:p>
        </p:txBody>
      </p:sp>
    </p:spTree>
    <p:extLst>
      <p:ext uri="{BB962C8B-B14F-4D97-AF65-F5344CB8AC3E}">
        <p14:creationId xmlns:p14="http://schemas.microsoft.com/office/powerpoint/2010/main" val="406843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138" y="419564"/>
            <a:ext cx="8504334" cy="5688632"/>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número de diapositiva 1"/>
          <p:cNvSpPr>
            <a:spLocks noGrp="1"/>
          </p:cNvSpPr>
          <p:nvPr>
            <p:ph type="sldNum" sz="quarter" idx="12"/>
          </p:nvPr>
        </p:nvSpPr>
        <p:spPr/>
        <p:txBody>
          <a:bodyPr/>
          <a:lstStyle/>
          <a:p>
            <a:fld id="{20B3F75B-2466-6846-BFE3-9EEE74461C43}" type="slidenum">
              <a:rPr lang="es-ES" smtClean="0"/>
              <a:t>7</a:t>
            </a:fld>
            <a:endParaRPr lang="es-ES" dirty="0"/>
          </a:p>
        </p:txBody>
      </p:sp>
    </p:spTree>
    <p:extLst>
      <p:ext uri="{BB962C8B-B14F-4D97-AF65-F5344CB8AC3E}">
        <p14:creationId xmlns:p14="http://schemas.microsoft.com/office/powerpoint/2010/main" val="2095780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a">
  <a:themeElements>
    <a:clrScheme name="Brisa">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sa">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isa">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Brisa.thmx</Template>
  <TotalTime>419</TotalTime>
  <Words>676</Words>
  <Application>Microsoft Office PowerPoint</Application>
  <PresentationFormat>Presentación en pantalla (4:3)</PresentationFormat>
  <Paragraphs>37</Paragraphs>
  <Slides>7</Slides>
  <Notes>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Abadi MT Condensed Extra Bold</vt:lpstr>
      <vt:lpstr>Calibri</vt:lpstr>
      <vt:lpstr>News Gothic MT</vt:lpstr>
      <vt:lpstr>Times NR Condensed</vt:lpstr>
      <vt:lpstr>Wingdings 2</vt:lpstr>
      <vt:lpstr>Brisa</vt:lpstr>
      <vt:lpstr>EDUCACIÓN Y SALUD EN LA LEGISLACIÓN Y  LAS POLÍTICAS PÚBLICAS</vt:lpstr>
      <vt:lpstr>FACTOR DE PROTECCIÓN</vt:lpstr>
      <vt:lpstr>SUSTENTACIÓN CONSTITUCIONAL</vt:lpstr>
      <vt:lpstr>ACUERDOS INTERNACIONALES Y  La Convención de los Derechos del Niño (1989)</vt:lpstr>
      <vt:lpstr>LEYES QUE DESARROLLAN EL TEMA</vt:lpstr>
      <vt:lpstr>¿Qué es la EIS?</vt:lpstr>
      <vt:lpstr>Presentación de PowerPoint</vt:lpstr>
    </vt:vector>
  </TitlesOfParts>
  <Company>Independiente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CELIA MORENO</dc:creator>
  <cp:lastModifiedBy>HAYDEE</cp:lastModifiedBy>
  <cp:revision>95</cp:revision>
  <dcterms:created xsi:type="dcterms:W3CDTF">2014-09-21T05:44:23Z</dcterms:created>
  <dcterms:modified xsi:type="dcterms:W3CDTF">2017-05-14T16:56:16Z</dcterms:modified>
</cp:coreProperties>
</file>