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7"/>
  </p:notesMasterIdLst>
  <p:sldIdLst>
    <p:sldId id="256" r:id="rId4"/>
    <p:sldId id="272" r:id="rId5"/>
    <p:sldId id="263" r:id="rId6"/>
    <p:sldId id="262" r:id="rId7"/>
    <p:sldId id="274" r:id="rId8"/>
    <p:sldId id="264" r:id="rId9"/>
    <p:sldId id="266" r:id="rId10"/>
    <p:sldId id="267" r:id="rId11"/>
    <p:sldId id="276" r:id="rId12"/>
    <p:sldId id="265" r:id="rId13"/>
    <p:sldId id="261" r:id="rId14"/>
    <p:sldId id="287" r:id="rId15"/>
    <p:sldId id="277" r:id="rId16"/>
    <p:sldId id="279" r:id="rId17"/>
    <p:sldId id="29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221" autoAdjust="0"/>
  </p:normalViewPr>
  <p:slideViewPr>
    <p:cSldViewPr>
      <p:cViewPr>
        <p:scale>
          <a:sx n="78" d="100"/>
          <a:sy n="78" d="100"/>
        </p:scale>
        <p:origin x="-11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501CE-3F67-4E2E-AC49-E6BDDFB0412F}" type="doc">
      <dgm:prSet loTypeId="urn:microsoft.com/office/officeart/2005/8/layout/arrow6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PA"/>
        </a:p>
      </dgm:t>
    </dgm:pt>
    <dgm:pt modelId="{F4CD6F42-F04C-4477-870E-A953375CBA41}">
      <dgm:prSet phldrT="[Text]" custT="1"/>
      <dgm:spPr/>
      <dgm:t>
        <a:bodyPr/>
        <a:lstStyle/>
        <a:p>
          <a:r>
            <a:rPr lang="es-MX" sz="4400" b="1" dirty="0" smtClean="0">
              <a:latin typeface="Arial Rounded MT Bold" panose="020F0704030504030204" pitchFamily="34" charset="0"/>
            </a:rPr>
            <a:t>Fortalecer la Oferta de los SAA</a:t>
          </a:r>
          <a:endParaRPr lang="es-PA" sz="4400" b="1" dirty="0">
            <a:latin typeface="Arial Rounded MT Bold" panose="020F0704030504030204" pitchFamily="34" charset="0"/>
          </a:endParaRPr>
        </a:p>
      </dgm:t>
    </dgm:pt>
    <dgm:pt modelId="{0096293D-70D0-4728-83D2-716AE6FD8A51}" type="parTrans" cxnId="{261FE3B8-8094-471D-B5C7-3B8A9DA7F691}">
      <dgm:prSet/>
      <dgm:spPr/>
      <dgm:t>
        <a:bodyPr/>
        <a:lstStyle/>
        <a:p>
          <a:endParaRPr lang="es-PA"/>
        </a:p>
      </dgm:t>
    </dgm:pt>
    <dgm:pt modelId="{0305849A-0AD0-4363-8953-0D3C2F04CF9D}" type="sibTrans" cxnId="{261FE3B8-8094-471D-B5C7-3B8A9DA7F691}">
      <dgm:prSet/>
      <dgm:spPr/>
      <dgm:t>
        <a:bodyPr/>
        <a:lstStyle/>
        <a:p>
          <a:endParaRPr lang="es-PA"/>
        </a:p>
      </dgm:t>
    </dgm:pt>
    <dgm:pt modelId="{68687D7C-D1EB-497B-8DBD-802DA3F75464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MX" sz="5000" b="1" dirty="0" smtClean="0">
              <a:latin typeface="Arial Rounded MT Bold" panose="020F0704030504030204" pitchFamily="34" charset="0"/>
            </a:rPr>
            <a:t>Impulsar la Demanda  </a:t>
          </a:r>
          <a:endParaRPr lang="es-PA" sz="5000" b="1" dirty="0">
            <a:latin typeface="Arial Rounded MT Bold" panose="020F0704030504030204" pitchFamily="34" charset="0"/>
          </a:endParaRPr>
        </a:p>
      </dgm:t>
    </dgm:pt>
    <dgm:pt modelId="{FB7EAE8E-C67B-4C2D-A6F8-A5A39CE3FF27}" type="parTrans" cxnId="{81697302-6A34-4558-9E1E-8C383938CD58}">
      <dgm:prSet/>
      <dgm:spPr/>
      <dgm:t>
        <a:bodyPr/>
        <a:lstStyle/>
        <a:p>
          <a:endParaRPr lang="es-PA"/>
        </a:p>
      </dgm:t>
    </dgm:pt>
    <dgm:pt modelId="{078269E0-7005-42CA-97EA-B6ABB241E27F}" type="sibTrans" cxnId="{81697302-6A34-4558-9E1E-8C383938CD58}">
      <dgm:prSet/>
      <dgm:spPr/>
      <dgm:t>
        <a:bodyPr/>
        <a:lstStyle/>
        <a:p>
          <a:endParaRPr lang="es-PA"/>
        </a:p>
      </dgm:t>
    </dgm:pt>
    <dgm:pt modelId="{D86C7178-5478-45DD-B7BD-2EFD13C7E5A0}">
      <dgm:prSet/>
      <dgm:spPr/>
      <dgm:t>
        <a:bodyPr/>
        <a:lstStyle/>
        <a:p>
          <a:endParaRPr lang="en-US"/>
        </a:p>
      </dgm:t>
    </dgm:pt>
    <dgm:pt modelId="{8E2E47FA-810A-4430-9889-23F5A6562C99}" type="parTrans" cxnId="{6D7CAA59-BE12-4C26-A944-5D12B1E3C0F5}">
      <dgm:prSet/>
      <dgm:spPr/>
      <dgm:t>
        <a:bodyPr/>
        <a:lstStyle/>
        <a:p>
          <a:endParaRPr lang="es-PA"/>
        </a:p>
      </dgm:t>
    </dgm:pt>
    <dgm:pt modelId="{A6A799DB-B90F-46CA-89DD-937E252D6F14}" type="sibTrans" cxnId="{6D7CAA59-BE12-4C26-A944-5D12B1E3C0F5}">
      <dgm:prSet/>
      <dgm:spPr/>
      <dgm:t>
        <a:bodyPr/>
        <a:lstStyle/>
        <a:p>
          <a:endParaRPr lang="es-PA"/>
        </a:p>
      </dgm:t>
    </dgm:pt>
    <dgm:pt modelId="{4472094B-AD27-4292-B334-7A444CB78838}">
      <dgm:prSet/>
      <dgm:spPr/>
      <dgm:t>
        <a:bodyPr/>
        <a:lstStyle/>
        <a:p>
          <a:endParaRPr lang="es-PA"/>
        </a:p>
      </dgm:t>
    </dgm:pt>
    <dgm:pt modelId="{3DB707EC-A978-42A7-9028-DE3DFD6B916D}" type="parTrans" cxnId="{57D2A31C-0369-48B8-B69A-883F1A71183D}">
      <dgm:prSet/>
      <dgm:spPr/>
      <dgm:t>
        <a:bodyPr/>
        <a:lstStyle/>
        <a:p>
          <a:endParaRPr lang="es-PA"/>
        </a:p>
      </dgm:t>
    </dgm:pt>
    <dgm:pt modelId="{D8D60771-F6E3-42CE-86AB-E76C56C0C3BB}" type="sibTrans" cxnId="{57D2A31C-0369-48B8-B69A-883F1A71183D}">
      <dgm:prSet/>
      <dgm:spPr/>
      <dgm:t>
        <a:bodyPr/>
        <a:lstStyle/>
        <a:p>
          <a:endParaRPr lang="es-PA"/>
        </a:p>
      </dgm:t>
    </dgm:pt>
    <dgm:pt modelId="{9B6FE97B-DF8E-4D77-AE7F-F05319FEA43F}">
      <dgm:prSet/>
      <dgm:spPr/>
      <dgm:t>
        <a:bodyPr/>
        <a:lstStyle/>
        <a:p>
          <a:endParaRPr lang="en-US"/>
        </a:p>
      </dgm:t>
    </dgm:pt>
    <dgm:pt modelId="{8AA0C7C4-138C-4354-8FD5-3BE88BCD08CE}" type="parTrans" cxnId="{09AD30F5-10B4-46FA-8100-B1AF76B77691}">
      <dgm:prSet/>
      <dgm:spPr/>
      <dgm:t>
        <a:bodyPr/>
        <a:lstStyle/>
        <a:p>
          <a:endParaRPr lang="es-PA"/>
        </a:p>
      </dgm:t>
    </dgm:pt>
    <dgm:pt modelId="{F2AE61C5-E097-4E91-A8E5-4758C0F22CC8}" type="sibTrans" cxnId="{09AD30F5-10B4-46FA-8100-B1AF76B77691}">
      <dgm:prSet/>
      <dgm:spPr/>
      <dgm:t>
        <a:bodyPr/>
        <a:lstStyle/>
        <a:p>
          <a:endParaRPr lang="es-PA"/>
        </a:p>
      </dgm:t>
    </dgm:pt>
    <dgm:pt modelId="{85E23B59-A34E-46A3-92D8-C8245DD03C32}">
      <dgm:prSet/>
      <dgm:spPr/>
      <dgm:t>
        <a:bodyPr/>
        <a:lstStyle/>
        <a:p>
          <a:endParaRPr lang="es-PA"/>
        </a:p>
      </dgm:t>
    </dgm:pt>
    <dgm:pt modelId="{F26AB45F-DDD5-4C1C-9E66-2A9D2FC2CE34}" type="parTrans" cxnId="{36679F07-DCF5-4AB9-BBD6-F4D18A669572}">
      <dgm:prSet/>
      <dgm:spPr/>
      <dgm:t>
        <a:bodyPr/>
        <a:lstStyle/>
        <a:p>
          <a:endParaRPr lang="es-PA"/>
        </a:p>
      </dgm:t>
    </dgm:pt>
    <dgm:pt modelId="{D40A46BB-9FD9-4F46-8330-5DF15322EA11}" type="sibTrans" cxnId="{36679F07-DCF5-4AB9-BBD6-F4D18A669572}">
      <dgm:prSet/>
      <dgm:spPr/>
      <dgm:t>
        <a:bodyPr/>
        <a:lstStyle/>
        <a:p>
          <a:endParaRPr lang="es-PA"/>
        </a:p>
      </dgm:t>
    </dgm:pt>
    <dgm:pt modelId="{79F41DD7-D1F2-4A69-9938-08B561C4F0FF}" type="pres">
      <dgm:prSet presAssocID="{058501CE-3F67-4E2E-AC49-E6BDDFB0412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486F57-870B-4676-B92F-1BFCA50AC00A}" type="pres">
      <dgm:prSet presAssocID="{058501CE-3F67-4E2E-AC49-E6BDDFB0412F}" presName="ribbon" presStyleLbl="node1" presStyleIdx="0" presStyleCnt="1" custScaleY="133054" custLinFactNeighborX="-336" custLinFactNeighborY="-7485"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0A4DAF8-A66D-4694-A13C-8234234F85C8}" type="pres">
      <dgm:prSet presAssocID="{058501CE-3F67-4E2E-AC49-E6BDDFB0412F}" presName="leftArrowText" presStyleLbl="node1" presStyleIdx="0" presStyleCnt="1" custScaleX="107360" custScaleY="108103" custLinFactNeighborX="-6186" custLinFactNeighborY="-198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B1DC5-F0A8-40A5-9B2C-3E4BF2A1FC3B}" type="pres">
      <dgm:prSet presAssocID="{058501CE-3F67-4E2E-AC49-E6BDDFB0412F}" presName="rightArrowText" presStyleLbl="node1" presStyleIdx="0" presStyleCnt="1" custScaleX="124172" custLinFactNeighborX="-2036" custLinFactNeighborY="-16083">
        <dgm:presLayoutVars>
          <dgm:chMax val="0"/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A3519892-4DED-47EF-9538-38BCC262F1DF}" type="presOf" srcId="{68687D7C-D1EB-497B-8DBD-802DA3F75464}" destId="{8A1B1DC5-F0A8-40A5-9B2C-3E4BF2A1FC3B}" srcOrd="0" destOrd="0" presId="urn:microsoft.com/office/officeart/2005/8/layout/arrow6"/>
    <dgm:cxn modelId="{261FE3B8-8094-471D-B5C7-3B8A9DA7F691}" srcId="{058501CE-3F67-4E2E-AC49-E6BDDFB0412F}" destId="{F4CD6F42-F04C-4477-870E-A953375CBA41}" srcOrd="0" destOrd="0" parTransId="{0096293D-70D0-4728-83D2-716AE6FD8A51}" sibTransId="{0305849A-0AD0-4363-8953-0D3C2F04CF9D}"/>
    <dgm:cxn modelId="{456D806F-A46F-4C51-B9F9-01247B62C277}" type="presOf" srcId="{058501CE-3F67-4E2E-AC49-E6BDDFB0412F}" destId="{79F41DD7-D1F2-4A69-9938-08B561C4F0FF}" srcOrd="0" destOrd="0" presId="urn:microsoft.com/office/officeart/2005/8/layout/arrow6"/>
    <dgm:cxn modelId="{09AD30F5-10B4-46FA-8100-B1AF76B77691}" srcId="{058501CE-3F67-4E2E-AC49-E6BDDFB0412F}" destId="{9B6FE97B-DF8E-4D77-AE7F-F05319FEA43F}" srcOrd="4" destOrd="0" parTransId="{8AA0C7C4-138C-4354-8FD5-3BE88BCD08CE}" sibTransId="{F2AE61C5-E097-4E91-A8E5-4758C0F22CC8}"/>
    <dgm:cxn modelId="{CBFCCAD2-6AAD-4CC7-838C-E2D1FA0379C5}" type="presOf" srcId="{F4CD6F42-F04C-4477-870E-A953375CBA41}" destId="{30A4DAF8-A66D-4694-A13C-8234234F85C8}" srcOrd="0" destOrd="0" presId="urn:microsoft.com/office/officeart/2005/8/layout/arrow6"/>
    <dgm:cxn modelId="{81697302-6A34-4558-9E1E-8C383938CD58}" srcId="{058501CE-3F67-4E2E-AC49-E6BDDFB0412F}" destId="{68687D7C-D1EB-497B-8DBD-802DA3F75464}" srcOrd="1" destOrd="0" parTransId="{FB7EAE8E-C67B-4C2D-A6F8-A5A39CE3FF27}" sibTransId="{078269E0-7005-42CA-97EA-B6ABB241E27F}"/>
    <dgm:cxn modelId="{6D7CAA59-BE12-4C26-A944-5D12B1E3C0F5}" srcId="{058501CE-3F67-4E2E-AC49-E6BDDFB0412F}" destId="{D86C7178-5478-45DD-B7BD-2EFD13C7E5A0}" srcOrd="2" destOrd="0" parTransId="{8E2E47FA-810A-4430-9889-23F5A6562C99}" sibTransId="{A6A799DB-B90F-46CA-89DD-937E252D6F14}"/>
    <dgm:cxn modelId="{36679F07-DCF5-4AB9-BBD6-F4D18A669572}" srcId="{058501CE-3F67-4E2E-AC49-E6BDDFB0412F}" destId="{85E23B59-A34E-46A3-92D8-C8245DD03C32}" srcOrd="5" destOrd="0" parTransId="{F26AB45F-DDD5-4C1C-9E66-2A9D2FC2CE34}" sibTransId="{D40A46BB-9FD9-4F46-8330-5DF15322EA11}"/>
    <dgm:cxn modelId="{57D2A31C-0369-48B8-B69A-883F1A71183D}" srcId="{058501CE-3F67-4E2E-AC49-E6BDDFB0412F}" destId="{4472094B-AD27-4292-B334-7A444CB78838}" srcOrd="3" destOrd="0" parTransId="{3DB707EC-A978-42A7-9028-DE3DFD6B916D}" sibTransId="{D8D60771-F6E3-42CE-86AB-E76C56C0C3BB}"/>
    <dgm:cxn modelId="{BC2B96D7-1686-47CB-88F5-7F6AE2DB14FB}" type="presParOf" srcId="{79F41DD7-D1F2-4A69-9938-08B561C4F0FF}" destId="{D3486F57-870B-4676-B92F-1BFCA50AC00A}" srcOrd="0" destOrd="0" presId="urn:microsoft.com/office/officeart/2005/8/layout/arrow6"/>
    <dgm:cxn modelId="{9747351A-7523-4EBA-81B9-19D3CC01BE8C}" type="presParOf" srcId="{79F41DD7-D1F2-4A69-9938-08B561C4F0FF}" destId="{30A4DAF8-A66D-4694-A13C-8234234F85C8}" srcOrd="1" destOrd="0" presId="urn:microsoft.com/office/officeart/2005/8/layout/arrow6"/>
    <dgm:cxn modelId="{059290A7-7832-4C48-AD28-835ECF4DFEFF}" type="presParOf" srcId="{79F41DD7-D1F2-4A69-9938-08B561C4F0FF}" destId="{8A1B1DC5-F0A8-40A5-9B2C-3E4BF2A1FC3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86F57-870B-4676-B92F-1BFCA50AC00A}">
      <dsp:nvSpPr>
        <dsp:cNvPr id="0" name=""/>
        <dsp:cNvSpPr/>
      </dsp:nvSpPr>
      <dsp:spPr>
        <a:xfrm>
          <a:off x="0" y="144023"/>
          <a:ext cx="9067800" cy="4826028"/>
        </a:xfrm>
        <a:prstGeom prst="leftRightRibb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4DAF8-A66D-4694-A13C-8234234F85C8}">
      <dsp:nvSpPr>
        <dsp:cNvPr id="0" name=""/>
        <dsp:cNvSpPr/>
      </dsp:nvSpPr>
      <dsp:spPr>
        <a:xfrm>
          <a:off x="792908" y="1224133"/>
          <a:ext cx="3212612" cy="19213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6464" rIns="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b="1" kern="1200" dirty="0" smtClean="0">
              <a:latin typeface="Arial Rounded MT Bold" panose="020F0704030504030204" pitchFamily="34" charset="0"/>
            </a:rPr>
            <a:t>Fortalecer la Oferta de los SAA</a:t>
          </a:r>
          <a:endParaRPr lang="es-PA" sz="4400" b="1" kern="1200" dirty="0">
            <a:latin typeface="Arial Rounded MT Bold" panose="020F0704030504030204" pitchFamily="34" charset="0"/>
          </a:endParaRPr>
        </a:p>
      </dsp:txBody>
      <dsp:txXfrm>
        <a:off x="792908" y="1224133"/>
        <a:ext cx="3212612" cy="1921302"/>
      </dsp:txXfrm>
    </dsp:sp>
    <dsp:sp modelId="{8A1B1DC5-F0A8-40A5-9B2C-3E4BF2A1FC3B}">
      <dsp:nvSpPr>
        <dsp:cNvPr id="0" name=""/>
        <dsp:cNvSpPr/>
      </dsp:nvSpPr>
      <dsp:spPr>
        <a:xfrm>
          <a:off x="4034483" y="1944211"/>
          <a:ext cx="4391270" cy="17772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000" b="1" kern="1200" dirty="0" smtClean="0">
              <a:latin typeface="Arial Rounded MT Bold" panose="020F0704030504030204" pitchFamily="34" charset="0"/>
            </a:rPr>
            <a:t>Impulsar la Demanda  </a:t>
          </a:r>
          <a:endParaRPr lang="es-PA" sz="5000" b="1" kern="1200" dirty="0">
            <a:latin typeface="Arial Rounded MT Bold" panose="020F0704030504030204" pitchFamily="34" charset="0"/>
          </a:endParaRPr>
        </a:p>
      </dsp:txBody>
      <dsp:txXfrm>
        <a:off x="4034483" y="1944211"/>
        <a:ext cx="4391270" cy="1777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7FE9A-F6F4-4A6B-844A-01AA5DA6867B}" type="datetimeFigureOut">
              <a:rPr lang="en-US" smtClean="0"/>
              <a:t>05/18/2017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9E56C-4699-4318-A3F0-711375492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4908E0-D251-4205-BFB7-23B82B9C7F01}" type="slidenum">
              <a:rPr lang="en-US" altLang="es-PA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s-PA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P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4480" indent="-2824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9970" indent="-22599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1958" indent="-22599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3946" indent="-22599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5934" indent="-225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7921" indent="-225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9909" indent="-225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1897" indent="-2259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EA28121-A862-4D58-B123-D02A16536EA9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A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4480" indent="-282492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9970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1958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3946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5934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7921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9909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1897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2FD69AA-9DA1-4E1E-9727-704A34C652C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Cifras del Ministerio de Salud (MINSA) revelan que el año pasado 268 adolescentes se reportaron con el Virus de Inmunodeficiencia Humana, representando el 2.18% de los 12 mil 270 personas infectadas. 28 d enoviembre </a:t>
            </a: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268 nuevos casos en adolescentes ( en aumento desde 2010 cuando habían 110 nuevas infecciones en adolescentes)</a:t>
            </a: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4480" indent="-282492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9970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1958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3946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5934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7921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9909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1897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340634B-0725-4E0F-8D89-291F7C044473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02407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4480" indent="-282492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9970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1958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3946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5934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7921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9909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1897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0FF4180-DDD2-4A64-A55B-5943F64D672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Cifras del Ministerio de Salud (MINSA) revelan que el año pasado 268 adolescentes se reportaron con el Virus de Inmunodeficiencia Humana, representando el 2.18% de los 12 mil 270 personas infectadas. 28 d enoviembre </a:t>
            </a: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 </a:t>
            </a:r>
          </a:p>
          <a:p>
            <a:pPr defTabSz="902407"/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268 nuevos casos en adolescentes ( en aumento desde 2010 cuando habían 110 nuevas infecciones en adolescentes)</a:t>
            </a: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4480" indent="-282492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9970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1958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3946" indent="-225994" defTabSz="9086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85934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7921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9909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1897" indent="-225994" defTabSz="9086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2B50303-FF12-484F-A3A5-D684980ACDE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8121-03AA-4CCF-8583-2B4075043551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1DFC-095C-430F-A73F-273F5B3DE283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7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B6A3-49C7-4D61-8160-164E7BC91881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5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P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A0BC8-39F1-4EC4-BE8C-5E6BF4400B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929681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2F731-383D-4F40-AD81-9C1F11A216C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91004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AF74-111D-4A5D-AFBF-8D6791EAF3F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13512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5E1-E618-42D0-8EC8-FBA465BF76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547152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800F-EC55-424C-970F-1101AF9D80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90086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82B9E-E475-4F44-B9B2-79445927C20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18139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B202A-1F0A-49D1-992C-76F7E02B82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377085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BAB56-B38B-4043-A95C-65F8D9E5749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39690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7BBA-7019-431F-90E6-AA3F7FEEFA30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9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A1A29-D2CC-4301-8821-98C8F310733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255453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09E96-48B5-4F03-8DBB-87E2CC5683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65194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BAD99-D555-4E64-83CE-9F83F14B75C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9186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E7D98-F71D-45EC-8C38-BF626E8E25B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365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05/18/2017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62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0E04-FCC4-40D3-BE4F-DCDE755398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548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C1E3-7293-49E3-BBC7-4F0138952E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716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CCB5-C3AF-4E35-BF91-F6F12D969D5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61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ABA2-1099-4045-9726-A02CF63D4C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212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DBCF-2864-4B21-8A32-2D5CD3E14B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38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15BA-EE1F-4D42-AA19-C49D0D86B9F5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70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05/18/2017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7FD00-A4AB-4D5C-B540-A3201729A4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992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22AF51-5445-4BDB-A41E-887F986DE14B}" type="slidenum">
              <a:rPr lang="en-US" altLang="en-US" smtClean="0">
                <a:solidFill>
                  <a:srgbClr val="434342"/>
                </a:solidFill>
              </a:rPr>
              <a:pPr/>
              <a:t>‹#›</a:t>
            </a:fld>
            <a:endParaRPr lang="en-US" alt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99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CBCFF-7B89-4577-BB98-E194640F75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665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91EC-5891-4DDE-8B39-BBA1F92561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596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DD48-2861-4BE4-9939-055B50AA344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91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7266-DE1E-4F89-88E3-32E5B1178B7D}" type="datetime1">
              <a:rPr lang="en-US" smtClean="0"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8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F-9657-465A-A2B5-EE46CFEF4A5C}" type="datetime1">
              <a:rPr lang="en-US" smtClean="0"/>
              <a:t>05/18/2017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32D8-4CE2-480F-A0E8-156227A906D6}" type="datetime1">
              <a:rPr lang="en-US" smtClean="0"/>
              <a:t>05/18/2017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9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20C76-54C7-4963-B9AC-C0F466DD21B7}" type="datetime1">
              <a:rPr lang="en-US" smtClean="0"/>
              <a:t>05/18/2017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0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0328-3EFA-4A00-A04F-4C94E7EA946B}" type="datetime1">
              <a:rPr lang="en-US" smtClean="0"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2595-F9DF-406A-9082-EAF26D3C0542}" type="datetime1">
              <a:rPr lang="en-US" smtClean="0"/>
              <a:t>05/18/2017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8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386-EE73-4861-8CD8-196888641C34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9FDD6-59B5-4E80-AE3A-9D023EE5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8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A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A" smtClean="0"/>
              <a:t>Click to edit Master text styles</a:t>
            </a:r>
          </a:p>
          <a:p>
            <a:pPr lvl="1"/>
            <a:r>
              <a:rPr lang="es-ES" altLang="es-PA" smtClean="0"/>
              <a:t>Second level</a:t>
            </a:r>
          </a:p>
          <a:p>
            <a:pPr lvl="2"/>
            <a:r>
              <a:rPr lang="es-ES" altLang="es-PA" smtClean="0"/>
              <a:t>Third level</a:t>
            </a:r>
          </a:p>
          <a:p>
            <a:pPr lvl="3"/>
            <a:r>
              <a:rPr lang="es-ES" altLang="es-PA" smtClean="0"/>
              <a:t>Fourth level</a:t>
            </a:r>
          </a:p>
          <a:p>
            <a:pPr lvl="4"/>
            <a:r>
              <a:rPr lang="es-ES" altLang="es-PA" smtClean="0"/>
              <a:t>Fifth level</a:t>
            </a:r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AB50CE9-DE12-4EF1-AF36-782796315EF3}" type="slidenum">
              <a:rPr lang="es-ES"/>
              <a:pPr fontAlgn="base">
                <a:spcAft>
                  <a:spcPct val="0"/>
                </a:spcAft>
                <a:defRPr/>
              </a:pPr>
              <a:t>‹#›</a:t>
            </a:fld>
            <a:endParaRPr lang="es-ES"/>
          </a:p>
        </p:txBody>
      </p:sp>
      <p:sp>
        <p:nvSpPr>
          <p:cNvPr id="512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9BA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s-PA" altLang="es-PA" smtClean="0"/>
          </a:p>
        </p:txBody>
      </p:sp>
      <p:pic>
        <p:nvPicPr>
          <p:cNvPr id="4104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90500"/>
            <a:ext cx="1447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 userDrawn="1"/>
        </p:nvSpPr>
        <p:spPr bwMode="auto">
          <a:xfrm>
            <a:off x="381000" y="228600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rgbClr val="003366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s-ES" altLang="es-PA" sz="280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May 18,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D1B033C-EE18-467B-8E4F-A047C39ED6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3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4900" dirty="0">
                <a:latin typeface="Franklin Gothic Demi" panose="020B0703020102020204" pitchFamily="34" charset="0"/>
                <a:ea typeface="+mn-ea"/>
                <a:cs typeface="+mn-cs"/>
              </a:rPr>
              <a:t>Maternidad </a:t>
            </a:r>
            <a:r>
              <a:rPr lang="es-ES" sz="4900" dirty="0" smtClean="0">
                <a:latin typeface="Franklin Gothic Demi" panose="020B0703020102020204" pitchFamily="34" charset="0"/>
                <a:ea typeface="+mn-ea"/>
                <a:cs typeface="+mn-cs"/>
              </a:rPr>
              <a:t>Temprana</a:t>
            </a:r>
            <a:br>
              <a:rPr lang="es-ES" sz="4900" dirty="0" smtClean="0"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lang="es-ES" sz="4900" dirty="0" smtClean="0">
                <a:latin typeface="Franklin Gothic Demi" panose="020B0703020102020204" pitchFamily="34" charset="0"/>
                <a:ea typeface="+mn-ea"/>
                <a:cs typeface="+mn-cs"/>
              </a:rPr>
              <a:t> vs EIS</a:t>
            </a:r>
            <a:r>
              <a:rPr lang="es-ES" sz="4900" dirty="0">
                <a:latin typeface="Franklin Gothic Demi" panose="020B0703020102020204" pitchFamily="34" charset="0"/>
                <a:ea typeface="+mn-ea"/>
                <a:cs typeface="+mn-cs"/>
              </a:rPr>
              <a:t/>
            </a:r>
            <a:br>
              <a:rPr lang="es-ES" sz="4900" dirty="0"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lang="es-ES" sz="4900" dirty="0">
                <a:latin typeface="Franklin Gothic Demi" panose="020B0703020102020204" pitchFamily="34" charset="0"/>
                <a:ea typeface="+mn-ea"/>
                <a:cs typeface="+mn-cs"/>
              </a:rPr>
              <a:t>impacto social y económico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478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s-PA" sz="2400" b="1" dirty="0" smtClean="0">
                <a:solidFill>
                  <a:schemeClr val="bg1"/>
                </a:solidFill>
              </a:rPr>
              <a:t>Dra. Edilma Berrío</a:t>
            </a:r>
          </a:p>
          <a:p>
            <a:r>
              <a:rPr lang="es-PA" sz="2400" b="1" dirty="0" smtClean="0">
                <a:solidFill>
                  <a:schemeClr val="bg1"/>
                </a:solidFill>
              </a:rPr>
              <a:t>Fondo de Población de las Naciones Unidas</a:t>
            </a:r>
          </a:p>
          <a:p>
            <a:r>
              <a:rPr lang="es-PA" sz="2400" b="1" dirty="0" smtClean="0">
                <a:solidFill>
                  <a:schemeClr val="bg1"/>
                </a:solidFill>
              </a:rPr>
              <a:t>Oficina de Panamá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223289"/>
            <a:ext cx="12845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9858-A489-495D-952B-CBB1FD1FDE2C}" type="datetime1">
              <a:rPr lang="en-US" smtClean="0"/>
              <a:t>05/18/2017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En</a:t>
            </a:r>
            <a:r>
              <a:rPr lang="en-US" dirty="0" smtClean="0"/>
              <a:t> Panamá se </a:t>
            </a:r>
            <a:r>
              <a:rPr lang="en-US" dirty="0" err="1" smtClean="0"/>
              <a:t>otorgaron</a:t>
            </a:r>
            <a:r>
              <a:rPr lang="en-US" dirty="0" smtClean="0"/>
              <a:t>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BA20-2AEE-42F6-AE47-F4FE14FB557D}" type="datetime1">
              <a:rPr lang="en-US" smtClean="0"/>
              <a:t>05/18/2017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65468"/>
            <a:ext cx="91440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Subsidios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88" y="236220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3" indent="-685800">
              <a:buFont typeface="Arial" panose="020B0604020202020204" pitchFamily="34" charset="0"/>
              <a:buChar char="•"/>
            </a:pPr>
            <a:r>
              <a:rPr lang="en-US" sz="5400" dirty="0" smtClean="0"/>
              <a:t>$923 </a:t>
            </a:r>
            <a:r>
              <a:rPr lang="en-US" sz="5400" dirty="0" err="1" smtClean="0"/>
              <a:t>millones</a:t>
            </a:r>
            <a:r>
              <a:rPr lang="en-US" sz="5400" dirty="0" smtClean="0"/>
              <a:t> (2015)</a:t>
            </a:r>
          </a:p>
          <a:p>
            <a:pPr marL="800100" lvl="3" indent="-342900"/>
            <a:endParaRPr lang="en-US" dirty="0"/>
          </a:p>
          <a:p>
            <a:pPr marL="800100" lvl="3" indent="-342900"/>
            <a:endParaRPr lang="en-US" dirty="0" smtClean="0"/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5400" dirty="0" smtClean="0"/>
              <a:t>$1,400 </a:t>
            </a:r>
            <a:r>
              <a:rPr lang="en-US" sz="5400" dirty="0" err="1"/>
              <a:t>millones</a:t>
            </a:r>
            <a:r>
              <a:rPr lang="en-US" sz="5400" dirty="0"/>
              <a:t> </a:t>
            </a:r>
            <a:r>
              <a:rPr lang="en-US" sz="5400" dirty="0" smtClean="0"/>
              <a:t>(</a:t>
            </a:r>
            <a:r>
              <a:rPr lang="en-US" sz="5400" dirty="0"/>
              <a:t>2016</a:t>
            </a:r>
            <a:r>
              <a:rPr lang="en-US" sz="5400" dirty="0" smtClean="0"/>
              <a:t>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983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9C7B-E9B5-4439-9F95-620754178FCA}" type="datetime1">
              <a:rPr lang="en-US" smtClean="0"/>
              <a:t>05/18/2017</a:t>
            </a:fld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-13855" y="0"/>
            <a:ext cx="9157855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PA" altLang="es-PA" sz="4000" b="1" dirty="0" smtClean="0">
                <a:latin typeface="Comic Sans MS" pitchFamily="66" charset="0"/>
              </a:rPr>
              <a:t>Educación:</a:t>
            </a:r>
          </a:p>
          <a:p>
            <a:pPr algn="ctr" eaLnBrk="1" hangingPunct="1">
              <a:buFontTx/>
              <a:buNone/>
            </a:pPr>
            <a:r>
              <a:rPr lang="es-PA" altLang="es-PA" sz="4000" b="1" dirty="0" smtClean="0">
                <a:latin typeface="Comic Sans MS" pitchFamily="66" charset="0"/>
              </a:rPr>
              <a:t> Máximo Factor </a:t>
            </a:r>
            <a:r>
              <a:rPr lang="es-PA" altLang="es-PA" sz="4000" b="1" dirty="0" smtClean="0">
                <a:latin typeface="Comic Sans MS" pitchFamily="66" charset="0"/>
              </a:rPr>
              <a:t>Protector del EA</a:t>
            </a:r>
            <a:endParaRPr lang="es-PA" altLang="es-PA" sz="40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132" y="1981200"/>
            <a:ext cx="91113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Acceso a una </a:t>
            </a:r>
            <a:r>
              <a:rPr lang="es-ES" sz="4800" b="1" dirty="0" smtClean="0"/>
              <a:t>educación de calidad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Enseñanza de </a:t>
            </a:r>
            <a:r>
              <a:rPr lang="es-ES" sz="4800" b="1" dirty="0" err="1" smtClean="0"/>
              <a:t>HpV</a:t>
            </a:r>
            <a:endParaRPr lang="es-ES" sz="4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Garantizar la implementación </a:t>
            </a:r>
            <a:r>
              <a:rPr lang="es-ES" sz="3600" dirty="0" smtClean="0"/>
              <a:t>de </a:t>
            </a:r>
            <a:r>
              <a:rPr lang="es-ES" sz="6000" b="1" dirty="0" smtClean="0"/>
              <a:t>EIS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3600" dirty="0"/>
              <a:t>Uso efectivo de los </a:t>
            </a:r>
            <a:r>
              <a:rPr lang="es-ES" sz="6000" b="1" dirty="0" smtClean="0"/>
              <a:t>GPS</a:t>
            </a:r>
            <a:endParaRPr lang="es-ES" sz="60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6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811992" y="5384360"/>
            <a:ext cx="7341407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Fuente: Banco Mundial-2012 :</a:t>
            </a:r>
            <a:r>
              <a:rPr lang="en-US" sz="2400" dirty="0" err="1" smtClean="0"/>
              <a:t>Embarazo</a:t>
            </a:r>
            <a:r>
              <a:rPr lang="en-US" sz="2400" dirty="0" smtClean="0"/>
              <a:t> </a:t>
            </a:r>
            <a:r>
              <a:rPr lang="en-US" sz="2400" dirty="0" err="1"/>
              <a:t>Adolescente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smtClean="0"/>
              <a:t>y </a:t>
            </a:r>
            <a:r>
              <a:rPr lang="en-US" sz="2400" dirty="0" err="1" smtClean="0"/>
              <a:t>Oportunidades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ALC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6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s-PA" sz="6000" dirty="0">
                <a:solidFill>
                  <a:sysClr val="windowText" lastClr="000000"/>
                </a:solidFill>
                <a:latin typeface="Franklin Gothic Demi Cond" panose="020B0706030402020204" pitchFamily="34" charset="0"/>
              </a:rPr>
              <a:t>Panamá</a:t>
            </a:r>
            <a:endParaRPr lang="en-US" sz="6000" dirty="0">
              <a:solidFill>
                <a:sysClr val="windowText" lastClr="00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74836"/>
            <a:ext cx="7010400" cy="4525963"/>
          </a:xfrm>
        </p:spPr>
        <p:txBody>
          <a:bodyPr>
            <a:normAutofit/>
          </a:bodyPr>
          <a:lstStyle/>
          <a:p>
            <a:r>
              <a:rPr lang="es-PA" sz="8000" dirty="0" smtClean="0"/>
              <a:t>146 </a:t>
            </a:r>
            <a:r>
              <a:rPr lang="es-PA" sz="8000" dirty="0"/>
              <a:t>GPS</a:t>
            </a:r>
            <a:endParaRPr lang="en-US" sz="8000" dirty="0"/>
          </a:p>
          <a:p>
            <a:r>
              <a:rPr lang="es-PA" sz="8000" dirty="0" smtClean="0"/>
              <a:t> 3300 escuelas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7BBA-7019-431F-90E6-AA3F7FEEFA30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00799"/>
            <a:ext cx="1143000" cy="42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4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4038599"/>
          </a:xfrm>
        </p:spPr>
        <p:txBody>
          <a:bodyPr>
            <a:norm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9C7B-E9B5-4439-9F95-620754178FCA}" type="datetime1">
              <a:rPr lang="en-US" smtClean="0"/>
              <a:t>05/18/2017</a:t>
            </a:fld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-13855" y="0"/>
            <a:ext cx="9157855" cy="144655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PA" altLang="es-PA" sz="4400" b="1" dirty="0">
                <a:latin typeface="+mn-lt"/>
                <a:ea typeface="Calibri"/>
                <a:cs typeface="Times New Roman"/>
              </a:rPr>
              <a:t>Programas demostrados </a:t>
            </a:r>
            <a:r>
              <a:rPr lang="es-PA" altLang="es-PA" sz="4400" b="1" dirty="0" smtClean="0">
                <a:latin typeface="+mn-lt"/>
                <a:ea typeface="Calibri"/>
                <a:cs typeface="Times New Roman"/>
              </a:rPr>
              <a:t>AL que </a:t>
            </a:r>
            <a:r>
              <a:rPr lang="es-PA" altLang="es-PA" sz="4400" b="1" dirty="0">
                <a:latin typeface="+mn-lt"/>
                <a:ea typeface="Calibri"/>
                <a:cs typeface="Times New Roman"/>
              </a:rPr>
              <a:t>reducen la Maternidad Temprana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688" y="1752600"/>
            <a:ext cx="91113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s-ES" sz="4800" b="1" dirty="0" smtClean="0"/>
              <a:t>Jornada escolar extendida</a:t>
            </a:r>
          </a:p>
          <a:p>
            <a:pPr lvl="1"/>
            <a:r>
              <a:rPr lang="es-ES" sz="2000" b="1" dirty="0"/>
              <a:t>(</a:t>
            </a:r>
            <a:r>
              <a:rPr lang="es-ES" sz="2000" b="1" dirty="0" smtClean="0"/>
              <a:t>C</a:t>
            </a:r>
            <a:r>
              <a:rPr lang="es-ES" sz="2000" b="1" dirty="0" smtClean="0"/>
              <a:t>hile -    del T que los estudiantes pasan en la escuel</a:t>
            </a:r>
            <a:r>
              <a:rPr lang="es-ES" sz="2000" b="1" dirty="0" smtClean="0"/>
              <a:t>a en </a:t>
            </a:r>
            <a:r>
              <a:rPr lang="es-ES" sz="2000" b="1" dirty="0" smtClean="0"/>
              <a:t>22%     en 1/3 los EA)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s-ES" sz="4800" b="1" dirty="0" smtClean="0"/>
              <a:t>Asesoría y Orientación a través de </a:t>
            </a:r>
            <a:r>
              <a:rPr lang="es-ES" sz="4800" b="1" dirty="0" smtClean="0"/>
              <a:t>los GPS </a:t>
            </a:r>
            <a:r>
              <a:rPr lang="es-ES" sz="2000" b="1" dirty="0" smtClean="0">
                <a:solidFill>
                  <a:prstClr val="black"/>
                </a:solidFill>
              </a:rPr>
              <a:t>(Colombia)</a:t>
            </a:r>
            <a:endParaRPr lang="es-ES" sz="4800" b="1" dirty="0" smtClean="0"/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s-ES" sz="4800" b="1" dirty="0" smtClean="0"/>
              <a:t> </a:t>
            </a:r>
            <a:r>
              <a:rPr lang="es-ES" sz="4800" b="1" dirty="0"/>
              <a:t>Uso de anticonceptivos</a:t>
            </a:r>
            <a:r>
              <a:rPr lang="es-ES" sz="2000" b="1" dirty="0"/>
              <a:t>( Uruguay)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s-ES" sz="4800" b="1" dirty="0" smtClean="0"/>
              <a:t>Educación </a:t>
            </a:r>
            <a:r>
              <a:rPr lang="es-ES" sz="4800" b="1" dirty="0"/>
              <a:t>entre pares </a:t>
            </a:r>
            <a:r>
              <a:rPr lang="es-ES" sz="2000" b="1" dirty="0"/>
              <a:t>(Panamá)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s-ES" sz="4800" b="1" dirty="0"/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s-ES" sz="4800" b="1" dirty="0" smtClean="0"/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s-ES" sz="48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8488" y="5831503"/>
            <a:ext cx="78486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Fuente: Banco Mundial-2012 :</a:t>
            </a:r>
            <a:r>
              <a:rPr lang="en-US" dirty="0" err="1" smtClean="0"/>
              <a:t>Embarazo</a:t>
            </a:r>
            <a:r>
              <a:rPr lang="en-US" dirty="0" smtClean="0"/>
              <a:t> </a:t>
            </a:r>
            <a:r>
              <a:rPr lang="en-US" dirty="0" err="1"/>
              <a:t>Adolescente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Oportunidades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ALC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1339977" y="2535174"/>
            <a:ext cx="121158" cy="300228"/>
          </a:xfrm>
          <a:prstGeom prst="up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flipH="1">
            <a:off x="7162797" y="2521458"/>
            <a:ext cx="136779" cy="302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858697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s-PA" sz="2700" b="1" dirty="0" smtClean="0"/>
              <a:t/>
            </a:r>
            <a:br>
              <a:rPr lang="es-PA" sz="2700" b="1" dirty="0" smtClean="0"/>
            </a:br>
            <a:r>
              <a:rPr lang="es-PA" sz="2700" b="1" dirty="0" smtClean="0"/>
              <a:t>Programa de </a:t>
            </a:r>
            <a:r>
              <a:rPr lang="es-ES" sz="2700" b="1" dirty="0"/>
              <a:t>Fortalecimiento de los Servicios de Salud Amigables para </a:t>
            </a:r>
            <a:r>
              <a:rPr lang="es-ES" sz="2700" b="1" dirty="0" smtClean="0"/>
              <a:t>Adolescentes. </a:t>
            </a:r>
            <a:r>
              <a:rPr lang="es-ES" sz="2700" b="1" dirty="0" smtClean="0">
                <a:solidFill>
                  <a:srgbClr val="FF0000"/>
                </a:solidFill>
              </a:rPr>
              <a:t>MINSA/CSS/UNFPA.</a:t>
            </a:r>
            <a:r>
              <a:rPr lang="es-ES" sz="2700" b="1" dirty="0"/>
              <a:t/>
            </a:r>
            <a:br>
              <a:rPr lang="es-ES" sz="2700" b="1" dirty="0"/>
            </a:br>
            <a:endParaRPr lang="en-US" sz="27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64329" y="5517232"/>
            <a:ext cx="6624736" cy="16043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700" b="1" dirty="0" smtClean="0"/>
              <a:t/>
            </a:r>
            <a:br>
              <a:rPr lang="es-PA" sz="2700" b="1" dirty="0" smtClean="0"/>
            </a:br>
            <a:r>
              <a:rPr lang="es-PA" sz="2700" b="1" dirty="0" smtClean="0"/>
              <a:t/>
            </a:r>
            <a:br>
              <a:rPr lang="es-PA" sz="2700" b="1" dirty="0" smtClean="0"/>
            </a:br>
            <a:r>
              <a:rPr lang="es-PA" sz="2700" b="1" dirty="0" smtClean="0"/>
              <a:t/>
            </a:r>
            <a:br>
              <a:rPr lang="es-PA" sz="2700" b="1" dirty="0" smtClean="0"/>
            </a:br>
            <a:r>
              <a:rPr lang="es-PA" sz="2700" b="1" dirty="0" smtClean="0"/>
              <a:t/>
            </a:r>
            <a:br>
              <a:rPr lang="es-PA" sz="2700" b="1" dirty="0" smtClean="0"/>
            </a:br>
            <a:r>
              <a:rPr lang="es-PA" sz="2700" b="1" dirty="0" smtClean="0"/>
              <a:t/>
            </a:r>
            <a:br>
              <a:rPr lang="es-PA" sz="2700" b="1" dirty="0" smtClean="0"/>
            </a:br>
            <a:endParaRPr lang="es-PA" sz="2700" b="1" dirty="0" smtClean="0"/>
          </a:p>
          <a:p>
            <a:endParaRPr lang="es-PA" sz="2700" b="1" dirty="0"/>
          </a:p>
          <a:p>
            <a:endParaRPr lang="es-PA" sz="2700" b="1" dirty="0" smtClean="0"/>
          </a:p>
          <a:p>
            <a:pPr algn="ctr"/>
            <a:endParaRPr lang="es-ES" sz="9600" b="1" dirty="0" smtClean="0"/>
          </a:p>
          <a:p>
            <a:pPr algn="ctr"/>
            <a:endParaRPr lang="es-ES" sz="9600" b="1" dirty="0"/>
          </a:p>
          <a:p>
            <a:pPr algn="ctr"/>
            <a:endParaRPr lang="es-ES" sz="9600" b="1" dirty="0" smtClean="0"/>
          </a:p>
          <a:p>
            <a:pPr algn="ctr"/>
            <a:endParaRPr lang="es-ES" sz="9600" dirty="0" smtClean="0"/>
          </a:p>
          <a:p>
            <a:pPr algn="ctr"/>
            <a:endParaRPr lang="es-ES" sz="9600" dirty="0"/>
          </a:p>
          <a:p>
            <a:pPr algn="ctr"/>
            <a:endParaRPr lang="es-ES" sz="9600" dirty="0" smtClean="0"/>
          </a:p>
          <a:p>
            <a:pPr algn="ctr"/>
            <a:endParaRPr lang="es-ES" sz="9600" dirty="0" smtClean="0"/>
          </a:p>
          <a:p>
            <a:pPr algn="ctr"/>
            <a:endParaRPr lang="es-ES" sz="9600" dirty="0"/>
          </a:p>
          <a:p>
            <a:pPr algn="ctr"/>
            <a:r>
              <a:rPr lang="es-ES" sz="9600" b="1" dirty="0" smtClean="0">
                <a:solidFill>
                  <a:schemeClr val="tx1"/>
                </a:solidFill>
              </a:rPr>
              <a:t>Con </a:t>
            </a:r>
            <a:r>
              <a:rPr lang="es-ES" sz="9600" b="1" dirty="0">
                <a:solidFill>
                  <a:schemeClr val="tx1"/>
                </a:solidFill>
              </a:rPr>
              <a:t>énfasis en Prevención del </a:t>
            </a:r>
            <a:endParaRPr lang="es-ES" sz="9600" b="1" dirty="0" smtClean="0">
              <a:solidFill>
                <a:schemeClr val="tx1"/>
              </a:solidFill>
            </a:endParaRPr>
          </a:p>
          <a:p>
            <a:pPr algn="ctr"/>
            <a:r>
              <a:rPr lang="es-ES" sz="9600" b="1" dirty="0" smtClean="0">
                <a:solidFill>
                  <a:schemeClr val="tx1"/>
                </a:solidFill>
              </a:rPr>
              <a:t>Embarazo Precoz, ITS/VIH</a:t>
            </a:r>
            <a:r>
              <a:rPr lang="es-ES" sz="9600" b="1" dirty="0">
                <a:solidFill>
                  <a:schemeClr val="tx1"/>
                </a:solidFill>
              </a:rPr>
              <a:t>, Tabaquismo y Violencia: </a:t>
            </a:r>
            <a:r>
              <a:rPr lang="es-ES" sz="9600" b="1" dirty="0" smtClean="0">
                <a:solidFill>
                  <a:schemeClr val="tx1"/>
                </a:solidFill>
              </a:rPr>
              <a:t>2012 - 2015</a:t>
            </a:r>
            <a:endParaRPr lang="es-ES" sz="9600" b="1" dirty="0">
              <a:solidFill>
                <a:schemeClr val="tx1"/>
              </a:solidFill>
            </a:endParaRPr>
          </a:p>
          <a:p>
            <a:pPr algn="ctr"/>
            <a:r>
              <a:rPr lang="es-PA" sz="9600" b="1" dirty="0" smtClean="0">
                <a:solidFill>
                  <a:schemeClr val="tx1"/>
                </a:solidFill>
              </a:rPr>
              <a:t/>
            </a:r>
            <a:br>
              <a:rPr lang="es-PA" sz="9600" b="1" dirty="0" smtClean="0">
                <a:solidFill>
                  <a:schemeClr val="tx1"/>
                </a:solidFill>
              </a:rPr>
            </a:br>
            <a:endParaRPr lang="en-US" sz="9600" b="1" dirty="0">
              <a:solidFill>
                <a:schemeClr val="tx1"/>
              </a:solidFill>
            </a:endParaRPr>
          </a:p>
        </p:txBody>
      </p:sp>
      <p:pic>
        <p:nvPicPr>
          <p:cNvPr id="6" name="Picture 1" descr="LOGO SALUD TRASPARENTE 2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319399"/>
            <a:ext cx="903824" cy="58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ject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3" y="6319399"/>
            <a:ext cx="805371" cy="58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41" y="6319399"/>
            <a:ext cx="928832" cy="58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91440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01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512167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MX" altLang="en-US" sz="4800" b="1" dirty="0" smtClean="0"/>
              <a:t>Objetivo General</a:t>
            </a:r>
            <a:endParaRPr lang="es-PA" altLang="en-US" sz="4800" b="1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14092435"/>
              </p:ext>
            </p:extLst>
          </p:nvPr>
        </p:nvGraphicFramePr>
        <p:xfrm>
          <a:off x="106680" y="1124744"/>
          <a:ext cx="9067800" cy="5657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91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9269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altLang="en-US" sz="4000" b="1" dirty="0" smtClean="0"/>
              <a:t>Metodología</a:t>
            </a:r>
            <a:r>
              <a:rPr lang="es-MX" altLang="en-US" b="1" dirty="0" smtClean="0"/>
              <a:t>  </a:t>
            </a:r>
            <a:r>
              <a:rPr lang="es-MX" altLang="en-US" sz="4000" b="1" dirty="0"/>
              <a:t>UTILIZADA</a:t>
            </a:r>
            <a:endParaRPr lang="es-PA" altLang="en-US" sz="4000" b="1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60254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s-MX" altLang="en-US" sz="2800" dirty="0" smtClean="0"/>
          </a:p>
          <a:p>
            <a:pPr marL="0" indent="0">
              <a:defRPr/>
            </a:pPr>
            <a:endParaRPr lang="es-MX" altLang="en-US" sz="2400" dirty="0">
              <a:solidFill>
                <a:srgbClr val="FF0000"/>
              </a:solidFill>
              <a:latin typeface="Arial Narrow"/>
              <a:ea typeface="Times New Roman"/>
              <a:cs typeface="Times New Roman"/>
            </a:endParaRPr>
          </a:p>
          <a:p>
            <a:pPr marL="0" indent="0">
              <a:defRPr/>
            </a:pPr>
            <a:endParaRPr lang="es-MX" altLang="en-US" sz="2100" u="sng" dirty="0"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PA" altLang="en-US" sz="2800" dirty="0" smtClean="0"/>
          </a:p>
          <a:p>
            <a:pPr>
              <a:defRPr/>
            </a:pPr>
            <a:endParaRPr lang="es-PA" altLang="en-US" sz="2800" dirty="0" smtClean="0"/>
          </a:p>
          <a:p>
            <a:pPr>
              <a:defRPr/>
            </a:pPr>
            <a:endParaRPr lang="es-PA" altLang="en-US" dirty="0" smtClean="0"/>
          </a:p>
          <a:p>
            <a:pPr marL="0" indent="0">
              <a:buFontTx/>
              <a:buNone/>
              <a:defRPr/>
            </a:pPr>
            <a:r>
              <a:rPr lang="es-MX" altLang="en-US" dirty="0"/>
              <a:t> </a:t>
            </a:r>
            <a:endParaRPr lang="es-MX" altLang="en-US" dirty="0" smtClean="0"/>
          </a:p>
        </p:txBody>
      </p:sp>
      <p:sp>
        <p:nvSpPr>
          <p:cNvPr id="1515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5FF2230-8264-464A-9DDC-E24631D0D66D}" type="slidenum">
              <a:rPr lang="en-US" altLang="en-US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51556" name="Picture 4" descr="D:\Users\Edilma.Berrio\Desktop\IMG-20141105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/>
          <a:stretch/>
        </p:blipFill>
        <p:spPr bwMode="auto">
          <a:xfrm>
            <a:off x="0" y="4423789"/>
            <a:ext cx="2627784" cy="240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08373"/>
            <a:ext cx="2041975" cy="248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69759" y="620687"/>
            <a:ext cx="4499992" cy="38164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ts val="800"/>
              </a:spcBef>
              <a:defRPr/>
            </a:pPr>
            <a:r>
              <a:rPr lang="es-MX" altLang="en-US" sz="2600" b="1" u="sng" dirty="0">
                <a:solidFill>
                  <a:srgbClr val="000000"/>
                </a:solidFill>
              </a:rPr>
              <a:t>ATENCIÓN </a:t>
            </a:r>
            <a:r>
              <a:rPr lang="es-MX" altLang="en-US" sz="1400" b="1" u="sng" dirty="0">
                <a:solidFill>
                  <a:srgbClr val="000000"/>
                </a:solidFill>
              </a:rPr>
              <a:t>(</a:t>
            </a:r>
            <a:r>
              <a:rPr lang="es-MX" altLang="en-US" sz="1400" b="1" u="sng" dirty="0" smtClean="0">
                <a:solidFill>
                  <a:srgbClr val="000000"/>
                </a:solidFill>
              </a:rPr>
              <a:t>2016 – 2020)</a:t>
            </a:r>
            <a:endParaRPr lang="es-MX" altLang="en-US" sz="1400" b="1" u="sng" dirty="0">
              <a:solidFill>
                <a:srgbClr val="000000"/>
              </a:solidFill>
            </a:endParaRPr>
          </a:p>
          <a:p>
            <a:pPr lvl="0">
              <a:spcBef>
                <a:spcPts val="800"/>
              </a:spcBef>
              <a:defRPr/>
            </a:pPr>
            <a:r>
              <a:rPr lang="es-MX" altLang="en-US" sz="2400" b="1" dirty="0">
                <a:solidFill>
                  <a:srgbClr val="000000"/>
                </a:solidFill>
              </a:rPr>
              <a:t>Atención Integral  basada en la Guía IMAN y en las Normas TA</a:t>
            </a:r>
          </a:p>
          <a:p>
            <a:pPr marL="342900" indent="-342900">
              <a:spcBef>
                <a:spcPts val="800"/>
              </a:spcBef>
              <a:buFont typeface="Symbol"/>
              <a:buChar char=""/>
              <a:defRPr/>
            </a:pPr>
            <a:r>
              <a:rPr lang="es-ES" altLang="en-US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Control </a:t>
            </a:r>
            <a:r>
              <a:rPr lang="es-ES" altLang="en-US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de </a:t>
            </a:r>
            <a:r>
              <a:rPr lang="es-ES" altLang="en-US" sz="2200" b="1" dirty="0" err="1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CyD</a:t>
            </a:r>
            <a:r>
              <a:rPr lang="es-ES" altLang="en-US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, salud bucal, </a:t>
            </a:r>
          </a:p>
          <a:p>
            <a:pPr marL="342900" indent="-342900">
              <a:spcBef>
                <a:spcPts val="800"/>
              </a:spcBef>
              <a:buFont typeface="Symbol"/>
              <a:buChar char=""/>
              <a:defRPr/>
            </a:pPr>
            <a:r>
              <a:rPr lang="es-ES" altLang="en-US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 Atención de morbilidades</a:t>
            </a:r>
          </a:p>
          <a:p>
            <a:pPr marL="342900" indent="-342900">
              <a:spcBef>
                <a:spcPts val="800"/>
              </a:spcBef>
              <a:buFont typeface="Symbol"/>
              <a:buChar char=""/>
              <a:defRPr/>
            </a:pPr>
            <a:r>
              <a:rPr lang="es-ES" altLang="en-US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Atención, Orientación y Consejería en SSR</a:t>
            </a:r>
          </a:p>
          <a:p>
            <a:pPr marL="342900" indent="-342900">
              <a:spcBef>
                <a:spcPts val="800"/>
              </a:spcBef>
              <a:buFont typeface="Symbol"/>
              <a:buChar char=""/>
              <a:defRPr/>
            </a:pPr>
            <a:r>
              <a:rPr lang="es-ES" altLang="en-US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Atención  nutricional y Vacunación</a:t>
            </a:r>
            <a:endParaRPr lang="es-MX" altLang="en-US" sz="2200" b="1" dirty="0">
              <a:solidFill>
                <a:srgbClr val="FF0000"/>
              </a:solidFill>
              <a:latin typeface="Arial Narrow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0688"/>
            <a:ext cx="4660179" cy="3816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MX" altLang="en-US" sz="2400" b="1" dirty="0" smtClean="0">
              <a:solidFill>
                <a:srgbClr val="000000"/>
              </a:solidFill>
            </a:endParaRPr>
          </a:p>
          <a:p>
            <a:pPr algn="ctr">
              <a:spcBef>
                <a:spcPts val="800"/>
              </a:spcBef>
              <a:defRPr/>
            </a:pPr>
            <a:endParaRPr lang="es-MX" altLang="en-US" sz="2600" b="1" u="sng" dirty="0" smtClean="0">
              <a:solidFill>
                <a:srgbClr val="000000"/>
              </a:solidFill>
            </a:endParaRPr>
          </a:p>
          <a:p>
            <a:pPr algn="ctr">
              <a:spcBef>
                <a:spcPts val="800"/>
              </a:spcBef>
              <a:defRPr/>
            </a:pPr>
            <a:r>
              <a:rPr lang="es-MX" altLang="en-US" sz="2600" b="1" u="sng" dirty="0" smtClean="0">
                <a:solidFill>
                  <a:srgbClr val="000000"/>
                </a:solidFill>
              </a:rPr>
              <a:t>PREVENCIÓN </a:t>
            </a:r>
            <a:r>
              <a:rPr lang="es-MX" altLang="en-US" sz="1400" b="1" u="sng" dirty="0" smtClean="0">
                <a:solidFill>
                  <a:srgbClr val="000000"/>
                </a:solidFill>
              </a:rPr>
              <a:t>(2012 - 2015)</a:t>
            </a:r>
            <a:endParaRPr lang="es-MX" altLang="en-US" sz="1400" b="1" u="sng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s-MX" altLang="en-US" sz="2400" b="1" dirty="0" smtClean="0">
                <a:solidFill>
                  <a:srgbClr val="000000"/>
                </a:solidFill>
              </a:rPr>
              <a:t>Educación </a:t>
            </a:r>
            <a:r>
              <a:rPr lang="es-MX" altLang="en-US" sz="2400" b="1" dirty="0">
                <a:solidFill>
                  <a:srgbClr val="000000"/>
                </a:solidFill>
              </a:rPr>
              <a:t>Sexual </a:t>
            </a:r>
            <a:r>
              <a:rPr lang="es-MX" altLang="en-US" sz="2400" b="1" dirty="0" smtClean="0">
                <a:solidFill>
                  <a:srgbClr val="000000"/>
                </a:solidFill>
              </a:rPr>
              <a:t>entre Pares</a:t>
            </a:r>
            <a:r>
              <a:rPr lang="es-MX" altLang="en-US" sz="2400" b="1" dirty="0" smtClean="0">
                <a:solidFill>
                  <a:srgbClr val="000000"/>
                </a:solidFill>
              </a:rPr>
              <a:t> </a:t>
            </a:r>
            <a:endParaRPr lang="es-MX" altLang="en-US" b="1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ts val="800"/>
              </a:spcBef>
              <a:buFont typeface="Symbol"/>
              <a:buChar char=""/>
            </a:pPr>
            <a:r>
              <a:rPr lang="es-MX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Orientación entre Adolescentes, Supervisada (OAS)</a:t>
            </a:r>
            <a:endParaRPr lang="en-US" sz="2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Bef>
                <a:spcPts val="800"/>
              </a:spcBef>
              <a:buFont typeface="Symbol"/>
              <a:buChar char=""/>
            </a:pPr>
            <a:r>
              <a:rPr lang="es-MX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Uso de material didáctico y herramientas lúdicas </a:t>
            </a:r>
            <a:r>
              <a:rPr lang="es-MX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en réplicas</a:t>
            </a:r>
            <a:endParaRPr lang="en-US" sz="2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Bef>
                <a:spcPts val="800"/>
              </a:spcBef>
              <a:buFont typeface="Symbol"/>
              <a:buChar char=""/>
            </a:pPr>
            <a:r>
              <a:rPr lang="es-PA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S</a:t>
            </a:r>
            <a:r>
              <a:rPr lang="es-MX" sz="2200" b="1" dirty="0" err="1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upervisión</a:t>
            </a:r>
            <a:r>
              <a:rPr lang="es-MX" sz="2200" b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  </a:t>
            </a:r>
            <a:r>
              <a:rPr lang="es-MX" sz="2200" b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y acompañamiento  a los  OAS por un profesional idóneo </a:t>
            </a:r>
            <a:endParaRPr lang="en-US" sz="2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defRPr/>
            </a:pPr>
            <a:endParaRPr lang="es-PA" altLang="en-US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es-PA" dirty="0" smtClean="0">
              <a:solidFill>
                <a:srgbClr val="FFFFFF"/>
              </a:solidFill>
            </a:endParaRPr>
          </a:p>
          <a:p>
            <a:pPr algn="ctr">
              <a:defRPr/>
            </a:pPr>
            <a:endParaRPr lang="es-PA" dirty="0" smtClean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4" descr="D:\Users\Edilma.Berrio\Desktop\FOTOS-para impresion\New folder (2)\IMG-20150510-WA0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>
          <a:xfrm>
            <a:off x="4669759" y="4408586"/>
            <a:ext cx="2614262" cy="245903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9560"/>
          <a:stretch/>
        </p:blipFill>
        <p:spPr bwMode="auto">
          <a:xfrm>
            <a:off x="6804248" y="4408373"/>
            <a:ext cx="2339752" cy="248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1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uadroTexto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3600" b="1" dirty="0"/>
              <a:t>Material y herramientas diseñadas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3600" b="1" dirty="0"/>
              <a:t>para capacitación de adolescentes</a:t>
            </a:r>
            <a:endParaRPr lang="es-ES" altLang="en-US" sz="3600" b="1" dirty="0"/>
          </a:p>
        </p:txBody>
      </p:sp>
      <p:pic>
        <p:nvPicPr>
          <p:cNvPr id="152579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5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95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13" y="1860334"/>
            <a:ext cx="156613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2667000"/>
            <a:ext cx="53546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42798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96241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>
                <a:latin typeface="Arial Black" panose="020B0A04020102020204" pitchFamily="34" charset="0"/>
              </a:rPr>
              <a:t>Orientadores de Adolescentes Capacitados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4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410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" y="2060848"/>
            <a:ext cx="22526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828800"/>
            <a:ext cx="58197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3356992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 smtClean="0">
                <a:solidFill>
                  <a:srgbClr val="000000"/>
                </a:solidFill>
              </a:rPr>
              <a:t>Adolescentes alcanzados en réplicas 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10"/>
          <p:cNvSpPr>
            <a:spLocks noChangeArrowheads="1"/>
          </p:cNvSpPr>
          <p:nvPr/>
        </p:nvSpPr>
        <p:spPr bwMode="auto">
          <a:xfrm>
            <a:off x="611188" y="6237288"/>
            <a:ext cx="2232025" cy="1106487"/>
          </a:xfrm>
          <a:prstGeom prst="leftRightArrow">
            <a:avLst>
              <a:gd name="adj1" fmla="val 50000"/>
              <a:gd name="adj2" fmla="val 40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>
              <a:solidFill>
                <a:srgbClr val="003366"/>
              </a:solidFill>
              <a:latin typeface="Tahoma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6078" y="1066800"/>
            <a:ext cx="9120188" cy="15834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144000" rIns="306000" bIns="144000" anchorCtr="1">
            <a:spAutoFit/>
          </a:bodyPr>
          <a:lstStyle/>
          <a:p>
            <a:pPr marL="609600" indent="-609600" algn="ctr" eaLnBrk="0" hangingPunct="0">
              <a:buFontTx/>
              <a:buNone/>
              <a:defRPr/>
            </a:pPr>
            <a:r>
              <a:rPr lang="es-PA" sz="6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Problema </a:t>
            </a:r>
            <a:r>
              <a:rPr lang="es-PA" sz="6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multicausal</a:t>
            </a:r>
          </a:p>
          <a:p>
            <a:pPr marL="609600" indent="-609600" eaLnBrk="0" hangingPunct="0">
              <a:buFontTx/>
              <a:buNone/>
              <a:defRPr/>
            </a:pPr>
            <a:endParaRPr lang="es-PA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-13855" y="0"/>
            <a:ext cx="9157855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PA" sz="4000" dirty="0" smtClean="0">
                <a:latin typeface="Franklin Gothic Demi" panose="020B0703020102020204" pitchFamily="34" charset="0"/>
              </a:rPr>
              <a:t>Maternidad </a:t>
            </a:r>
            <a:r>
              <a:rPr lang="es-PA" sz="4000" dirty="0">
                <a:latin typeface="Franklin Gothic Demi" panose="020B0703020102020204" pitchFamily="34" charset="0"/>
              </a:rPr>
              <a:t>temprana (10 – 19 años</a:t>
            </a:r>
            <a:r>
              <a:rPr lang="es-PA" sz="4000" dirty="0" smtClean="0">
                <a:latin typeface="Franklin Gothic Demi" panose="020B0703020102020204" pitchFamily="34" charset="0"/>
              </a:rPr>
              <a:t>)</a:t>
            </a:r>
            <a:endParaRPr lang="es-PA" sz="4400" dirty="0"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124200"/>
            <a:ext cx="6476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ctr" eaLnBrk="0" hangingPunct="0">
              <a:defRPr/>
            </a:pPr>
            <a:r>
              <a:rPr lang="es-PA" sz="5400" dirty="0">
                <a:latin typeface="Franklin Gothic Demi" panose="020B0703020102020204" pitchFamily="34" charset="0"/>
              </a:rPr>
              <a:t>Trampa de pobreza intergeneracional</a:t>
            </a:r>
            <a:endParaRPr lang="en-US" sz="5400" dirty="0">
              <a:latin typeface="Franklin Gothic Demi" panose="020B07030201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71B-F9AB-4C8D-880F-ED35115177EC}" type="datetime1">
              <a:rPr lang="en-US" smtClean="0"/>
              <a:t>05/18/2017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FDD6-59B5-4E80-AE3A-9D023EE5396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223289"/>
            <a:ext cx="12845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edilma.berrio\Desktop\ADOLESCENTES EMBARAZADAS\IMG_6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7362" r="19052" b="17809"/>
          <a:stretch>
            <a:fillRect/>
          </a:stretch>
        </p:blipFill>
        <p:spPr bwMode="auto">
          <a:xfrm>
            <a:off x="6400800" y="2650273"/>
            <a:ext cx="2728913" cy="42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9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8600"/>
            <a:ext cx="40767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CuadroTexto 2"/>
          <p:cNvSpPr txBox="1">
            <a:spLocks noChangeArrowheads="1"/>
          </p:cNvSpPr>
          <p:nvPr/>
        </p:nvSpPr>
        <p:spPr bwMode="auto">
          <a:xfrm>
            <a:off x="395536" y="3290213"/>
            <a:ext cx="487704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b="1" dirty="0" smtClean="0">
                <a:solidFill>
                  <a:srgbClr val="000000"/>
                </a:solidFill>
              </a:rPr>
              <a:t> </a:t>
            </a:r>
            <a:r>
              <a:rPr lang="es-PA" altLang="en-US" sz="2400" b="1" dirty="0">
                <a:solidFill>
                  <a:srgbClr val="000000"/>
                </a:solidFill>
                <a:latin typeface="Franklin Gothic Book"/>
              </a:rPr>
              <a:t>Solo se reportaron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8800" b="1" dirty="0" smtClean="0">
                <a:solidFill>
                  <a:srgbClr val="E27600"/>
                </a:solidFill>
                <a:latin typeface="Britannic Bold" panose="020B0903060703020204" pitchFamily="34" charset="0"/>
              </a:rPr>
              <a:t>3 </a:t>
            </a:r>
            <a:r>
              <a:rPr lang="es-PA" altLang="en-US" sz="2400" b="1" dirty="0" smtClean="0">
                <a:solidFill>
                  <a:srgbClr val="000000"/>
                </a:solidFill>
                <a:latin typeface="Franklin Gothic Book"/>
              </a:rPr>
              <a:t>embarazos</a:t>
            </a:r>
            <a:r>
              <a:rPr lang="es-PA" altLang="en-US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00" y="1412776"/>
            <a:ext cx="87845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b="1" dirty="0" smtClean="0">
                <a:solidFill>
                  <a:srgbClr val="000000"/>
                </a:solidFill>
              </a:rPr>
              <a:t>Del total de las </a:t>
            </a:r>
            <a:r>
              <a:rPr lang="es-PA" sz="8800" b="1" dirty="0" smtClean="0">
                <a:solidFill>
                  <a:srgbClr val="E27600"/>
                </a:solidFill>
                <a:latin typeface="Britannic Bold" panose="020B0903060703020204" pitchFamily="34" charset="0"/>
              </a:rPr>
              <a:t>389</a:t>
            </a:r>
            <a:r>
              <a:rPr lang="es-ES_tradnl" altLang="en-US" sz="2400" b="1" dirty="0">
                <a:solidFill>
                  <a:srgbClr val="000000"/>
                </a:solidFill>
              </a:rPr>
              <a:t>Adolescentes</a:t>
            </a:r>
            <a:r>
              <a:rPr lang="es-PA" sz="2400" dirty="0" smtClean="0">
                <a:solidFill>
                  <a:srgbClr val="000000"/>
                </a:solidFill>
              </a:rPr>
              <a:t>  </a:t>
            </a:r>
            <a:r>
              <a:rPr lang="es-PA" sz="2400" b="1" dirty="0" smtClean="0">
                <a:solidFill>
                  <a:srgbClr val="000000"/>
                </a:solidFill>
              </a:rPr>
              <a:t>participantes de manera continua durante los primeros  4 años del programa,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65" y="3290213"/>
            <a:ext cx="4612035" cy="356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4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PA" altLang="en-US" sz="4000" b="1" dirty="0" smtClean="0">
                <a:ea typeface="ＭＳ Ｐゴシック" pitchFamily="34" charset="-128"/>
              </a:rPr>
              <a:t>Resultados específicos en CENTROS DE SALUD seleccionados</a:t>
            </a:r>
            <a:endParaRPr lang="en-US" altLang="en-US" sz="4000" b="1" dirty="0" smtClean="0">
              <a:ea typeface="ＭＳ Ｐゴシック" pitchFamily="34" charset="-128"/>
            </a:endParaRPr>
          </a:p>
        </p:txBody>
      </p:sp>
      <p:graphicFrame>
        <p:nvGraphicFramePr>
          <p:cNvPr id="158723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348912"/>
              </p:ext>
            </p:extLst>
          </p:nvPr>
        </p:nvGraphicFramePr>
        <p:xfrm>
          <a:off x="-31700" y="1268760"/>
          <a:ext cx="9284220" cy="573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Worksheet" r:id="rId3" imgW="8762800" imgH="5324541" progId="Excel.Sheet.8">
                  <p:embed/>
                </p:oleObj>
              </mc:Choice>
              <mc:Fallback>
                <p:oleObj name="Worksheet" r:id="rId3" imgW="8762800" imgH="532454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00" y="1268760"/>
                        <a:ext cx="9284220" cy="5733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09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517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altLang="en-US" sz="6000" b="1" dirty="0" err="1" smtClean="0">
                <a:ea typeface="ＭＳ Ｐゴシック" pitchFamily="34" charset="-128"/>
              </a:rPr>
              <a:t>Reflexión</a:t>
            </a:r>
            <a:r>
              <a:rPr lang="en-US" altLang="en-US" sz="6000" b="1" dirty="0" smtClean="0">
                <a:ea typeface="ＭＳ Ｐゴシック" pitchFamily="34" charset="-128"/>
              </a:rPr>
              <a:t> </a:t>
            </a:r>
            <a:r>
              <a:rPr lang="en-US" altLang="en-US" sz="6000" b="1" dirty="0" smtClean="0">
                <a:ea typeface="ＭＳ Ｐゴシック" pitchFamily="34" charset="-128"/>
              </a:rPr>
              <a:t>final…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17984" y="1447800"/>
            <a:ext cx="8308032" cy="4392488"/>
          </a:xfrm>
        </p:spPr>
        <p:txBody>
          <a:bodyPr>
            <a:normAutofit fontScale="62500" lnSpcReduction="20000"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PA" sz="4400" kern="1200" dirty="0" smtClean="0">
                <a:latin typeface="Calibri"/>
                <a:ea typeface="+mn-ea"/>
                <a:cs typeface="+mn-cs"/>
              </a:rPr>
              <a:t>Hay un gran </a:t>
            </a:r>
            <a:r>
              <a:rPr lang="es-PA" sz="4400" b="1" kern="1200" dirty="0" smtClean="0">
                <a:latin typeface="Calibri"/>
                <a:ea typeface="+mn-ea"/>
                <a:cs typeface="+mn-cs"/>
              </a:rPr>
              <a:t>Costo de Oportunidad perdida </a:t>
            </a:r>
            <a:r>
              <a:rPr lang="es-PA" sz="4400" dirty="0" smtClean="0">
                <a:latin typeface="Calibri"/>
              </a:rPr>
              <a:t>cuando </a:t>
            </a:r>
            <a:r>
              <a:rPr lang="es-PA" sz="4400" kern="1200" dirty="0" err="1" smtClean="0">
                <a:latin typeface="Calibri"/>
                <a:ea typeface="+mn-ea"/>
                <a:cs typeface="+mn-cs"/>
              </a:rPr>
              <a:t>l@s</a:t>
            </a:r>
            <a:r>
              <a:rPr lang="es-PA" sz="4400" kern="1200" dirty="0" smtClean="0">
                <a:latin typeface="Calibri"/>
                <a:ea typeface="+mn-ea"/>
                <a:cs typeface="+mn-cs"/>
              </a:rPr>
              <a:t> adolescentes </a:t>
            </a:r>
            <a:r>
              <a:rPr lang="es-PA" sz="4400" b="1" dirty="0">
                <a:latin typeface="Calibri"/>
              </a:rPr>
              <a:t>NO</a:t>
            </a:r>
            <a:r>
              <a:rPr lang="es-PA" sz="4400" dirty="0">
                <a:latin typeface="Calibri"/>
              </a:rPr>
              <a:t> </a:t>
            </a:r>
            <a:r>
              <a:rPr lang="es-PA" sz="4400" dirty="0" smtClean="0">
                <a:latin typeface="Calibri"/>
              </a:rPr>
              <a:t>alcanzan </a:t>
            </a:r>
            <a:r>
              <a:rPr lang="es-PA" sz="4400" dirty="0">
                <a:latin typeface="Calibri"/>
              </a:rPr>
              <a:t>su </a:t>
            </a:r>
            <a:r>
              <a:rPr lang="es-PA" sz="4400" kern="1200" dirty="0" smtClean="0">
                <a:latin typeface="Calibri"/>
                <a:ea typeface="+mn-ea"/>
                <a:cs typeface="+mn-cs"/>
              </a:rPr>
              <a:t>pleno potencial, por abandono del sistema escolar.</a:t>
            </a:r>
          </a:p>
          <a:p>
            <a:pPr marL="0" indent="0" eaLnBrk="1" fontAlgn="auto" hangingPunct="1">
              <a:spcAft>
                <a:spcPts val="600"/>
              </a:spcAft>
              <a:buNone/>
              <a:defRPr/>
            </a:pPr>
            <a:endParaRPr lang="es-PA" sz="31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PA" sz="7700" b="1" i="1" kern="1200" dirty="0" smtClean="0">
                <a:latin typeface="Calibri"/>
                <a:ea typeface="+mn-ea"/>
                <a:cs typeface="+mn-cs"/>
              </a:rPr>
              <a:t>EDUCACION y la PREVENCION  </a:t>
            </a:r>
            <a:r>
              <a:rPr lang="es-PA" sz="7700" kern="1200" dirty="0" smtClean="0">
                <a:latin typeface="Calibri"/>
                <a:ea typeface="+mn-ea"/>
                <a:cs typeface="+mn-cs"/>
              </a:rPr>
              <a:t> </a:t>
            </a:r>
            <a:r>
              <a:rPr lang="es-PA" sz="7700" dirty="0" smtClean="0">
                <a:latin typeface="Calibri"/>
              </a:rPr>
              <a:t>son la </a:t>
            </a:r>
            <a:r>
              <a:rPr lang="es-PA" sz="3100" kern="1200" dirty="0" smtClean="0">
                <a:latin typeface="Calibri"/>
                <a:ea typeface="+mn-ea"/>
                <a:cs typeface="+mn-cs"/>
              </a:rPr>
              <a:t> </a:t>
            </a:r>
            <a:r>
              <a:rPr lang="es-PA" sz="5100" kern="1200" dirty="0" smtClean="0">
                <a:latin typeface="Calibri"/>
                <a:ea typeface="+mn-ea"/>
                <a:cs typeface="+mn-cs"/>
              </a:rPr>
              <a:t>mejor opción para </a:t>
            </a:r>
            <a:r>
              <a:rPr lang="es-PA" sz="5100" kern="1200" dirty="0" err="1" smtClean="0">
                <a:latin typeface="Calibri"/>
                <a:ea typeface="+mn-ea"/>
                <a:cs typeface="+mn-cs"/>
              </a:rPr>
              <a:t>l@s</a:t>
            </a:r>
            <a:r>
              <a:rPr lang="es-PA" sz="5100" kern="1200" dirty="0" smtClean="0">
                <a:latin typeface="Calibri"/>
                <a:ea typeface="+mn-ea"/>
                <a:cs typeface="+mn-cs"/>
              </a:rPr>
              <a:t> adolescentes en </a:t>
            </a:r>
            <a:r>
              <a:rPr lang="es-PA" sz="5100" kern="1200" dirty="0" smtClean="0">
                <a:latin typeface="Calibri"/>
                <a:ea typeface="+mn-ea"/>
                <a:cs typeface="+mn-cs"/>
              </a:rPr>
              <a:t>PANAMÁ para la reducción del Embarazo Adolescente!!!</a:t>
            </a:r>
            <a:endParaRPr lang="es-PA" sz="5100" kern="1200" dirty="0" smtClean="0">
              <a:latin typeface="Calibri"/>
              <a:ea typeface="+mn-ea"/>
              <a:cs typeface="+mn-cs"/>
            </a:endParaRPr>
          </a:p>
          <a:p>
            <a:pPr>
              <a:defRPr/>
            </a:pPr>
            <a:endParaRPr lang="en-US" altLang="en-US" dirty="0" smtClean="0">
              <a:ea typeface="ＭＳ Ｐゴシック" pitchFamily="34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2200"/>
            <a:ext cx="1219200" cy="6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70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3818" y="1916832"/>
            <a:ext cx="4530264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PA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Gracias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0"/>
            <a:ext cx="1143000" cy="59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3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954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6700" b="1" dirty="0"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BID y CEPAL</a:t>
            </a:r>
            <a:br>
              <a:rPr lang="es-ES" sz="6700" b="1" dirty="0"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</a:br>
            <a:r>
              <a:rPr lang="en-US" sz="6700" b="1" dirty="0"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/>
            </a:r>
            <a:br>
              <a:rPr lang="en-US" sz="6700" b="1" dirty="0"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6D0-8A66-413B-9E59-9A0F9743DE8C}" type="datetime1">
              <a:rPr lang="en-US" smtClean="0"/>
              <a:t>05/18/2017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8686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latin typeface="MyriadPro-Bold"/>
              </a:rPr>
              <a:t>E</a:t>
            </a:r>
            <a:r>
              <a:rPr lang="es-ES" sz="2400" b="1" i="0" u="none" strike="noStrike" baseline="0" dirty="0" smtClean="0">
                <a:latin typeface="MyriadPro-Bold"/>
              </a:rPr>
              <a:t>studios diversos han encontrado una correlación </a:t>
            </a:r>
            <a:r>
              <a:rPr lang="en-US" sz="2400" b="1" i="0" u="none" strike="noStrike" baseline="0" dirty="0" err="1" smtClean="0">
                <a:latin typeface="MyriadPro-Bold"/>
              </a:rPr>
              <a:t>significativa</a:t>
            </a:r>
            <a:r>
              <a:rPr lang="en-US" sz="2400" b="1" i="0" u="none" strike="noStrike" baseline="0" dirty="0" smtClean="0">
                <a:latin typeface="MyriadPro-Bold"/>
              </a:rPr>
              <a:t> entre: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MyriadPro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MyriadPro-Bold"/>
              </a:rPr>
              <a:t>M</a:t>
            </a:r>
            <a:r>
              <a:rPr lang="en-US" sz="4000" b="1" i="0" u="none" strike="noStrike" baseline="0" dirty="0" err="1" smtClean="0">
                <a:latin typeface="MyriadPro-Bold"/>
              </a:rPr>
              <a:t>aternidad</a:t>
            </a:r>
            <a:r>
              <a:rPr lang="en-US" sz="4000" b="1" i="0" u="none" strike="noStrike" baseline="0" dirty="0" smtClean="0">
                <a:latin typeface="MyriadPro-Bold"/>
              </a:rPr>
              <a:t> </a:t>
            </a:r>
            <a:r>
              <a:rPr lang="en-US" sz="4000" b="1" i="0" u="none" strike="noStrike" baseline="0" dirty="0" err="1" smtClean="0">
                <a:latin typeface="MyriadPro-Bold"/>
              </a:rPr>
              <a:t>temprana</a:t>
            </a:r>
            <a:endParaRPr lang="en-US" sz="4000" b="1" dirty="0">
              <a:latin typeface="MyriadPro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MyriadPro-Bold"/>
              </a:rPr>
              <a:t>Bajo</a:t>
            </a:r>
            <a:r>
              <a:rPr lang="en-US" sz="4000" b="1" i="0" u="none" strike="noStrike" baseline="0" dirty="0" smtClean="0">
                <a:latin typeface="MyriadPro-Bold"/>
              </a:rPr>
              <a:t> </a:t>
            </a:r>
            <a:r>
              <a:rPr lang="en-US" sz="4000" b="1" i="0" u="none" strike="noStrike" baseline="0" dirty="0" err="1" smtClean="0">
                <a:latin typeface="MyriadPro-Bold"/>
              </a:rPr>
              <a:t>rendimiento</a:t>
            </a:r>
            <a:r>
              <a:rPr lang="en-US" sz="4000" b="1" i="0" u="none" strike="noStrike" baseline="0" dirty="0" smtClean="0">
                <a:latin typeface="MyriadPro-Bold"/>
              </a:rPr>
              <a:t> </a:t>
            </a:r>
            <a:r>
              <a:rPr lang="en-US" sz="4000" b="1" i="0" u="none" strike="noStrike" baseline="0" dirty="0" err="1" smtClean="0">
                <a:latin typeface="MyriadPro-Bold"/>
              </a:rPr>
              <a:t>educativo</a:t>
            </a:r>
            <a:endParaRPr lang="en-US" sz="4000" b="1" dirty="0">
              <a:latin typeface="MyriadPro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4000" b="1" dirty="0">
                <a:latin typeface="MyriadPro-Bold"/>
              </a:rPr>
              <a:t>F</a:t>
            </a:r>
            <a:r>
              <a:rPr lang="es-ES" sz="4000" b="1" dirty="0" smtClean="0">
                <a:latin typeface="MyriadPro-Bold"/>
              </a:rPr>
              <a:t>alta de productividad de las </a:t>
            </a:r>
            <a:r>
              <a:rPr lang="es-ES" sz="4000" b="1" dirty="0">
                <a:latin typeface="MyriadPro-Bold"/>
              </a:rPr>
              <a:t>mujeres.</a:t>
            </a:r>
            <a:endParaRPr lang="en-US" sz="4000" b="1" dirty="0">
              <a:latin typeface="Myriad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2930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7E56-7440-4589-8D79-3ABC97D433D8}" type="datetime1">
              <a:rPr lang="en-US" smtClean="0"/>
              <a:t>05/18/2017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8939"/>
          <a:stretch/>
        </p:blipFill>
        <p:spPr>
          <a:xfrm>
            <a:off x="831273" y="1"/>
            <a:ext cx="7162800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1" y="5029200"/>
            <a:ext cx="7232072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$658 mil </a:t>
            </a:r>
            <a:r>
              <a:rPr lang="en-US" sz="2800" b="1" dirty="0" err="1" smtClean="0"/>
              <a:t>millones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ingreso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perdido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 LTA y el Caribe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751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ilueta muj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/>
          <a:stretch/>
        </p:blipFill>
        <p:spPr bwMode="auto">
          <a:xfrm>
            <a:off x="-34636" y="-13855"/>
            <a:ext cx="3387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235" y="4518898"/>
            <a:ext cx="5832766" cy="233910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PA" sz="6600" b="1" dirty="0">
                <a:solidFill>
                  <a:srgbClr val="000000"/>
                </a:solidFill>
              </a:rPr>
              <a:t>Cada 43 </a:t>
            </a:r>
            <a:r>
              <a:rPr lang="es-PA" sz="4000" b="1" dirty="0">
                <a:solidFill>
                  <a:srgbClr val="000000"/>
                </a:solidFill>
              </a:rPr>
              <a:t>minutos una adolescente queda embarazada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1" y="0"/>
            <a:ext cx="6172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6600" b="1" dirty="0">
                <a:solidFill>
                  <a:srgbClr val="000000"/>
                </a:solidFill>
              </a:rPr>
              <a:t>20%</a:t>
            </a:r>
            <a:r>
              <a:rPr lang="es-PA" sz="4400" b="1" dirty="0">
                <a:solidFill>
                  <a:srgbClr val="000000"/>
                </a:solidFill>
              </a:rPr>
              <a:t> - </a:t>
            </a:r>
            <a:r>
              <a:rPr lang="es-PA" sz="2000" b="1" dirty="0">
                <a:solidFill>
                  <a:srgbClr val="000000"/>
                </a:solidFill>
              </a:rPr>
              <a:t>Partos de NV  son en Adolescentes  </a:t>
            </a:r>
          </a:p>
          <a:p>
            <a:r>
              <a:rPr lang="es-PA" sz="6600" b="1" dirty="0">
                <a:solidFill>
                  <a:srgbClr val="000000"/>
                </a:solidFill>
              </a:rPr>
              <a:t>75%</a:t>
            </a:r>
            <a:r>
              <a:rPr lang="es-PA" sz="4400" b="1" dirty="0">
                <a:solidFill>
                  <a:srgbClr val="000000"/>
                </a:solidFill>
              </a:rPr>
              <a:t> - </a:t>
            </a:r>
            <a:r>
              <a:rPr lang="es-PA" sz="2000" b="1" dirty="0">
                <a:solidFill>
                  <a:srgbClr val="000000"/>
                </a:solidFill>
              </a:rPr>
              <a:t>Deserción escolar en madres </a:t>
            </a:r>
            <a:r>
              <a:rPr lang="es-PA" sz="2000" b="1" dirty="0" err="1">
                <a:solidFill>
                  <a:srgbClr val="000000"/>
                </a:solidFill>
              </a:rPr>
              <a:t>Adol</a:t>
            </a:r>
            <a:endParaRPr lang="es-PA" sz="2000" b="1" dirty="0">
              <a:solidFill>
                <a:srgbClr val="000000"/>
              </a:solidFill>
            </a:endParaRPr>
          </a:p>
          <a:p>
            <a:r>
              <a:rPr lang="es-ES" sz="6600" b="1" dirty="0">
                <a:solidFill>
                  <a:srgbClr val="000000"/>
                </a:solidFill>
              </a:rPr>
              <a:t>13.6%</a:t>
            </a:r>
            <a:r>
              <a:rPr lang="es-ES" sz="4000" b="1" dirty="0">
                <a:solidFill>
                  <a:srgbClr val="000000"/>
                </a:solidFill>
              </a:rPr>
              <a:t> - </a:t>
            </a:r>
            <a:r>
              <a:rPr lang="es-ES" sz="2000" b="1" dirty="0">
                <a:solidFill>
                  <a:srgbClr val="000000"/>
                </a:solidFill>
              </a:rPr>
              <a:t>De los jóvenes saben cómo prevenir la transmisión sexual del VIH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40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4211-3D0F-4D84-BAF7-E50472491559}" type="datetime1">
              <a:rPr lang="en-US" smtClean="0"/>
              <a:t>05/18/2017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12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0" y="1717964"/>
            <a:ext cx="1143000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31" y="3686247"/>
            <a:ext cx="1201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62600"/>
            <a:ext cx="1201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1201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3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39741"/>
            <a:ext cx="136077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FA29E-E55A-4973-B613-EAE8630A8DCB}" type="datetime1">
              <a:rPr lang="en-US" smtClean="0"/>
              <a:t>05/18/2017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8" y="1601839"/>
            <a:ext cx="9153068" cy="408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42" y="5689133"/>
            <a:ext cx="908722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Fuente: Reproducción Temprana en </a:t>
            </a:r>
            <a:r>
              <a:rPr lang="es-ES" dirty="0" err="1" smtClean="0"/>
              <a:t>Centroamércia</a:t>
            </a:r>
            <a:r>
              <a:rPr lang="es-ES" dirty="0" smtClean="0"/>
              <a:t>, CEPAL/UNFPA, mayo 2013</a:t>
            </a:r>
            <a:endParaRPr lang="es-ES" dirty="0"/>
          </a:p>
        </p:txBody>
      </p:sp>
      <p:sp>
        <p:nvSpPr>
          <p:cNvPr id="10" name="Rectangle 9"/>
          <p:cNvSpPr/>
          <p:nvPr/>
        </p:nvSpPr>
        <p:spPr>
          <a:xfrm>
            <a:off x="-44486" y="32178"/>
            <a:ext cx="9188485" cy="169277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/>
              <a:t>Panamá: </a:t>
            </a:r>
          </a:p>
          <a:p>
            <a:pPr algn="ctr"/>
            <a:r>
              <a:rPr lang="es-ES" sz="3200" b="1" dirty="0" smtClean="0"/>
              <a:t>Evolución de la tasa de embarazo adolescente por años de estudio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7430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A9FDD6-59B5-4E80-AE3A-9D023EE53968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CCEB-E5AA-46EC-A308-8D56C16E1A30}" type="datetime1">
              <a:rPr lang="en-US" smtClean="0"/>
              <a:t>05/18/2017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986960"/>
              </p:ext>
            </p:extLst>
          </p:nvPr>
        </p:nvGraphicFramePr>
        <p:xfrm>
          <a:off x="0" y="517065"/>
          <a:ext cx="9144000" cy="6128024"/>
        </p:xfrm>
        <a:graphic>
          <a:graphicData uri="http://schemas.openxmlformats.org/drawingml/2006/table">
            <a:tbl>
              <a:tblPr firstRow="1" firstCol="1" bandRow="1"/>
              <a:tblGrid>
                <a:gridCol w="1446637"/>
                <a:gridCol w="2496947"/>
                <a:gridCol w="3028003"/>
                <a:gridCol w="2172413"/>
              </a:tblGrid>
              <a:tr h="46826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kern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País</a:t>
                      </a:r>
                      <a:endParaRPr lang="en-US" sz="1600" b="1" kern="1200" dirty="0">
                        <a:solidFill>
                          <a:srgbClr val="595959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Existencia de ley o programa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Institución(es) a cargo de la EIS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Edad mínima para impartir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409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Argentina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Ley de EIS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 Nacional de Educación Sexual Integral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 años (45 días)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4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Bolivia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Planes y Programas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Primaria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Brasil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Estado y escuelas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No señala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4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Chile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Normado en Ley de Fertilidad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Salud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Enseñanza media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51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Colombia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Ley de EIS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Ministerio de Educación. Programa de </a:t>
                      </a:r>
                      <a:r>
                        <a:rPr lang="es-CL" sz="1400" dirty="0" smtClean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EIS </a:t>
                      </a: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y Construcción de Ciudadanía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No señala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9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Costa Rica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Políticas Públicas, Planes y Programas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Salud y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Primero nivel de secundaria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Ecuador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Salud Pública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No señala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El Salvador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No señala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Guatemala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7 años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Honduras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4 años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México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6 años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Nicaragua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Educación inicial preescolar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1" dirty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Panamá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No legislado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21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Paraguay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 y Cultura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Todas las edades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Perú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Educación inicial preescolar 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Uruguay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highlight>
                            <a:srgbClr val="FFFF00"/>
                          </a:highlight>
                          <a:latin typeface="Cambria"/>
                          <a:ea typeface="Times New Roman"/>
                          <a:cs typeface="Times New Roman"/>
                        </a:rPr>
                        <a:t>Leyes y 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 Educación</a:t>
                      </a:r>
                      <a:endParaRPr lang="es-CL" sz="1400" dirty="0">
                        <a:solidFill>
                          <a:srgbClr val="595959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Educación inicial preescolar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9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Venezuela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Programa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Ministerio del Poder Popular para la Educación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800" dirty="0">
                          <a:solidFill>
                            <a:srgbClr val="595959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Todas las edades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44" marR="3854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-9144" y="0"/>
            <a:ext cx="9144000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A" sz="2400" b="1" dirty="0">
                <a:ea typeface="Calibri"/>
                <a:cs typeface="Times New Roman"/>
              </a:rPr>
              <a:t>Situación actual de la Educación Integral de la Sexualidad en </a:t>
            </a:r>
            <a:r>
              <a:rPr lang="es-PA" sz="2400" b="1" dirty="0" smtClean="0">
                <a:ea typeface="Calibri"/>
                <a:cs typeface="Times New Roman"/>
              </a:rPr>
              <a:t>AL- 2016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54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3"/>
          <p:cNvSpPr>
            <a:spLocks noGrp="1"/>
          </p:cNvSpPr>
          <p:nvPr>
            <p:ph type="title"/>
          </p:nvPr>
        </p:nvSpPr>
        <p:spPr>
          <a:xfrm>
            <a:off x="1" y="-76200"/>
            <a:ext cx="91440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s-PA" altLang="en-US" b="1" dirty="0" smtClean="0">
                <a:solidFill>
                  <a:schemeClr val="tx1"/>
                </a:solidFill>
              </a:rPr>
              <a:t>Análisis del Costo Total  DE Embarazos Adolescentes</a:t>
            </a:r>
            <a:br>
              <a:rPr lang="es-PA" altLang="en-US" b="1" dirty="0" smtClean="0">
                <a:solidFill>
                  <a:schemeClr val="tx1"/>
                </a:solidFill>
              </a:rPr>
            </a:br>
            <a:r>
              <a:rPr lang="es-PA" altLang="en-US" b="1" dirty="0" smtClean="0">
                <a:solidFill>
                  <a:schemeClr val="tx1"/>
                </a:solidFill>
              </a:rPr>
              <a:t>12,000 </a:t>
            </a:r>
            <a:r>
              <a:rPr lang="es-PA" altLang="en-US" b="1" dirty="0" smtClean="0">
                <a:solidFill>
                  <a:schemeClr val="tx1"/>
                </a:solidFill>
              </a:rPr>
              <a:t>/ </a:t>
            </a:r>
            <a:r>
              <a:rPr lang="es-PA" altLang="en-US" b="1" dirty="0" smtClean="0">
                <a:solidFill>
                  <a:schemeClr val="tx1"/>
                </a:solidFill>
              </a:rPr>
              <a:t>año   (2014)</a:t>
            </a:r>
            <a:endParaRPr lang="en-US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1030" name="Picture 6" descr="http://previews.123rf.com/images/baldyrgan/baldyrgan1406/baldyrgan140600019/29200507-pregnant-woman-symbol-stylized-vector-sketch-Stock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1200"/>
            <a:ext cx="2035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025" y="1042988"/>
            <a:ext cx="2149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Costo de la Atención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Medica de Gestación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y Parto</a:t>
            </a:r>
          </a:p>
        </p:txBody>
      </p:sp>
      <p:sp>
        <p:nvSpPr>
          <p:cNvPr id="7" name="Plus 6"/>
          <p:cNvSpPr/>
          <p:nvPr/>
        </p:nvSpPr>
        <p:spPr>
          <a:xfrm>
            <a:off x="6019800" y="2968626"/>
            <a:ext cx="53340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1281113"/>
            <a:ext cx="226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Costo de Oportunidad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90688"/>
            <a:ext cx="129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00600" y="2352675"/>
            <a:ext cx="141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$ 1,200 /mes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76800" y="3424238"/>
            <a:ext cx="123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$ 500 /mes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36862" y="4686300"/>
            <a:ext cx="31654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$ 700 x 12 meses x 6,000 </a:t>
            </a:r>
            <a:r>
              <a:rPr lang="es-PA" altLang="en-US" sz="1800" dirty="0" err="1">
                <a:solidFill>
                  <a:srgbClr val="000000"/>
                </a:solidFill>
              </a:rPr>
              <a:t>emb</a:t>
            </a:r>
            <a:r>
              <a:rPr lang="es-PA" altLang="en-US" sz="1800" dirty="0">
                <a:solidFill>
                  <a:srgbClr val="000000"/>
                </a:solidFill>
              </a:rPr>
              <a:t>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b="1" dirty="0">
                <a:solidFill>
                  <a:srgbClr val="FFFFFF"/>
                </a:solidFill>
              </a:rPr>
              <a:t>            </a:t>
            </a:r>
            <a:r>
              <a:rPr lang="es-PA" altLang="en-US" sz="2800" b="1" dirty="0">
                <a:solidFill>
                  <a:srgbClr val="FFFFFF"/>
                </a:solidFill>
              </a:rPr>
              <a:t>$ 50,400,000</a:t>
            </a:r>
            <a:endParaRPr lang="en-US" altLang="en-US" sz="1800" b="1" dirty="0">
              <a:solidFill>
                <a:srgbClr val="FFFFFF"/>
              </a:solidFill>
            </a:endParaRPr>
          </a:p>
        </p:txBody>
      </p:sp>
      <p:sp>
        <p:nvSpPr>
          <p:cNvPr id="19" name="Plus 18"/>
          <p:cNvSpPr/>
          <p:nvPr/>
        </p:nvSpPr>
        <p:spPr>
          <a:xfrm>
            <a:off x="2487613" y="2967038"/>
            <a:ext cx="53340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77000" y="1066800"/>
            <a:ext cx="2295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Subsidio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Red de Oportunidades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81200"/>
            <a:ext cx="2483768" cy="23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172200" y="4686300"/>
            <a:ext cx="320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$ 50 x 12 meses x 6,000 </a:t>
            </a:r>
            <a:r>
              <a:rPr lang="es-PA" altLang="en-US" sz="1800" dirty="0" err="1">
                <a:solidFill>
                  <a:srgbClr val="000000"/>
                </a:solidFill>
              </a:rPr>
              <a:t>emb</a:t>
            </a:r>
            <a:r>
              <a:rPr lang="es-PA" altLang="en-US" sz="1800" dirty="0">
                <a:solidFill>
                  <a:srgbClr val="000000"/>
                </a:solidFill>
              </a:rPr>
              <a:t>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            </a:t>
            </a:r>
            <a:r>
              <a:rPr lang="es-PA" altLang="en-US" sz="2800" b="1" dirty="0">
                <a:solidFill>
                  <a:srgbClr val="FFFFFF"/>
                </a:solidFill>
              </a:rPr>
              <a:t>$ 3,600,000</a:t>
            </a:r>
            <a:endParaRPr lang="en-US" altLang="en-US" sz="18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0838" y="3856038"/>
            <a:ext cx="2088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$ 543.37 </a:t>
            </a:r>
            <a:r>
              <a:rPr lang="es-PA" altLang="en-US" sz="1400" dirty="0">
                <a:solidFill>
                  <a:srgbClr val="000000"/>
                </a:solidFill>
              </a:rPr>
              <a:t>Estudio </a:t>
            </a:r>
            <a:r>
              <a:rPr lang="es-PA" altLang="en-US" sz="1400" dirty="0" smtClean="0">
                <a:solidFill>
                  <a:srgbClr val="000000"/>
                </a:solidFill>
              </a:rPr>
              <a:t>2008*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6325" y="4686300"/>
            <a:ext cx="2705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>
                <a:solidFill>
                  <a:srgbClr val="000000"/>
                </a:solidFill>
              </a:rPr>
              <a:t>$ </a:t>
            </a:r>
            <a:r>
              <a:rPr lang="es-PA" altLang="en-US" sz="1800" dirty="0" smtClean="0">
                <a:solidFill>
                  <a:srgbClr val="000000"/>
                </a:solidFill>
              </a:rPr>
              <a:t>649 </a:t>
            </a:r>
            <a:r>
              <a:rPr lang="es-PA" altLang="en-US" sz="1800" dirty="0">
                <a:solidFill>
                  <a:srgbClr val="000000"/>
                </a:solidFill>
              </a:rPr>
              <a:t>x 3</a:t>
            </a:r>
            <a:r>
              <a:rPr lang="es-PA" altLang="en-US" sz="1800" dirty="0" smtClean="0">
                <a:solidFill>
                  <a:srgbClr val="000000"/>
                </a:solidFill>
              </a:rPr>
              <a:t>,000 </a:t>
            </a:r>
            <a:r>
              <a:rPr lang="es-PA" altLang="en-US" sz="1800" dirty="0" err="1">
                <a:solidFill>
                  <a:srgbClr val="000000"/>
                </a:solidFill>
              </a:rPr>
              <a:t>emb</a:t>
            </a:r>
            <a:r>
              <a:rPr lang="es-PA" altLang="en-US" sz="1800" dirty="0">
                <a:solidFill>
                  <a:srgbClr val="000000"/>
                </a:solidFill>
              </a:rPr>
              <a:t>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A" altLang="en-US" sz="2800" b="1" dirty="0">
                <a:solidFill>
                  <a:srgbClr val="FFFFFF"/>
                </a:solidFill>
              </a:rPr>
              <a:t>$ 7,788,000</a:t>
            </a:r>
            <a:endParaRPr lang="en-US" altLang="en-US" sz="1800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0462" y="5422900"/>
            <a:ext cx="48143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6000" b="1" cap="all" dirty="0">
                <a:solidFill>
                  <a:srgbClr val="FFFFFF"/>
                </a:solidFill>
                <a:latin typeface="Franklin Gothic Medium"/>
              </a:rPr>
              <a:t>$ 61,788,000</a:t>
            </a:r>
            <a:endParaRPr lang="en-US" altLang="en-US" sz="6000" b="1" cap="all" dirty="0">
              <a:solidFill>
                <a:srgbClr val="FFFFFF"/>
              </a:solidFill>
              <a:latin typeface="Franklin Gothic Medium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70740" y="6496627"/>
            <a:ext cx="8212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100" dirty="0">
                <a:solidFill>
                  <a:srgbClr val="000000"/>
                </a:solidFill>
              </a:rPr>
              <a:t>*</a:t>
            </a:r>
            <a:r>
              <a:rPr lang="es-PA" altLang="en-US" sz="1200" b="1" dirty="0">
                <a:solidFill>
                  <a:schemeClr val="bg1"/>
                </a:solidFill>
              </a:rPr>
              <a:t>Medición del Gasto Publico Nacional de problemas de SSR en Adolescente </a:t>
            </a:r>
            <a:r>
              <a:rPr lang="es-PA" altLang="en-US" sz="1200" b="1" dirty="0" err="1">
                <a:solidFill>
                  <a:schemeClr val="bg1"/>
                </a:solidFill>
              </a:rPr>
              <a:t>Mgtra</a:t>
            </a:r>
            <a:r>
              <a:rPr lang="es-PA" altLang="en-US" sz="1200" b="1" dirty="0">
                <a:solidFill>
                  <a:schemeClr val="bg1"/>
                </a:solidFill>
              </a:rPr>
              <a:t>. </a:t>
            </a:r>
            <a:r>
              <a:rPr lang="es-PA" altLang="en-US" sz="1200" b="1" dirty="0" err="1">
                <a:solidFill>
                  <a:schemeClr val="bg1"/>
                </a:solidFill>
              </a:rPr>
              <a:t>Jamileth</a:t>
            </a:r>
            <a:r>
              <a:rPr lang="es-PA" altLang="en-US" sz="1200" b="1" dirty="0">
                <a:solidFill>
                  <a:schemeClr val="bg1"/>
                </a:solidFill>
              </a:rPr>
              <a:t> Gina Román 2008 UNFPA Panamá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1025"/>
            <a:ext cx="1492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76850" y="2870200"/>
            <a:ext cx="306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A" altLang="en-US" sz="1800" dirty="0" err="1">
                <a:solidFill>
                  <a:srgbClr val="000000"/>
                </a:solidFill>
              </a:rPr>
              <a:t>ó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55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3" grpId="0"/>
      <p:bldP spid="16" grpId="0"/>
      <p:bldP spid="17" grpId="0"/>
      <p:bldP spid="20" grpId="0"/>
      <p:bldP spid="21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144000" rIns="306000" bIns="144000" numCol="1" anchor="ctr" anchorCtr="1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AutoNum type="arabicPeriod"/>
          <a:tabLst>
            <a:tab pos="2057400" algn="l"/>
          </a:tabLst>
          <a:defRPr kumimoji="0" lang="en-US" sz="3200" b="0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144000" rIns="306000" bIns="144000" numCol="1" anchor="ctr" anchorCtr="1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AutoNum type="arabicPeriod"/>
          <a:tabLst>
            <a:tab pos="2057400" algn="l"/>
          </a:tabLst>
          <a:defRPr kumimoji="0" lang="en-US" sz="3200" b="0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862</Words>
  <Application>Microsoft Office PowerPoint</Application>
  <PresentationFormat>On-screen Show (4:3)</PresentationFormat>
  <Paragraphs>233</Paragraphs>
  <Slides>23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3_Default Design</vt:lpstr>
      <vt:lpstr>Angles</vt:lpstr>
      <vt:lpstr>Worksheet</vt:lpstr>
      <vt:lpstr>  Maternidad Temprana  vs EIS impacto social y económico  </vt:lpstr>
      <vt:lpstr>PowerPoint Presentation</vt:lpstr>
      <vt:lpstr>   BID y CEPAL   </vt:lpstr>
      <vt:lpstr>    </vt:lpstr>
      <vt:lpstr>PowerPoint Presentation</vt:lpstr>
      <vt:lpstr>    </vt:lpstr>
      <vt:lpstr>    </vt:lpstr>
      <vt:lpstr>    </vt:lpstr>
      <vt:lpstr>Análisis del Costo Total  DE Embarazos Adolescentes 12,000 / año   (2014)</vt:lpstr>
      <vt:lpstr> En Panamá se otorgaron:    </vt:lpstr>
      <vt:lpstr>    </vt:lpstr>
      <vt:lpstr>Panamá</vt:lpstr>
      <vt:lpstr>    </vt:lpstr>
      <vt:lpstr> Programa de Fortalecimiento de los Servicios de Salud Amigables para Adolescentes. MINSA/CSS/UNFPA. </vt:lpstr>
      <vt:lpstr>Objetivo General</vt:lpstr>
      <vt:lpstr>Metodología  UTILIZADA</vt:lpstr>
      <vt:lpstr>PowerPoint Presentation</vt:lpstr>
      <vt:lpstr>PowerPoint Presentation</vt:lpstr>
      <vt:lpstr>PowerPoint Presentation</vt:lpstr>
      <vt:lpstr>PowerPoint Presentation</vt:lpstr>
      <vt:lpstr>Resultados específicos en CENTROS DE SALUD seleccionados</vt:lpstr>
      <vt:lpstr>Reflexión final…</vt:lpstr>
      <vt:lpstr>PowerPoint Presentation</vt:lpstr>
    </vt:vector>
  </TitlesOfParts>
  <Company>UNFPA Panama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Sexual y Reproductiva en Adolescentes: aspectos médico y económico</dc:title>
  <dc:creator>Edilma Berrio</dc:creator>
  <cp:lastModifiedBy>Edilma Berrio</cp:lastModifiedBy>
  <cp:revision>32</cp:revision>
  <dcterms:created xsi:type="dcterms:W3CDTF">2017-05-18T05:23:45Z</dcterms:created>
  <dcterms:modified xsi:type="dcterms:W3CDTF">2017-05-18T14:33:14Z</dcterms:modified>
</cp:coreProperties>
</file>