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98" r:id="rId3"/>
    <p:sldId id="296" r:id="rId4"/>
    <p:sldId id="297" r:id="rId5"/>
    <p:sldId id="318" r:id="rId6"/>
    <p:sldId id="300" r:id="rId7"/>
    <p:sldId id="319" r:id="rId8"/>
    <p:sldId id="320" r:id="rId9"/>
    <p:sldId id="281" r:id="rId10"/>
    <p:sldId id="309" r:id="rId11"/>
    <p:sldId id="310" r:id="rId12"/>
    <p:sldId id="315" r:id="rId13"/>
    <p:sldId id="312" r:id="rId14"/>
    <p:sldId id="321" r:id="rId15"/>
    <p:sldId id="314" r:id="rId16"/>
    <p:sldId id="282" r:id="rId17"/>
    <p:sldId id="286" r:id="rId18"/>
    <p:sldId id="322" r:id="rId19"/>
    <p:sldId id="287" r:id="rId20"/>
    <p:sldId id="288" r:id="rId21"/>
    <p:sldId id="289" r:id="rId22"/>
    <p:sldId id="294" r:id="rId23"/>
    <p:sldId id="295" r:id="rId24"/>
    <p:sldId id="284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79CC93D-E52E-4D84-901B-11D7331DD495}">
          <p14:sldIdLst>
            <p14:sldId id="259"/>
            <p14:sldId id="298"/>
            <p14:sldId id="296"/>
            <p14:sldId id="297"/>
            <p14:sldId id="318"/>
            <p14:sldId id="300"/>
            <p14:sldId id="319"/>
            <p14:sldId id="320"/>
          </p14:sldIdLst>
        </p14:section>
        <p14:section name="Información general y objetivos" id="{ABA716BF-3A5C-4ADB-94C9-CFEF84EBA240}">
          <p14:sldIdLst>
            <p14:sldId id="281"/>
            <p14:sldId id="309"/>
            <p14:sldId id="310"/>
            <p14:sldId id="315"/>
            <p14:sldId id="312"/>
            <p14:sldId id="321"/>
            <p14:sldId id="314"/>
            <p14:sldId id="282"/>
            <p14:sldId id="286"/>
            <p14:sldId id="322"/>
            <p14:sldId id="287"/>
            <p14:sldId id="288"/>
            <p14:sldId id="289"/>
            <p14:sldId id="294"/>
            <p14:sldId id="295"/>
            <p14:sldId id="284"/>
          </p14:sldIdLst>
        </p14:section>
        <p14:section name="Tema 1" id="{6D9936A3-3945-4757-BC8B-B5C252D8E036}">
          <p14:sldIdLst/>
        </p14:section>
        <p14:section name="Diapositivas de muestra para elementos visuales" id="{BAB3A466-96C9-4230-9978-795378D75699}">
          <p14:sldIdLst/>
        </p14:section>
        <p14:section name="Caso práctico" id="{8C0305C9-B152-4FBA-A789-FE1976D53990}">
          <p14:sldIdLst/>
        </p14:section>
        <p14:section name="Conclusión y resumen" id="{790CEF5B-569A-4C2F-BED5-750B08C0E5AD}">
          <p14:sldIdLst/>
        </p14:section>
        <p14:section name="Apéndic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74" autoAdjust="0"/>
    <p:restoredTop sz="83977" autoAdjust="0"/>
  </p:normalViewPr>
  <p:slideViewPr>
    <p:cSldViewPr>
      <p:cViewPr varScale="1">
        <p:scale>
          <a:sx n="63" d="100"/>
          <a:sy n="63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1254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05/10/17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6997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rPr lang="es-ES"/>
              <a:pPr/>
              <a:t>05/10/17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rPr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07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>
              <a:spcBef>
                <a:spcPct val="0"/>
              </a:spcBef>
            </a:pPr>
            <a:r>
              <a:rPr lang="es-ES" b="1" dirty="0" smtClean="0"/>
              <a:t>Secciones</a:t>
            </a:r>
            <a:endParaRPr lang="es-ES" dirty="0" smtClean="0"/>
          </a:p>
          <a:p>
            <a:pPr>
              <a:spcBef>
                <a:spcPct val="0"/>
              </a:spcBef>
            </a:pPr>
            <a:r>
              <a:rPr lang="es-ES" dirty="0" smtClean="0"/>
              <a:t>Las secciones pueden ayudarle a organizar las diapositivas o a facilitar la colaboración entre varios autores. En la ficha </a:t>
            </a:r>
            <a:r>
              <a:rPr lang="es-ES" b="1" dirty="0" smtClean="0"/>
              <a:t>Inicio</a:t>
            </a:r>
            <a:r>
              <a:rPr lang="es-ES" dirty="0" smtClean="0"/>
              <a:t>, en </a:t>
            </a:r>
            <a:r>
              <a:rPr lang="es-ES" b="1" dirty="0" smtClean="0"/>
              <a:t>Diapositivas</a:t>
            </a:r>
            <a:r>
              <a:rPr lang="es-ES" dirty="0" smtClean="0"/>
              <a:t>, haga clic en </a:t>
            </a:r>
            <a:r>
              <a:rPr lang="es-ES" b="1" dirty="0" smtClean="0"/>
              <a:t>Sección</a:t>
            </a:r>
            <a:r>
              <a:rPr lang="es-ES" dirty="0" smtClean="0"/>
              <a:t> y, a continuación, en </a:t>
            </a:r>
            <a:r>
              <a:rPr lang="es-ES" b="1" dirty="0" smtClean="0"/>
              <a:t>Agregar sección.</a:t>
            </a:r>
            <a:endParaRPr lang="es-ES" dirty="0" smtClean="0"/>
          </a:p>
          <a:p>
            <a:pPr>
              <a:spcBef>
                <a:spcPct val="0"/>
              </a:spcBef>
            </a:pPr>
            <a:endParaRPr lang="es-ES" b="1" dirty="0" smtClean="0"/>
          </a:p>
          <a:p>
            <a:pPr>
              <a:spcBef>
                <a:spcPct val="0"/>
              </a:spcBef>
            </a:pPr>
            <a:r>
              <a:rPr lang="es-ES" b="1" dirty="0" smtClean="0"/>
              <a:t>Notas</a:t>
            </a:r>
          </a:p>
          <a:p>
            <a:pPr>
              <a:spcBef>
                <a:spcPct val="0"/>
              </a:spcBef>
            </a:pPr>
            <a:r>
              <a:rPr lang="es-ES" dirty="0" smtClean="0"/>
              <a:t>Use el panel Notas para las notas de entrega o para proporcionar detalles adicionales al público. Puede ver estas notas en la vista Moderador durante la presentación.</a:t>
            </a:r>
            <a:r>
              <a:rPr lang="es-ES" sz="1200" baseline="0" dirty="0" smtClean="0"/>
              <a:t>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 Ejecute una prueba de impresión para asegurarse de que los colores son los correctos cuando se imprime en blanco y negro puros y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dirty="0" smtClean="0"/>
              <a:t>Ésta es otra opción para una diapositiva de información general que utilice transiciones para avanzar por varias diapositivas.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dirty="0" smtClean="0"/>
              <a:t>Ésta es otra opción para una diapositiva de información general que utilice transiciones para avanzar por varias diapositivas.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dirty="0" smtClean="0"/>
              <a:t>Ésta es otra opción para una diapositiva de información general que utilice transiciones para avanzar por varias diapositivas.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FCC9-9072-D747-AABD-37A938917F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7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FCC9-9072-D747-AABD-37A938917F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7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29819D-B3EA-8048-93F4-6E36F006705F}" type="slidenum">
              <a:rPr lang="es-ES"/>
              <a:pPr/>
              <a:t>6</a:t>
            </a:fld>
            <a:endParaRPr lang="es-E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P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Ofrezca una breve descripción general de la presentación.</a:t>
            </a:r>
            <a:r>
              <a:rPr lang="es-ES" baseline="0" dirty="0" smtClean="0"/>
              <a:t> D</a:t>
            </a:r>
            <a:r>
              <a:rPr lang="es-ES" dirty="0" smtClean="0"/>
              <a:t>escriba el enfoque principal de la presentación y por qué es importante.</a:t>
            </a:r>
          </a:p>
          <a:p>
            <a:pPr>
              <a:lnSpc>
                <a:spcPct val="80000"/>
              </a:lnSpc>
            </a:pPr>
            <a:r>
              <a:rPr lang="es-ES" dirty="0" smtClean="0"/>
              <a:t>Introduzca cada uno de los principales temas.</a:t>
            </a:r>
          </a:p>
          <a:p>
            <a:r>
              <a:rPr lang="es-ES" dirty="0" smtClean="0"/>
              <a:t>Si desea proporcionar al público una guía,</a:t>
            </a:r>
            <a:r>
              <a:rPr lang="es-ES" baseline="0" dirty="0" smtClean="0"/>
              <a:t> puede </a:t>
            </a:r>
            <a:r>
              <a:rPr lang="es-ES" dirty="0" smtClean="0"/>
              <a:t>repetir esta diapositiva de información general a lo largo de toda la presentación, resaltando el tema particular que va a discutir a continuación.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dirty="0" smtClean="0"/>
              <a:t>Ésta es otra opción para una diapositiva de información general que utilice transiciones para avanzar por varias diapositivas.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dirty="0" smtClean="0"/>
              <a:t>Ésta es otra opción para una diapositiva de información general que utilice transiciones para avanzar por varias diapositivas.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dirty="0" smtClean="0"/>
              <a:t>Ésta es otra opción para una diapositiva de información general que utilice transiciones para avanzar por varias diapositivas.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dirty="0" smtClean="0"/>
              <a:t>Ésta es otra opción para una diapositiva de información general que utilice transiciones para avanzar por varias diapositivas.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kumimoji="0" lang="es-ES_tradnl" smtClean="0"/>
              <a:t>Haga clic para modificar el estilo de subtítulo del patrón</a:t>
            </a:r>
            <a:endParaRPr kumimoji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6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PA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72379-528E-7A49-B8CC-D5B227F6429A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03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kumimoji="0" lang="es-ES"/>
              <a:pPr/>
              <a:t>05/10/17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kumimoji="0"/>
              <a:pPr/>
              <a:t>‹Nr.›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  <p:sldLayoutId id="2147483665" r:id="rId14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5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s-ES" sz="5400" dirty="0" err="1" smtClean="0"/>
              <a:t>Fertilización</a:t>
            </a:r>
            <a:r>
              <a:rPr lang="es-ES" sz="5400" dirty="0" smtClean="0"/>
              <a:t> </a:t>
            </a:r>
            <a:r>
              <a:rPr lang="es-ES" sz="5400" dirty="0"/>
              <a:t>i</a:t>
            </a:r>
            <a:r>
              <a:rPr lang="es-ES" sz="5400" dirty="0" smtClean="0"/>
              <a:t>n </a:t>
            </a:r>
            <a:r>
              <a:rPr lang="es-ES" sz="5400" dirty="0"/>
              <a:t>Vitro y Aborto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057400" y="381000"/>
            <a:ext cx="6629400" cy="990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2400" dirty="0" err="1"/>
              <a:t>XXXlll</a:t>
            </a:r>
            <a:r>
              <a:rPr lang="es-ES" sz="2400" dirty="0"/>
              <a:t> Congreso de la Alianza Panamericana de Mujeres </a:t>
            </a:r>
            <a:r>
              <a:rPr lang="es-ES" sz="2400" dirty="0" err="1"/>
              <a:t>Médicas</a:t>
            </a:r>
            <a:r>
              <a:rPr lang="es-ES" sz="2400" dirty="0"/>
              <a:t> y </a:t>
            </a:r>
            <a:endParaRPr lang="es-ES" sz="2400" dirty="0" smtClean="0"/>
          </a:p>
          <a:p>
            <a:pPr algn="ctr"/>
            <a:r>
              <a:rPr lang="es-ES" sz="2400" dirty="0" smtClean="0"/>
              <a:t>ll </a:t>
            </a:r>
            <a:r>
              <a:rPr lang="es-ES" sz="2400" dirty="0"/>
              <a:t>Congreso de la </a:t>
            </a:r>
            <a:r>
              <a:rPr lang="es-ES" sz="2400" dirty="0" err="1"/>
              <a:t>Asociación</a:t>
            </a:r>
            <a:r>
              <a:rPr lang="es-ES" sz="2400" dirty="0"/>
              <a:t> de </a:t>
            </a:r>
            <a:r>
              <a:rPr lang="es-ES" sz="2400" dirty="0" smtClean="0"/>
              <a:t>Médicas </a:t>
            </a:r>
            <a:r>
              <a:rPr lang="es-ES" sz="2400" dirty="0"/>
              <a:t>de </a:t>
            </a:r>
            <a:r>
              <a:rPr lang="es-ES" sz="2400" dirty="0" smtClean="0"/>
              <a:t>Panamá </a:t>
            </a:r>
            <a:endParaRPr lang="es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400800" y="480060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Claude Vergès</a:t>
            </a:r>
          </a:p>
          <a:p>
            <a:pPr algn="ctr"/>
            <a:r>
              <a:rPr lang="en-GB" sz="2400" dirty="0" smtClean="0"/>
              <a:t>19 de mayo 2017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228600"/>
            <a:ext cx="3429000" cy="11430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s-ES" sz="7200" b="1" dirty="0" smtClean="0"/>
              <a:t>FIV</a:t>
            </a:r>
            <a:endParaRPr lang="es-E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1000" y="1066800"/>
            <a:ext cx="61722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s-ES_tradnl" sz="2800" dirty="0" smtClean="0"/>
              <a:t>Edad</a:t>
            </a:r>
          </a:p>
          <a:p>
            <a:pPr marL="342900" lvl="0" indent="-342900">
              <a:buFont typeface="Wingdings" charset="2"/>
              <a:buChar char="Ø"/>
            </a:pPr>
            <a:r>
              <a:rPr lang="es-ES_tradnl" sz="2800" dirty="0" smtClean="0"/>
              <a:t>Factor anatómicos </a:t>
            </a:r>
          </a:p>
          <a:p>
            <a:pPr marL="342900" lvl="0" indent="-342900">
              <a:buFont typeface="Wingdings" charset="2"/>
              <a:buChar char="Ø"/>
            </a:pPr>
            <a:r>
              <a:rPr lang="es-ES_tradnl" sz="2800" dirty="0" smtClean="0"/>
              <a:t>Factor Genético – Hereditario</a:t>
            </a:r>
          </a:p>
          <a:p>
            <a:pPr marL="342900" lvl="0" indent="-342900">
              <a:buFont typeface="Wingdings" charset="2"/>
              <a:buChar char="Ø"/>
            </a:pPr>
            <a:r>
              <a:rPr lang="es-ES_tradnl" sz="2800" dirty="0" smtClean="0"/>
              <a:t>Pérdida Gestacional Recurrente </a:t>
            </a:r>
          </a:p>
          <a:p>
            <a:pPr marL="342900" lvl="0" indent="-342900">
              <a:buFont typeface="Wingdings" charset="2"/>
              <a:buChar char="Ø"/>
            </a:pPr>
            <a:r>
              <a:rPr lang="es-ES_tradnl" sz="2800" dirty="0" smtClean="0"/>
              <a:t>Enfermedades hereditarias</a:t>
            </a:r>
          </a:p>
          <a:p>
            <a:pPr marL="342900" lvl="0" indent="-342900">
              <a:buFont typeface="Wingdings" charset="2"/>
              <a:buChar char="Ø"/>
            </a:pPr>
            <a:r>
              <a:rPr lang="es-ES_tradnl" sz="2800" dirty="0" smtClean="0"/>
              <a:t>Menopausia precoz </a:t>
            </a:r>
          </a:p>
          <a:p>
            <a:pPr marL="342900" lvl="0" indent="-342900">
              <a:buFont typeface="Wingdings" charset="2"/>
              <a:buChar char="Ø"/>
            </a:pPr>
            <a:r>
              <a:rPr lang="es-ES_tradnl" sz="2800" dirty="0" smtClean="0"/>
              <a:t>Enfermedades infecciosas</a:t>
            </a:r>
          </a:p>
          <a:p>
            <a:pPr marL="342900" lvl="0" indent="-342900">
              <a:buFont typeface="Wingdings" charset="2"/>
              <a:buChar char="Ø"/>
            </a:pPr>
            <a:r>
              <a:rPr lang="es-ES_tradnl" sz="2800" dirty="0" smtClean="0"/>
              <a:t>Factor masculino severo</a:t>
            </a:r>
          </a:p>
          <a:p>
            <a:pPr marL="342900" lvl="0" indent="-342900">
              <a:buFont typeface="Wingdings" charset="2"/>
              <a:buChar char="Ø"/>
            </a:pPr>
            <a:r>
              <a:rPr lang="es-ES_tradnl" sz="2800" dirty="0" smtClean="0"/>
              <a:t>Esterilidad de origen desconocido.</a:t>
            </a:r>
          </a:p>
          <a:p>
            <a:pPr marL="342900" lvl="0" indent="-342900">
              <a:buFont typeface="Wingdings" charset="2"/>
              <a:buChar char="Ø"/>
            </a:pPr>
            <a:r>
              <a:rPr lang="es-ES_tradnl" sz="2800" dirty="0" smtClean="0"/>
              <a:t>Óvulos o sémenes valiosos: muestras congeladas previas a quimioterapia o radioterapia. </a:t>
            </a:r>
            <a:endParaRPr lang="es-ES_tradnl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715000" y="6248400"/>
            <a:ext cx="3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Dr.</a:t>
            </a:r>
            <a:r>
              <a:rPr lang="en-GB" dirty="0" smtClean="0"/>
              <a:t> </a:t>
            </a:r>
            <a:r>
              <a:rPr lang="en-GB" dirty="0" err="1" smtClean="0"/>
              <a:t>Epifanio</a:t>
            </a:r>
            <a:r>
              <a:rPr lang="en-GB" dirty="0" smtClean="0"/>
              <a:t>, </a:t>
            </a:r>
            <a:r>
              <a:rPr lang="en-GB" dirty="0" err="1"/>
              <a:t>C</a:t>
            </a:r>
            <a:r>
              <a:rPr lang="en-GB" dirty="0" err="1" smtClean="0"/>
              <a:t>línica</a:t>
            </a:r>
            <a:r>
              <a:rPr lang="en-GB" dirty="0" smtClean="0"/>
              <a:t> IVI, UP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57800" y="152400"/>
            <a:ext cx="3429000" cy="9906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s-ES" sz="7200" b="1" dirty="0" smtClean="0"/>
              <a:t>FIV</a:t>
            </a:r>
            <a:endParaRPr lang="es-E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1000" y="457200"/>
            <a:ext cx="4114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/>
              <a:t>8% de las parejas experimentan algún tipo de infertilidad </a:t>
            </a:r>
            <a:endParaRPr lang="es-ES_tradnl" sz="3200" dirty="0"/>
          </a:p>
          <a:p>
            <a:pPr lvl="0"/>
            <a:r>
              <a:rPr lang="es-ES" dirty="0" smtClean="0"/>
              <a:t>(OMS, 2004; Dr. Bravo – MINSA, UP 2016) 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533400" y="2819400"/>
            <a:ext cx="7620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 smtClean="0"/>
              <a:t>Muchas familias </a:t>
            </a:r>
            <a:r>
              <a:rPr lang="es-ES" sz="3200" dirty="0"/>
              <a:t>en los países en vías de desarrollo dependen completamente de sus hijos para su sobrevivencia </a:t>
            </a:r>
            <a:r>
              <a:rPr lang="es-ES" sz="3200" dirty="0" smtClean="0"/>
              <a:t>económica = la </a:t>
            </a:r>
            <a:r>
              <a:rPr lang="es-ES" sz="3200" dirty="0"/>
              <a:t>ausencia de hijos debe considerarse como un problema social y de salud pública </a:t>
            </a:r>
            <a:r>
              <a:rPr lang="es-ES" dirty="0" smtClean="0"/>
              <a:t>(</a:t>
            </a:r>
            <a:r>
              <a:rPr lang="es-ES" dirty="0" err="1" smtClean="0"/>
              <a:t>Getrits</a:t>
            </a:r>
            <a:r>
              <a:rPr lang="es-ES" dirty="0" smtClean="0"/>
              <a:t> </a:t>
            </a:r>
            <a:r>
              <a:rPr lang="es-ES" dirty="0"/>
              <a:t>and Shaw 2010,Papreen 2000,Van Balen and </a:t>
            </a:r>
            <a:r>
              <a:rPr lang="es-ES" dirty="0" err="1"/>
              <a:t>Gerrits</a:t>
            </a:r>
            <a:r>
              <a:rPr lang="es-ES" dirty="0"/>
              <a:t> 2001,2009) 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5181600" y="6248400"/>
            <a:ext cx="350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Dra</a:t>
            </a:r>
            <a:r>
              <a:rPr lang="en-GB" dirty="0" smtClean="0"/>
              <a:t>. Ruth De León - ICGES, UP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57800" y="228600"/>
            <a:ext cx="3352800" cy="11430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s-ES" sz="7200" b="1" dirty="0" smtClean="0"/>
              <a:t>FIV</a:t>
            </a:r>
            <a:endParaRPr lang="es-E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3400" y="1066800"/>
            <a:ext cx="784860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es-ES" sz="2800" dirty="0" smtClean="0"/>
              <a:t>Pobreza: Panamá = 20</a:t>
            </a:r>
            <a:r>
              <a:rPr lang="es-ES" sz="2800" dirty="0"/>
              <a:t>% </a:t>
            </a:r>
            <a:endParaRPr lang="es-ES" sz="2800" dirty="0" smtClean="0"/>
          </a:p>
          <a:p>
            <a:pPr marL="352425"/>
            <a:r>
              <a:rPr lang="es-ES" sz="2800" dirty="0" smtClean="0"/>
              <a:t>de </a:t>
            </a:r>
            <a:r>
              <a:rPr lang="es-ES" sz="2800" dirty="0"/>
              <a:t>la </a:t>
            </a:r>
            <a:r>
              <a:rPr lang="es-ES" sz="2800" dirty="0" smtClean="0"/>
              <a:t>población maneja </a:t>
            </a:r>
            <a:r>
              <a:rPr lang="es-ES" sz="2800" dirty="0"/>
              <a:t>el </a:t>
            </a:r>
            <a:endParaRPr lang="es-ES" sz="2800" dirty="0" smtClean="0"/>
          </a:p>
          <a:p>
            <a:pPr marL="352425"/>
            <a:r>
              <a:rPr lang="es-ES" sz="2800" dirty="0" smtClean="0"/>
              <a:t>56</a:t>
            </a:r>
            <a:r>
              <a:rPr lang="es-ES" sz="2800" dirty="0"/>
              <a:t>% </a:t>
            </a:r>
            <a:r>
              <a:rPr lang="es-ES" sz="2800" dirty="0" smtClean="0"/>
              <a:t>de </a:t>
            </a:r>
            <a:r>
              <a:rPr lang="es-ES" sz="2800" dirty="0"/>
              <a:t>los ingresos que se </a:t>
            </a:r>
            <a:r>
              <a:rPr lang="es-ES" sz="2800" dirty="0" smtClean="0"/>
              <a:t>hacen</a:t>
            </a:r>
          </a:p>
          <a:p>
            <a:pPr marL="352425"/>
            <a:r>
              <a:rPr lang="es-ES" sz="2800" dirty="0"/>
              <a:t>e</a:t>
            </a:r>
            <a:r>
              <a:rPr lang="es-ES" sz="2800" dirty="0" smtClean="0"/>
              <a:t>n </a:t>
            </a:r>
            <a:r>
              <a:rPr lang="es-ES" sz="2800" dirty="0" smtClean="0"/>
              <a:t>el país; </a:t>
            </a:r>
            <a:r>
              <a:rPr lang="es-ES" sz="2800" dirty="0"/>
              <a:t>el 10% de los más pobres reciben el 3.3% del </a:t>
            </a:r>
            <a:r>
              <a:rPr lang="es-ES" sz="2800" dirty="0" smtClean="0"/>
              <a:t>ingreso </a:t>
            </a:r>
            <a:r>
              <a:rPr lang="es-ES" dirty="0"/>
              <a:t>(</a:t>
            </a:r>
            <a:r>
              <a:rPr lang="es-ES" dirty="0" smtClean="0"/>
              <a:t>BM 2014) </a:t>
            </a:r>
          </a:p>
          <a:p>
            <a:pPr marL="457200" lvl="0" indent="-457200">
              <a:buFont typeface="Courier New"/>
              <a:buChar char="o"/>
            </a:pPr>
            <a:r>
              <a:rPr lang="es-ES" sz="2800" dirty="0" smtClean="0"/>
              <a:t>Desigualdad: Panamá </a:t>
            </a:r>
            <a:r>
              <a:rPr lang="es-ES" sz="2800" dirty="0"/>
              <a:t>como el sexto país más desigual de América </a:t>
            </a:r>
            <a:r>
              <a:rPr lang="es-ES" sz="2800" dirty="0" smtClean="0"/>
              <a:t>Latina </a:t>
            </a:r>
            <a:r>
              <a:rPr lang="es-ES" dirty="0"/>
              <a:t>(</a:t>
            </a:r>
            <a:r>
              <a:rPr lang="es-ES" dirty="0" smtClean="0"/>
              <a:t>CEPAL 2014) </a:t>
            </a:r>
            <a:endParaRPr lang="es-ES" dirty="0"/>
          </a:p>
          <a:p>
            <a:pPr marL="457200" lvl="0" indent="-457200">
              <a:buFont typeface="Courier New"/>
              <a:buChar char="o"/>
            </a:pPr>
            <a:r>
              <a:rPr lang="es-ES" sz="2800" dirty="0" smtClean="0"/>
              <a:t>Balance recursos / costos </a:t>
            </a:r>
          </a:p>
          <a:p>
            <a:pPr marL="457200" lvl="0" indent="-457200">
              <a:buFont typeface="Courier New"/>
              <a:buChar char="o"/>
            </a:pPr>
            <a:r>
              <a:rPr lang="es-ES" sz="2800" dirty="0" smtClean="0"/>
              <a:t>Epidemiología de transición y enfermedades infecciosas </a:t>
            </a:r>
          </a:p>
          <a:p>
            <a:pPr marL="457200" lvl="0" indent="-457200">
              <a:buFont typeface="Courier New"/>
              <a:buChar char="o"/>
            </a:pPr>
            <a:endParaRPr lang="es-ES" sz="1600" dirty="0" smtClean="0"/>
          </a:p>
          <a:p>
            <a:pPr lvl="0" algn="ctr"/>
            <a:r>
              <a:rPr lang="es-ES" sz="2800" dirty="0" smtClean="0"/>
              <a:t>Prioridades </a:t>
            </a:r>
            <a:r>
              <a:rPr lang="es-ES" sz="2800" dirty="0"/>
              <a:t>en SR </a:t>
            </a:r>
            <a:r>
              <a:rPr lang="es-ES" sz="2800" dirty="0" smtClean="0"/>
              <a:t>= disminución </a:t>
            </a:r>
            <a:r>
              <a:rPr lang="es-ES" sz="2800" dirty="0"/>
              <a:t>de mortalidad materna y </a:t>
            </a:r>
            <a:r>
              <a:rPr lang="es-ES" sz="2800" dirty="0" smtClean="0"/>
              <a:t>promoción </a:t>
            </a:r>
            <a:r>
              <a:rPr lang="es-ES" sz="2800" dirty="0"/>
              <a:t>de anticonceptivos</a:t>
            </a:r>
            <a:r>
              <a:rPr lang="es-ES_tradnl" sz="2800" dirty="0"/>
              <a:t> </a:t>
            </a:r>
            <a:endParaRPr lang="en-GB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603282" y="6488668"/>
            <a:ext cx="350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Dra</a:t>
            </a:r>
            <a:r>
              <a:rPr lang="en-GB" dirty="0" smtClean="0"/>
              <a:t>. Ruth De León - ICGES, UP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2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152400"/>
            <a:ext cx="3352800" cy="11430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s-ES" sz="7200" b="1" dirty="0" smtClean="0"/>
              <a:t>FIV</a:t>
            </a:r>
            <a:endParaRPr lang="es-E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-76200"/>
            <a:ext cx="7765662" cy="164761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3400" y="1905000"/>
            <a:ext cx="8077200" cy="2246769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/>
              <a:t>Aumento </a:t>
            </a:r>
            <a:r>
              <a:rPr lang="es-ES" sz="2800" b="1" dirty="0"/>
              <a:t>de la </a:t>
            </a:r>
            <a:r>
              <a:rPr lang="es-ES" sz="2800" b="1" dirty="0" smtClean="0"/>
              <a:t>demanda </a:t>
            </a:r>
          </a:p>
          <a:p>
            <a:pPr lvl="0" algn="ctr"/>
            <a:r>
              <a:rPr lang="es-ES" sz="2800" b="1" dirty="0" smtClean="0"/>
              <a:t>y </a:t>
            </a:r>
            <a:r>
              <a:rPr lang="es-ES" sz="2800" b="1" dirty="0"/>
              <a:t>expectativas en los servicios de infertilidad </a:t>
            </a:r>
            <a:r>
              <a:rPr lang="es-ES_tradnl" sz="2800" dirty="0" smtClean="0"/>
              <a:t>=</a:t>
            </a:r>
            <a:endParaRPr lang="es-ES_tradnl" sz="2800" dirty="0"/>
          </a:p>
          <a:p>
            <a:pPr lvl="0"/>
            <a:r>
              <a:rPr lang="es-ES" sz="2800" dirty="0"/>
              <a:t>• </a:t>
            </a:r>
            <a:r>
              <a:rPr lang="es-ES" sz="2800" dirty="0" smtClean="0"/>
              <a:t>Cambios </a:t>
            </a:r>
            <a:r>
              <a:rPr lang="es-ES" sz="2800" dirty="0"/>
              <a:t>en los patrones familiares y </a:t>
            </a:r>
            <a:r>
              <a:rPr lang="es-ES" sz="2800" dirty="0" smtClean="0"/>
              <a:t>preocupación </a:t>
            </a:r>
            <a:r>
              <a:rPr lang="es-ES" sz="2800" dirty="0"/>
              <a:t>pública por la fertilidad. </a:t>
            </a:r>
            <a:endParaRPr lang="es-ES_tradnl" sz="2800" dirty="0"/>
          </a:p>
          <a:p>
            <a:pPr lvl="0"/>
            <a:r>
              <a:rPr lang="es-ES" sz="2800" dirty="0"/>
              <a:t>• R</a:t>
            </a:r>
            <a:r>
              <a:rPr lang="es-ES" sz="2800" dirty="0" smtClean="0"/>
              <a:t>esultado </a:t>
            </a:r>
            <a:r>
              <a:rPr lang="es-ES" sz="2800" dirty="0"/>
              <a:t>de la </a:t>
            </a:r>
            <a:r>
              <a:rPr lang="es-ES" sz="2800" dirty="0" smtClean="0"/>
              <a:t>publicidad alrededor </a:t>
            </a:r>
            <a:r>
              <a:rPr lang="es-ES" sz="2800" dirty="0"/>
              <a:t>del FIV </a:t>
            </a:r>
            <a:endParaRPr lang="es-ES_tradnl" sz="2800" dirty="0"/>
          </a:p>
        </p:txBody>
      </p:sp>
      <p:sp>
        <p:nvSpPr>
          <p:cNvPr id="3" name="Rectángulo 2"/>
          <p:cNvSpPr/>
          <p:nvPr/>
        </p:nvSpPr>
        <p:spPr>
          <a:xfrm>
            <a:off x="533400" y="4272677"/>
            <a:ext cx="8077200" cy="2246769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2800" b="1" dirty="0"/>
              <a:t>Costo</a:t>
            </a:r>
            <a:r>
              <a:rPr lang="es-ES" sz="2800" dirty="0"/>
              <a:t> de Procedimientos de baja complejidad HST: </a:t>
            </a:r>
            <a:endParaRPr lang="es-ES_tradnl" sz="2800" dirty="0"/>
          </a:p>
          <a:p>
            <a:pPr lvl="0"/>
            <a:r>
              <a:rPr lang="es-ES" sz="2800" dirty="0"/>
              <a:t>• Inseminación intrauterina </a:t>
            </a:r>
            <a:r>
              <a:rPr lang="es-ES" sz="2800" dirty="0" smtClean="0"/>
              <a:t>= B/</a:t>
            </a:r>
            <a:r>
              <a:rPr lang="es-ES" sz="2800" dirty="0" smtClean="0"/>
              <a:t>60.00 </a:t>
            </a:r>
            <a:r>
              <a:rPr lang="es-ES" sz="2800" dirty="0" smtClean="0"/>
              <a:t>• </a:t>
            </a:r>
            <a:r>
              <a:rPr lang="es-ES" sz="2800" dirty="0"/>
              <a:t>Cánula de inseminar </a:t>
            </a:r>
            <a:r>
              <a:rPr lang="es-ES" sz="2800" dirty="0" smtClean="0"/>
              <a:t>= B/</a:t>
            </a:r>
            <a:r>
              <a:rPr lang="es-ES" sz="2800" dirty="0" smtClean="0"/>
              <a:t>15.00 </a:t>
            </a:r>
            <a:r>
              <a:rPr lang="es-ES" sz="2800" dirty="0" smtClean="0"/>
              <a:t>• </a:t>
            </a:r>
            <a:r>
              <a:rPr lang="es-ES" sz="2800" dirty="0" err="1"/>
              <a:t>Espermiograma</a:t>
            </a:r>
            <a:r>
              <a:rPr lang="es-ES" sz="2800" dirty="0"/>
              <a:t> </a:t>
            </a:r>
            <a:r>
              <a:rPr lang="es-ES" sz="2800" dirty="0" smtClean="0"/>
              <a:t>= B/</a:t>
            </a:r>
            <a:r>
              <a:rPr lang="es-ES" sz="2800" dirty="0" smtClean="0"/>
              <a:t>15.00</a:t>
            </a:r>
            <a:endParaRPr lang="es-ES_tradnl" sz="2800" dirty="0"/>
          </a:p>
          <a:p>
            <a:r>
              <a:rPr lang="es-ES" sz="2800" dirty="0"/>
              <a:t>Centro de Reproducción Privados en </a:t>
            </a:r>
            <a:r>
              <a:rPr lang="es-ES" sz="2800" dirty="0" smtClean="0"/>
              <a:t>Panamá:  </a:t>
            </a:r>
            <a:r>
              <a:rPr lang="es-ES" sz="2800" dirty="0"/>
              <a:t>inseminación </a:t>
            </a:r>
            <a:r>
              <a:rPr lang="es-ES" sz="2800" dirty="0" smtClean="0"/>
              <a:t>B/500</a:t>
            </a:r>
            <a:r>
              <a:rPr lang="es-ES" sz="2800" dirty="0"/>
              <a:t>-</a:t>
            </a:r>
            <a:r>
              <a:rPr lang="es-ES" sz="2800" dirty="0" smtClean="0"/>
              <a:t>750 </a:t>
            </a:r>
            <a:r>
              <a:rPr lang="es-ES" sz="2800" dirty="0"/>
              <a:t>FIV </a:t>
            </a:r>
            <a:r>
              <a:rPr lang="es-ES" sz="2800" dirty="0" smtClean="0"/>
              <a:t>B/4000</a:t>
            </a:r>
            <a:r>
              <a:rPr lang="es-ES" sz="2800" dirty="0"/>
              <a:t>-</a:t>
            </a:r>
            <a:r>
              <a:rPr lang="es-ES" sz="2800" dirty="0" smtClean="0"/>
              <a:t>5000</a:t>
            </a:r>
            <a:endParaRPr lang="es-ES_tradnl" sz="2800" dirty="0"/>
          </a:p>
        </p:txBody>
      </p:sp>
      <p:sp>
        <p:nvSpPr>
          <p:cNvPr id="4" name="Rectángulo 3"/>
          <p:cNvSpPr/>
          <p:nvPr/>
        </p:nvSpPr>
        <p:spPr>
          <a:xfrm>
            <a:off x="4343400" y="6488668"/>
            <a:ext cx="480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Alfredo </a:t>
            </a:r>
            <a:r>
              <a:rPr lang="es-ES" dirty="0" err="1"/>
              <a:t>Beitia</a:t>
            </a:r>
            <a:r>
              <a:rPr lang="es-ES" dirty="0"/>
              <a:t> </a:t>
            </a:r>
            <a:r>
              <a:rPr lang="es-ES" dirty="0" smtClean="0"/>
              <a:t>S Presidente </a:t>
            </a:r>
            <a:r>
              <a:rPr lang="es-ES" dirty="0"/>
              <a:t>de la </a:t>
            </a:r>
            <a:r>
              <a:rPr lang="es-ES" dirty="0" smtClean="0"/>
              <a:t>SPOG, UP 2016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1600" y="228600"/>
            <a:ext cx="3429000" cy="9906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s-ES" sz="7200" b="1" dirty="0" smtClean="0"/>
              <a:t>FIV</a:t>
            </a:r>
            <a:endParaRPr lang="es-E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9600" y="1066800"/>
            <a:ext cx="7703751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/>
              <a:t>Proyecto de Vida </a:t>
            </a:r>
            <a:r>
              <a:rPr lang="es-ES_tradnl" sz="3200" dirty="0" smtClean="0"/>
              <a:t>= </a:t>
            </a:r>
          </a:p>
          <a:p>
            <a:r>
              <a:rPr lang="es-ES_tradnl" sz="3200" dirty="0" smtClean="0"/>
              <a:t>Libertad y autonomía </a:t>
            </a:r>
          </a:p>
          <a:p>
            <a:r>
              <a:rPr lang="es-ES_tradnl" sz="3200" dirty="0" smtClean="0"/>
              <a:t>Responsabilidad individual </a:t>
            </a:r>
          </a:p>
          <a:p>
            <a:endParaRPr lang="es-ES_tradnl" sz="2800" dirty="0" smtClean="0"/>
          </a:p>
          <a:p>
            <a:r>
              <a:rPr lang="es-ES_tradnl" sz="3200" b="1" dirty="0" smtClean="0"/>
              <a:t>Servicios sanitarios </a:t>
            </a:r>
            <a:r>
              <a:rPr lang="es-ES_tradnl" sz="3200" dirty="0" smtClean="0"/>
              <a:t>= </a:t>
            </a:r>
          </a:p>
          <a:p>
            <a:r>
              <a:rPr lang="es-ES_tradnl" sz="3200" dirty="0" smtClean="0"/>
              <a:t>Igualdad de derechos</a:t>
            </a:r>
          </a:p>
          <a:p>
            <a:r>
              <a:rPr lang="es-ES_tradnl" sz="3200" dirty="0" smtClean="0"/>
              <a:t>Derecho a la salud integral</a:t>
            </a:r>
          </a:p>
          <a:p>
            <a:r>
              <a:rPr lang="es-ES_tradnl" sz="3200" dirty="0" smtClean="0"/>
              <a:t>Responsabilidad médica individual</a:t>
            </a:r>
          </a:p>
          <a:p>
            <a:r>
              <a:rPr lang="es-ES_tradnl" sz="3200" dirty="0" smtClean="0"/>
              <a:t>Responsabilidad social: prioridades sociales y </a:t>
            </a:r>
          </a:p>
          <a:p>
            <a:r>
              <a:rPr lang="es-ES_tradnl" sz="3200" dirty="0" smtClean="0"/>
              <a:t>sanitarias; programas de atención</a:t>
            </a:r>
          </a:p>
          <a:p>
            <a:r>
              <a:rPr lang="es-ES_tradnl" sz="3200" dirty="0" smtClean="0"/>
              <a:t>Evaluación multidisciplinaria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501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57800" y="228600"/>
            <a:ext cx="3429000" cy="12941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7200" b="1" dirty="0" smtClean="0"/>
              <a:t>FIV</a:t>
            </a:r>
            <a:endParaRPr lang="es-E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57201" y="1371600"/>
            <a:ext cx="8001000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Problemas éticos:</a:t>
            </a:r>
          </a:p>
          <a:p>
            <a:endParaRPr lang="es-ES_tradnl" sz="3200" b="1" dirty="0" smtClean="0"/>
          </a:p>
          <a:p>
            <a:pPr marL="457200" indent="-457200">
              <a:buFont typeface="Wingdings" charset="2"/>
              <a:buChar char="²"/>
            </a:pPr>
            <a:r>
              <a:rPr lang="es-ES_tradnl" sz="3200" dirty="0" smtClean="0"/>
              <a:t>Criterios médicos de edad materna y esperanza de vida</a:t>
            </a:r>
          </a:p>
          <a:p>
            <a:pPr marL="457200" indent="-457200">
              <a:buFont typeface="Wingdings" charset="2"/>
              <a:buChar char="²"/>
            </a:pPr>
            <a:r>
              <a:rPr lang="es-ES_tradnl" sz="3200" dirty="0" smtClean="0"/>
              <a:t>Consentimiento informado de ambos genitores</a:t>
            </a:r>
          </a:p>
          <a:p>
            <a:pPr marL="457200" indent="-457200">
              <a:buFont typeface="Wingdings" charset="2"/>
              <a:buChar char="²"/>
            </a:pPr>
            <a:r>
              <a:rPr lang="es-ES_tradnl" sz="3200" dirty="0" smtClean="0"/>
              <a:t>Donación de gametos y anonimato vs acceso a los datos del/la donante</a:t>
            </a:r>
          </a:p>
          <a:p>
            <a:pPr marL="457200" indent="-457200">
              <a:buFont typeface="Wingdings" charset="2"/>
              <a:buChar char="²"/>
            </a:pPr>
            <a:r>
              <a:rPr lang="es-ES_tradnl" sz="3200" dirty="0" smtClean="0"/>
              <a:t>FIV con gametos de persona fallecida</a:t>
            </a:r>
          </a:p>
          <a:p>
            <a:pPr marL="457200" indent="-457200">
              <a:buFont typeface="Wingdings" charset="2"/>
              <a:buChar char="²"/>
            </a:pPr>
            <a:r>
              <a:rPr lang="es-ES_tradnl" sz="3200" dirty="0" smtClean="0"/>
              <a:t>Ú</a:t>
            </a:r>
            <a:r>
              <a:rPr lang="es-ES_tradnl" sz="3200" dirty="0" smtClean="0"/>
              <a:t>tero substituto</a:t>
            </a:r>
            <a:endParaRPr lang="es-ES_tradnl" sz="32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7200" b="1" dirty="0" smtClean="0"/>
              <a:t>Aborto</a:t>
            </a:r>
            <a:endParaRPr lang="es-ES" sz="7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609600"/>
            <a:ext cx="6349554" cy="57912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>
              <a:defRPr/>
            </a:pPr>
            <a:r>
              <a:rPr lang="es-PA" sz="8000" b="1" dirty="0">
                <a:solidFill>
                  <a:srgbClr val="000000"/>
                </a:solidFill>
                <a:latin typeface="Arial" charset="0"/>
              </a:rPr>
              <a:t>Aborto =</a:t>
            </a:r>
            <a:r>
              <a:rPr lang="es-PA" sz="8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A" sz="8000" b="1" dirty="0">
                <a:solidFill>
                  <a:srgbClr val="000000"/>
                </a:solidFill>
                <a:latin typeface="Arial" charset="0"/>
              </a:rPr>
              <a:t>interrupción del embarazo cuando el feto todavía no es viable  fuera del vientre materno </a:t>
            </a:r>
            <a:r>
              <a:rPr lang="es-PA" sz="8000" dirty="0">
                <a:solidFill>
                  <a:srgbClr val="000000"/>
                </a:solidFill>
                <a:latin typeface="Arial" charset="0"/>
              </a:rPr>
              <a:t>(OMS</a:t>
            </a:r>
            <a:r>
              <a:rPr lang="es-PA" sz="8000" dirty="0" smtClean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s-PA" sz="8000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defRPr/>
            </a:pPr>
            <a:endParaRPr lang="es-PA" sz="3500" b="1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s-PA" sz="8000" b="1" dirty="0">
                <a:solidFill>
                  <a:srgbClr val="000000"/>
                </a:solidFill>
                <a:latin typeface="Arial" charset="0"/>
              </a:rPr>
              <a:t> Viabilidad extrauterina </a:t>
            </a:r>
            <a:r>
              <a:rPr lang="es-PA" sz="8000" dirty="0">
                <a:solidFill>
                  <a:srgbClr val="000000"/>
                </a:solidFill>
                <a:latin typeface="Arial" charset="0"/>
              </a:rPr>
              <a:t>= concepto cambiante que depende del progreso médico y </a:t>
            </a:r>
            <a:r>
              <a:rPr lang="es-PA" sz="8000" dirty="0" smtClean="0">
                <a:solidFill>
                  <a:srgbClr val="000000"/>
                </a:solidFill>
                <a:latin typeface="Arial" charset="0"/>
              </a:rPr>
              <a:t>tecnológico</a:t>
            </a:r>
          </a:p>
          <a:p>
            <a:pPr>
              <a:defRPr/>
            </a:pPr>
            <a:endParaRPr lang="es-PA" sz="4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es-PA" sz="35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s-PA" sz="8000" dirty="0">
                <a:solidFill>
                  <a:srgbClr val="000000"/>
                </a:solidFill>
                <a:latin typeface="Arial" charset="0"/>
              </a:rPr>
              <a:t> “El aborto es la expulsión o extracción de su madre de un embrión o feto de</a:t>
            </a:r>
            <a:r>
              <a:rPr lang="es-PA" sz="80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A" sz="8000" b="1" dirty="0">
                <a:solidFill>
                  <a:srgbClr val="000000"/>
                </a:solidFill>
                <a:latin typeface="Arial" charset="0"/>
              </a:rPr>
              <a:t>menos de 500 gramos de peso</a:t>
            </a:r>
            <a:r>
              <a:rPr lang="es-PA" sz="8000" dirty="0">
                <a:solidFill>
                  <a:srgbClr val="000000"/>
                </a:solidFill>
                <a:latin typeface="Arial" charset="0"/>
              </a:rPr>
              <a:t>, que se alcanza a las </a:t>
            </a:r>
            <a:r>
              <a:rPr lang="es-PA" sz="8000" b="1" dirty="0">
                <a:solidFill>
                  <a:srgbClr val="000000"/>
                </a:solidFill>
                <a:latin typeface="Arial" charset="0"/>
              </a:rPr>
              <a:t>22 SG</a:t>
            </a:r>
            <a:r>
              <a:rPr lang="es-PA" sz="8000" dirty="0">
                <a:solidFill>
                  <a:srgbClr val="000000"/>
                </a:solidFill>
                <a:latin typeface="Arial" charset="0"/>
              </a:rPr>
              <a:t>” (SEGO, FIGO)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9200" y="381000"/>
            <a:ext cx="7406510" cy="157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381000"/>
            <a:ext cx="6248400" cy="60960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marL="544513" indent="-544513">
              <a:buFont typeface="Wingdings" charset="2"/>
              <a:buChar char="Ø"/>
              <a:defRPr/>
            </a:pPr>
            <a:r>
              <a:rPr lang="es-ES" sz="7200" dirty="0">
                <a:solidFill>
                  <a:srgbClr val="000000"/>
                </a:solidFill>
                <a:latin typeface="Arial" charset="0"/>
              </a:rPr>
              <a:t>Peligro para la vida o la salud de la mujer (</a:t>
            </a:r>
            <a:r>
              <a:rPr lang="es-ES" sz="7200" b="1" dirty="0">
                <a:solidFill>
                  <a:srgbClr val="000000"/>
                </a:solidFill>
                <a:latin typeface="Arial" charset="0"/>
              </a:rPr>
              <a:t>indicación terapéutica</a:t>
            </a:r>
            <a:r>
              <a:rPr lang="es-ES" sz="7200" dirty="0">
                <a:solidFill>
                  <a:srgbClr val="000000"/>
                </a:solidFill>
                <a:latin typeface="Arial" charset="0"/>
              </a:rPr>
              <a:t>), </a:t>
            </a:r>
            <a:endParaRPr lang="es-ES" sz="7200" dirty="0" smtClean="0">
              <a:solidFill>
                <a:srgbClr val="000000"/>
              </a:solidFill>
              <a:latin typeface="Arial" charset="0"/>
            </a:endParaRPr>
          </a:p>
          <a:p>
            <a:pPr marL="544513" indent="-544513">
              <a:buFont typeface="Wingdings" charset="2"/>
              <a:buChar char="Ø"/>
              <a:defRPr/>
            </a:pPr>
            <a:endParaRPr lang="es-ES" sz="3500" dirty="0" smtClean="0">
              <a:solidFill>
                <a:srgbClr val="000000"/>
              </a:solidFill>
              <a:latin typeface="Arial" charset="0"/>
            </a:endParaRPr>
          </a:p>
          <a:p>
            <a:pPr marL="544513" indent="-544513">
              <a:buFont typeface="Wingdings" charset="2"/>
              <a:buChar char="Ø"/>
              <a:defRPr/>
            </a:pPr>
            <a:endParaRPr lang="es-ES" sz="2000" dirty="0">
              <a:solidFill>
                <a:srgbClr val="000000"/>
              </a:solidFill>
              <a:latin typeface="Arial" charset="0"/>
            </a:endParaRPr>
          </a:p>
          <a:p>
            <a:pPr marL="544513" indent="-544513">
              <a:buFont typeface="Wingdings" charset="2"/>
              <a:buChar char="Ø"/>
              <a:defRPr/>
            </a:pPr>
            <a:r>
              <a:rPr lang="es-ES" sz="7200" dirty="0">
                <a:solidFill>
                  <a:srgbClr val="000000"/>
                </a:solidFill>
                <a:latin typeface="Arial" charset="0"/>
              </a:rPr>
              <a:t>Violación (</a:t>
            </a:r>
            <a:r>
              <a:rPr lang="es-ES" sz="7200" b="1" dirty="0">
                <a:solidFill>
                  <a:srgbClr val="000000"/>
                </a:solidFill>
                <a:latin typeface="Arial" charset="0"/>
              </a:rPr>
              <a:t>indicación ética</a:t>
            </a:r>
            <a:r>
              <a:rPr lang="es-ES" sz="72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s-ES" sz="7200" dirty="0">
              <a:solidFill>
                <a:srgbClr val="000000"/>
              </a:solidFill>
              <a:latin typeface="Arial" charset="0"/>
            </a:endParaRPr>
          </a:p>
          <a:p>
            <a:pPr marL="544513" indent="-544513">
              <a:buFont typeface="Wingdings" charset="2"/>
              <a:buChar char="Ø"/>
              <a:defRPr/>
            </a:pPr>
            <a:endParaRPr lang="es-ES" sz="4300" dirty="0" smtClean="0">
              <a:solidFill>
                <a:srgbClr val="000000"/>
              </a:solidFill>
              <a:latin typeface="Arial" charset="0"/>
            </a:endParaRPr>
          </a:p>
          <a:p>
            <a:pPr marL="544513" indent="-544513">
              <a:buFont typeface="Wingdings" charset="2"/>
              <a:buChar char="Ø"/>
              <a:defRPr/>
            </a:pPr>
            <a:endParaRPr lang="es-ES" sz="2000" dirty="0">
              <a:solidFill>
                <a:srgbClr val="000000"/>
              </a:solidFill>
              <a:latin typeface="Arial" charset="0"/>
            </a:endParaRPr>
          </a:p>
          <a:p>
            <a:pPr marL="544513" indent="-544513">
              <a:buFont typeface="Wingdings" charset="2"/>
              <a:buChar char="Ø"/>
              <a:defRPr/>
            </a:pPr>
            <a:r>
              <a:rPr lang="es-ES" sz="7200" dirty="0">
                <a:solidFill>
                  <a:srgbClr val="000000"/>
                </a:solidFill>
                <a:latin typeface="Arial" charset="0"/>
              </a:rPr>
              <a:t>Malformaciones/enfermedades en el feto (</a:t>
            </a:r>
            <a:r>
              <a:rPr lang="es-ES" sz="7200" b="1" dirty="0">
                <a:solidFill>
                  <a:srgbClr val="000000"/>
                </a:solidFill>
                <a:latin typeface="Arial" charset="0"/>
              </a:rPr>
              <a:t>indicación eugenésica</a:t>
            </a:r>
            <a:r>
              <a:rPr lang="es-ES" sz="72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s-ES" sz="7200" dirty="0" smtClean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marL="544513" indent="-544513">
              <a:buFont typeface="Wingdings" charset="2"/>
              <a:buChar char="Ø"/>
              <a:defRPr/>
            </a:pPr>
            <a:endParaRPr lang="es-ES" sz="3500" dirty="0" smtClean="0">
              <a:solidFill>
                <a:srgbClr val="000000"/>
              </a:solidFill>
              <a:latin typeface="Arial" charset="0"/>
            </a:endParaRPr>
          </a:p>
          <a:p>
            <a:pPr marL="544513" indent="-544513">
              <a:buFont typeface="Wingdings" charset="2"/>
              <a:buChar char="Ø"/>
              <a:defRPr/>
            </a:pPr>
            <a:endParaRPr lang="es-ES" sz="2000" dirty="0">
              <a:solidFill>
                <a:srgbClr val="000000"/>
              </a:solidFill>
              <a:latin typeface="Arial" charset="0"/>
            </a:endParaRPr>
          </a:p>
          <a:p>
            <a:pPr marL="544513" indent="-544513">
              <a:buFont typeface="Wingdings" charset="2"/>
              <a:buChar char="Ø"/>
              <a:defRPr/>
            </a:pPr>
            <a:r>
              <a:rPr lang="es-ES" sz="7200" dirty="0">
                <a:solidFill>
                  <a:srgbClr val="000000"/>
                </a:solidFill>
                <a:latin typeface="Arial" charset="0"/>
              </a:rPr>
              <a:t>Graves trastornos personales que puede producir el nacimiento de un hijo no deseado (</a:t>
            </a:r>
            <a:r>
              <a:rPr lang="es-ES" sz="7200" b="1" dirty="0">
                <a:solidFill>
                  <a:srgbClr val="000000"/>
                </a:solidFill>
                <a:latin typeface="Arial" charset="0"/>
              </a:rPr>
              <a:t>indicación social</a:t>
            </a:r>
            <a:r>
              <a:rPr lang="es-ES" sz="72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s-ES" sz="72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44513" indent="-544513">
              <a:buFont typeface="Wingdings" charset="2"/>
              <a:buChar char="Ø"/>
              <a:defRPr/>
            </a:pPr>
            <a:endParaRPr lang="es-ES" sz="3500" dirty="0" smtClean="0">
              <a:solidFill>
                <a:srgbClr val="000000"/>
              </a:solidFill>
              <a:latin typeface="Arial" charset="0"/>
            </a:endParaRPr>
          </a:p>
          <a:p>
            <a:pPr marL="544513" indent="-544513">
              <a:buFont typeface="Wingdings" charset="2"/>
              <a:buChar char="Ø"/>
              <a:defRPr/>
            </a:pPr>
            <a:endParaRPr lang="es-ES" sz="2800" dirty="0">
              <a:solidFill>
                <a:srgbClr val="000000"/>
              </a:solidFill>
              <a:latin typeface="Arial" charset="0"/>
            </a:endParaRPr>
          </a:p>
          <a:p>
            <a:pPr marL="544513" indent="-544513">
              <a:buFont typeface="Wingdings" charset="2"/>
              <a:buChar char="Ø"/>
              <a:defRPr/>
            </a:pPr>
            <a:r>
              <a:rPr lang="es-ES" sz="7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sz="7200" dirty="0" smtClean="0">
                <a:solidFill>
                  <a:srgbClr val="000000"/>
                </a:solidFill>
                <a:latin typeface="Arial" charset="0"/>
              </a:rPr>
              <a:t>Distintos </a:t>
            </a:r>
            <a:r>
              <a:rPr lang="es-ES" sz="7200" dirty="0">
                <a:solidFill>
                  <a:srgbClr val="000000"/>
                </a:solidFill>
                <a:latin typeface="Arial" charset="0"/>
              </a:rPr>
              <a:t>límites de tiempo: </a:t>
            </a:r>
            <a:r>
              <a:rPr lang="es-ES" sz="7200" dirty="0" smtClean="0">
                <a:solidFill>
                  <a:srgbClr val="000000"/>
                </a:solidFill>
                <a:latin typeface="Arial" charset="0"/>
              </a:rPr>
              <a:t>&lt; </a:t>
            </a:r>
            <a:r>
              <a:rPr lang="es-ES" sz="7200" dirty="0">
                <a:solidFill>
                  <a:srgbClr val="000000"/>
                </a:solidFill>
                <a:latin typeface="Arial" charset="0"/>
              </a:rPr>
              <a:t>12 SG o hasta el final del </a:t>
            </a:r>
            <a:r>
              <a:rPr lang="es-ES" sz="7200" dirty="0" smtClean="0">
                <a:solidFill>
                  <a:srgbClr val="000000"/>
                </a:solidFill>
                <a:latin typeface="Arial" charset="0"/>
              </a:rPr>
              <a:t>embarazo</a:t>
            </a:r>
            <a:endParaRPr lang="es-ES" sz="7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578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304800"/>
            <a:ext cx="5968554" cy="61722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>
              <a:lnSpc>
                <a:spcPct val="110000"/>
              </a:lnSpc>
              <a:defRPr/>
            </a:pPr>
            <a:r>
              <a:rPr lang="es-ES" sz="8000" b="1" dirty="0">
                <a:solidFill>
                  <a:srgbClr val="000000"/>
                </a:solidFill>
              </a:rPr>
              <a:t>Dignidad = Derecho a la Libertad =</a:t>
            </a:r>
          </a:p>
          <a:p>
            <a:pPr marL="544513" indent="-544513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s-ES" sz="7000" dirty="0" smtClean="0">
                <a:solidFill>
                  <a:srgbClr val="000000"/>
                </a:solidFill>
              </a:rPr>
              <a:t>Autonomía </a:t>
            </a:r>
            <a:r>
              <a:rPr lang="es-ES" sz="7000" dirty="0">
                <a:solidFill>
                  <a:srgbClr val="000000"/>
                </a:solidFill>
              </a:rPr>
              <a:t>(empoderamiento)</a:t>
            </a:r>
          </a:p>
          <a:p>
            <a:pPr marL="544513" indent="-544513">
              <a:lnSpc>
                <a:spcPct val="110000"/>
              </a:lnSpc>
              <a:buFont typeface="Arial"/>
              <a:buChar char="•"/>
              <a:defRPr/>
            </a:pPr>
            <a:r>
              <a:rPr lang="es-PA" sz="7000" dirty="0" smtClean="0"/>
              <a:t>Derecho </a:t>
            </a:r>
            <a:r>
              <a:rPr lang="es-PA" sz="7000" dirty="0"/>
              <a:t>a la vida y a la salud</a:t>
            </a:r>
          </a:p>
          <a:p>
            <a:pPr marL="544513" indent="-544513">
              <a:lnSpc>
                <a:spcPct val="110000"/>
              </a:lnSpc>
              <a:buFont typeface="Arial"/>
              <a:buChar char="•"/>
              <a:defRPr/>
            </a:pPr>
            <a:r>
              <a:rPr lang="es-ES" sz="7000" dirty="0" smtClean="0">
                <a:solidFill>
                  <a:srgbClr val="000000"/>
                </a:solidFill>
              </a:rPr>
              <a:t>Responsabilidad </a:t>
            </a:r>
            <a:r>
              <a:rPr lang="es-ES" sz="7000" dirty="0">
                <a:solidFill>
                  <a:srgbClr val="000000"/>
                </a:solidFill>
              </a:rPr>
              <a:t>social e individual (solidaridad y respeto)</a:t>
            </a:r>
          </a:p>
          <a:p>
            <a:endParaRPr lang="es-E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Organization Chart 2"/>
          <p:cNvGrpSpPr>
            <a:grpSpLocks/>
          </p:cNvGrpSpPr>
          <p:nvPr/>
        </p:nvGrpSpPr>
        <p:grpSpPr bwMode="auto">
          <a:xfrm>
            <a:off x="574675" y="-458788"/>
            <a:ext cx="8569325" cy="7316788"/>
            <a:chOff x="272" y="-903"/>
            <a:chExt cx="4652" cy="622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-903"/>
              <a:ext cx="4652" cy="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1034" name="_s1034"/>
            <p:cNvCxnSpPr>
              <a:cxnSpLocks noChangeShapeType="1"/>
              <a:stCxn id="1048" idx="1"/>
              <a:endCxn id="1046" idx="2"/>
            </p:cNvCxnSpPr>
            <p:nvPr/>
          </p:nvCxnSpPr>
          <p:spPr bwMode="auto">
            <a:xfrm rot="10800000">
              <a:off x="2151" y="1819"/>
              <a:ext cx="1" cy="38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/>
            <p:cNvCxnSpPr>
              <a:cxnSpLocks noChangeShapeType="1"/>
              <a:stCxn id="1047" idx="0"/>
              <a:endCxn id="1043" idx="2"/>
            </p:cNvCxnSpPr>
            <p:nvPr/>
          </p:nvCxnSpPr>
          <p:spPr bwMode="auto">
            <a:xfrm rot="16200000" flipV="1">
              <a:off x="3508" y="1036"/>
              <a:ext cx="144" cy="70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_s1036"/>
            <p:cNvCxnSpPr>
              <a:cxnSpLocks noChangeShapeType="1"/>
              <a:stCxn id="1046" idx="0"/>
              <a:endCxn id="1043" idx="2"/>
            </p:cNvCxnSpPr>
            <p:nvPr/>
          </p:nvCxnSpPr>
          <p:spPr bwMode="auto">
            <a:xfrm rot="5400000" flipH="1" flipV="1">
              <a:off x="2618" y="848"/>
              <a:ext cx="144" cy="107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9" name="_s1039"/>
            <p:cNvCxnSpPr>
              <a:cxnSpLocks noChangeShapeType="1"/>
              <a:stCxn id="1043" idx="0"/>
              <a:endCxn id="1041" idx="2"/>
            </p:cNvCxnSpPr>
            <p:nvPr/>
          </p:nvCxnSpPr>
          <p:spPr bwMode="auto">
            <a:xfrm rot="16200000" flipV="1">
              <a:off x="2672" y="23"/>
              <a:ext cx="251" cy="86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0" name="_s1040"/>
            <p:cNvCxnSpPr>
              <a:cxnSpLocks noChangeShapeType="1"/>
              <a:stCxn id="1042" idx="0"/>
              <a:endCxn id="1041" idx="2"/>
            </p:cNvCxnSpPr>
            <p:nvPr/>
          </p:nvCxnSpPr>
          <p:spPr bwMode="auto">
            <a:xfrm rot="5400000" flipH="1" flipV="1">
              <a:off x="1650" y="-136"/>
              <a:ext cx="251" cy="118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1" name="_s1041"/>
            <p:cNvSpPr>
              <a:spLocks noChangeArrowheads="1"/>
            </p:cNvSpPr>
            <p:nvPr/>
          </p:nvSpPr>
          <p:spPr bwMode="auto">
            <a:xfrm>
              <a:off x="1418" y="-59"/>
              <a:ext cx="1896" cy="3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746" tIns="19873" rIns="39746" bIns="19873" anchor="ctr"/>
            <a:lstStyle/>
            <a:p>
              <a:pPr algn="ctr"/>
              <a:r>
                <a:rPr lang="es-ES" sz="2800" b="1" dirty="0"/>
                <a:t>Reproducción Humana</a:t>
              </a:r>
            </a:p>
          </p:txBody>
        </p:sp>
        <p:sp>
          <p:nvSpPr>
            <p:cNvPr id="1042" name="_s1042"/>
            <p:cNvSpPr>
              <a:spLocks noChangeArrowheads="1"/>
            </p:cNvSpPr>
            <p:nvPr/>
          </p:nvSpPr>
          <p:spPr bwMode="auto">
            <a:xfrm>
              <a:off x="591" y="580"/>
              <a:ext cx="1187" cy="851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746" tIns="19873" rIns="39746" bIns="19873" anchor="ctr"/>
            <a:lstStyle/>
            <a:p>
              <a:pPr algn="ctr">
                <a:lnSpc>
                  <a:spcPct val="80000"/>
                </a:lnSpc>
              </a:pPr>
              <a:r>
                <a:rPr lang="es-ES" sz="2400" b="1" dirty="0"/>
                <a:t>Reproducción </a:t>
              </a:r>
            </a:p>
            <a:p>
              <a:pPr algn="ctr">
                <a:lnSpc>
                  <a:spcPct val="80000"/>
                </a:lnSpc>
              </a:pPr>
              <a:r>
                <a:rPr lang="es-ES" sz="2400" b="1" dirty="0"/>
                <a:t>de la </a:t>
              </a:r>
            </a:p>
            <a:p>
              <a:pPr algn="ctr">
                <a:lnSpc>
                  <a:spcPct val="80000"/>
                </a:lnSpc>
              </a:pPr>
              <a:r>
                <a:rPr lang="es-ES" sz="2400" b="1" dirty="0"/>
                <a:t>especie</a:t>
              </a:r>
            </a:p>
          </p:txBody>
        </p:sp>
        <p:sp>
          <p:nvSpPr>
            <p:cNvPr id="1043" name="_s1043"/>
            <p:cNvSpPr>
              <a:spLocks noChangeArrowheads="1"/>
            </p:cNvSpPr>
            <p:nvPr/>
          </p:nvSpPr>
          <p:spPr bwMode="auto">
            <a:xfrm>
              <a:off x="2795" y="580"/>
              <a:ext cx="867" cy="73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746" tIns="19873" rIns="39746" bIns="19873" anchor="ctr"/>
            <a:lstStyle/>
            <a:p>
              <a:pPr algn="ctr"/>
              <a:r>
                <a:rPr lang="es-ES" sz="2400" b="1" dirty="0" err="1" smtClean="0"/>
                <a:t>SSyR</a:t>
              </a:r>
              <a:endParaRPr lang="es-ES" sz="2400" b="1" dirty="0"/>
            </a:p>
          </p:txBody>
        </p:sp>
        <p:sp>
          <p:nvSpPr>
            <p:cNvPr id="1044" name="_s1044"/>
            <p:cNvSpPr>
              <a:spLocks noChangeArrowheads="1"/>
            </p:cNvSpPr>
            <p:nvPr/>
          </p:nvSpPr>
          <p:spPr bwMode="auto">
            <a:xfrm>
              <a:off x="472" y="2143"/>
              <a:ext cx="1613" cy="324"/>
            </a:xfrm>
            <a:prstGeom prst="roundRect">
              <a:avLst>
                <a:gd name="adj" fmla="val 16667"/>
              </a:avLst>
            </a:prstGeom>
            <a:solidFill>
              <a:srgbClr val="D7E4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746" tIns="19873" rIns="39746" bIns="19873" anchor="ctr"/>
            <a:lstStyle/>
            <a:p>
              <a:pPr algn="ctr"/>
              <a:r>
                <a:rPr lang="es-ES" sz="2400" dirty="0"/>
                <a:t>Fertilidad / mortalidad</a:t>
              </a:r>
            </a:p>
          </p:txBody>
        </p:sp>
        <p:sp>
          <p:nvSpPr>
            <p:cNvPr id="1045" name="_s1045"/>
            <p:cNvSpPr>
              <a:spLocks noChangeArrowheads="1"/>
            </p:cNvSpPr>
            <p:nvPr/>
          </p:nvSpPr>
          <p:spPr bwMode="auto">
            <a:xfrm>
              <a:off x="456" y="2791"/>
              <a:ext cx="1779" cy="389"/>
            </a:xfrm>
            <a:prstGeom prst="roundRect">
              <a:avLst>
                <a:gd name="adj" fmla="val 16667"/>
              </a:avLst>
            </a:prstGeom>
            <a:solidFill>
              <a:srgbClr val="D7E4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746" tIns="19873" rIns="39746" bIns="19873" anchor="ctr"/>
            <a:lstStyle/>
            <a:p>
              <a:pPr algn="ctr"/>
              <a:r>
                <a:rPr lang="es-ES" sz="2400" dirty="0"/>
                <a:t>Políticas demográficas</a:t>
              </a:r>
            </a:p>
          </p:txBody>
        </p:sp>
        <p:sp>
          <p:nvSpPr>
            <p:cNvPr id="1046" name="_s1046"/>
            <p:cNvSpPr>
              <a:spLocks noChangeArrowheads="1"/>
            </p:cNvSpPr>
            <p:nvPr/>
          </p:nvSpPr>
          <p:spPr bwMode="auto">
            <a:xfrm>
              <a:off x="1780" y="1459"/>
              <a:ext cx="742" cy="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746" tIns="19873" rIns="39746" bIns="19873" anchor="ctr"/>
            <a:lstStyle/>
            <a:p>
              <a:pPr algn="ctr"/>
              <a:r>
                <a:rPr lang="es-ES" sz="2800" b="1"/>
                <a:t>SR</a:t>
              </a:r>
            </a:p>
          </p:txBody>
        </p:sp>
        <p:sp>
          <p:nvSpPr>
            <p:cNvPr id="1047" name="_s1047"/>
            <p:cNvSpPr>
              <a:spLocks noChangeArrowheads="1"/>
            </p:cNvSpPr>
            <p:nvPr/>
          </p:nvSpPr>
          <p:spPr bwMode="auto">
            <a:xfrm>
              <a:off x="3559" y="1459"/>
              <a:ext cx="744" cy="360"/>
            </a:xfrm>
            <a:prstGeom prst="roundRect">
              <a:avLst>
                <a:gd name="adj" fmla="val 16667"/>
              </a:avLst>
            </a:prstGeom>
            <a:solidFill>
              <a:srgbClr val="B9CDE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746" tIns="19873" rIns="39746" bIns="19873" anchor="ctr"/>
            <a:lstStyle/>
            <a:p>
              <a:pPr algn="ctr"/>
              <a:r>
                <a:rPr lang="es-ES" sz="2800" b="1"/>
                <a:t>SS</a:t>
              </a:r>
            </a:p>
          </p:txBody>
        </p:sp>
        <p:sp>
          <p:nvSpPr>
            <p:cNvPr id="1048" name="_s1048"/>
            <p:cNvSpPr>
              <a:spLocks noChangeArrowheads="1"/>
            </p:cNvSpPr>
            <p:nvPr/>
          </p:nvSpPr>
          <p:spPr bwMode="auto">
            <a:xfrm>
              <a:off x="2152" y="2014"/>
              <a:ext cx="1241" cy="382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746" tIns="19873" rIns="39746" bIns="19873" anchor="ctr"/>
            <a:lstStyle/>
            <a:p>
              <a:pPr algn="ctr"/>
              <a:r>
                <a:rPr lang="es-ES" sz="2400" dirty="0"/>
                <a:t>Maternidad segura</a:t>
              </a:r>
            </a:p>
          </p:txBody>
        </p:sp>
        <p:sp>
          <p:nvSpPr>
            <p:cNvPr id="1049" name="_s1049"/>
            <p:cNvSpPr>
              <a:spLocks noChangeArrowheads="1"/>
            </p:cNvSpPr>
            <p:nvPr/>
          </p:nvSpPr>
          <p:spPr bwMode="auto">
            <a:xfrm>
              <a:off x="2690" y="2532"/>
              <a:ext cx="863" cy="650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686" tIns="22842" rIns="45686" bIns="22842" anchor="ctr"/>
            <a:lstStyle/>
            <a:p>
              <a:pPr algn="ctr"/>
              <a:r>
                <a:rPr lang="es-ES" sz="2400" dirty="0"/>
                <a:t>Control del </a:t>
              </a:r>
            </a:p>
            <a:p>
              <a:pPr algn="ctr"/>
              <a:r>
                <a:rPr lang="es-ES" sz="2400" dirty="0"/>
                <a:t>embarazo</a:t>
              </a:r>
            </a:p>
          </p:txBody>
        </p:sp>
        <p:sp>
          <p:nvSpPr>
            <p:cNvPr id="1050" name="_s1050"/>
            <p:cNvSpPr>
              <a:spLocks noChangeArrowheads="1"/>
            </p:cNvSpPr>
            <p:nvPr/>
          </p:nvSpPr>
          <p:spPr bwMode="auto">
            <a:xfrm>
              <a:off x="2690" y="3310"/>
              <a:ext cx="863" cy="905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6147" tIns="23073" rIns="46147" bIns="23073" anchor="ctr"/>
            <a:lstStyle/>
            <a:p>
              <a:pPr algn="ctr"/>
              <a:r>
                <a:rPr lang="es-ES" sz="2400" dirty="0"/>
                <a:t>Asistencial </a:t>
              </a:r>
            </a:p>
            <a:p>
              <a:pPr algn="ctr"/>
              <a:r>
                <a:rPr lang="es-ES" sz="2400" dirty="0"/>
                <a:t>profesional </a:t>
              </a:r>
            </a:p>
            <a:p>
              <a:pPr algn="ctr"/>
              <a:r>
                <a:rPr lang="es-ES" sz="2400" dirty="0"/>
                <a:t>del parto</a:t>
              </a:r>
            </a:p>
          </p:txBody>
        </p:sp>
        <p:sp>
          <p:nvSpPr>
            <p:cNvPr id="1051" name="_s1051"/>
            <p:cNvSpPr>
              <a:spLocks noChangeArrowheads="1"/>
            </p:cNvSpPr>
            <p:nvPr/>
          </p:nvSpPr>
          <p:spPr bwMode="auto">
            <a:xfrm>
              <a:off x="2690" y="4346"/>
              <a:ext cx="863" cy="650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6379" tIns="28189" rIns="56379" bIns="28189" anchor="ctr"/>
            <a:lstStyle/>
            <a:p>
              <a:pPr algn="ctr"/>
              <a:r>
                <a:rPr lang="es-ES" sz="2400" dirty="0"/>
                <a:t>Atención del </a:t>
              </a:r>
            </a:p>
            <a:p>
              <a:pPr algn="ctr"/>
              <a:r>
                <a:rPr lang="es-ES" sz="2400" dirty="0"/>
                <a:t>post-parto</a:t>
              </a:r>
            </a:p>
          </p:txBody>
        </p:sp>
        <p:sp>
          <p:nvSpPr>
            <p:cNvPr id="1052" name="_s1052"/>
            <p:cNvSpPr>
              <a:spLocks noChangeArrowheads="1"/>
            </p:cNvSpPr>
            <p:nvPr/>
          </p:nvSpPr>
          <p:spPr bwMode="auto">
            <a:xfrm>
              <a:off x="3642" y="2079"/>
              <a:ext cx="1178" cy="453"/>
            </a:xfrm>
            <a:prstGeom prst="roundRect">
              <a:avLst>
                <a:gd name="adj" fmla="val 16667"/>
              </a:avLst>
            </a:prstGeom>
            <a:solidFill>
              <a:srgbClr val="B9CDE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126" tIns="33063" rIns="66126" bIns="33063" anchor="ctr"/>
            <a:lstStyle/>
            <a:p>
              <a:pPr algn="ctr"/>
              <a:r>
                <a:rPr lang="es-ES" sz="2400" dirty="0"/>
                <a:t>Educación sexual</a:t>
              </a:r>
            </a:p>
          </p:txBody>
        </p:sp>
        <p:sp>
          <p:nvSpPr>
            <p:cNvPr id="1053" name="_s1053"/>
            <p:cNvSpPr>
              <a:spLocks noChangeArrowheads="1"/>
            </p:cNvSpPr>
            <p:nvPr/>
          </p:nvSpPr>
          <p:spPr bwMode="auto">
            <a:xfrm>
              <a:off x="3807" y="2726"/>
              <a:ext cx="1013" cy="454"/>
            </a:xfrm>
            <a:prstGeom prst="roundRect">
              <a:avLst>
                <a:gd name="adj" fmla="val 16667"/>
              </a:avLst>
            </a:prstGeom>
            <a:solidFill>
              <a:srgbClr val="B9CDE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3474" tIns="36737" rIns="73474" bIns="36737" anchor="ctr"/>
            <a:lstStyle/>
            <a:p>
              <a:pPr algn="ctr"/>
              <a:r>
                <a:rPr lang="es-ES" sz="2400" dirty="0"/>
                <a:t>Contracepción</a:t>
              </a:r>
            </a:p>
          </p:txBody>
        </p:sp>
        <p:sp>
          <p:nvSpPr>
            <p:cNvPr id="1054" name="_s1054"/>
            <p:cNvSpPr>
              <a:spLocks noChangeArrowheads="1"/>
            </p:cNvSpPr>
            <p:nvPr/>
          </p:nvSpPr>
          <p:spPr bwMode="auto">
            <a:xfrm>
              <a:off x="3807" y="3439"/>
              <a:ext cx="1013" cy="454"/>
            </a:xfrm>
            <a:prstGeom prst="roundRect">
              <a:avLst>
                <a:gd name="adj" fmla="val 16667"/>
              </a:avLst>
            </a:prstGeom>
            <a:solidFill>
              <a:srgbClr val="B9CDE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1637" tIns="40819" rIns="81637" bIns="40819" anchor="ctr"/>
            <a:lstStyle/>
            <a:p>
              <a:pPr algn="ctr"/>
              <a:r>
                <a:rPr lang="es-ES" sz="2400" dirty="0" smtClean="0"/>
                <a:t>Aborto seguro</a:t>
              </a:r>
              <a:endParaRPr lang="es-ES" sz="2400" dirty="0"/>
            </a:p>
          </p:txBody>
        </p:sp>
      </p:grpSp>
      <p:sp>
        <p:nvSpPr>
          <p:cNvPr id="3" name="2 Rectángulo redondeado"/>
          <p:cNvSpPr/>
          <p:nvPr/>
        </p:nvSpPr>
        <p:spPr>
          <a:xfrm>
            <a:off x="762000" y="4495800"/>
            <a:ext cx="2592388" cy="2016125"/>
          </a:xfrm>
          <a:prstGeom prst="roundRect">
            <a:avLst/>
          </a:prstGeom>
          <a:solidFill>
            <a:srgbClr val="FFCF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A" sz="2800">
                <a:solidFill>
                  <a:schemeClr val="tx1"/>
                </a:solidFill>
                <a:latin typeface="Arial" charset="0"/>
                <a:ea typeface="ＭＳ Ｐゴシック" charset="0"/>
              </a:rPr>
              <a:t>Contexto socio-económico y cultural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324600" y="304800"/>
            <a:ext cx="2643187" cy="914400"/>
          </a:xfrm>
          <a:prstGeom prst="roundRect">
            <a:avLst/>
          </a:prstGeom>
          <a:solidFill>
            <a:srgbClr val="FFCF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A" sz="2800" dirty="0">
                <a:solidFill>
                  <a:schemeClr val="tx1"/>
                </a:solidFill>
              </a:rPr>
              <a:t>Contexto legal</a:t>
            </a: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1981200" y="2362200"/>
            <a:ext cx="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2209800" y="3505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4" name="Rectángulo redondeado 1073"/>
          <p:cNvSpPr/>
          <p:nvPr/>
        </p:nvSpPr>
        <p:spPr>
          <a:xfrm>
            <a:off x="3810000" y="4953000"/>
            <a:ext cx="914400" cy="685800"/>
          </a:xfrm>
          <a:prstGeom prst="roundRect">
            <a:avLst/>
          </a:prstGeom>
          <a:solidFill>
            <a:srgbClr val="FDE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FIV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1076" name="Conector recto 1075"/>
          <p:cNvCxnSpPr/>
          <p:nvPr/>
        </p:nvCxnSpPr>
        <p:spPr>
          <a:xfrm>
            <a:off x="4876800" y="3276600"/>
            <a:ext cx="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9" name="Conector recto 1078"/>
          <p:cNvCxnSpPr>
            <a:endCxn id="1049" idx="1"/>
          </p:cNvCxnSpPr>
          <p:nvPr/>
        </p:nvCxnSpPr>
        <p:spPr>
          <a:xfrm flipV="1">
            <a:off x="4876800" y="3963512"/>
            <a:ext cx="152008" cy="75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1" name="Conector recto 1080"/>
          <p:cNvCxnSpPr/>
          <p:nvPr/>
        </p:nvCxnSpPr>
        <p:spPr>
          <a:xfrm>
            <a:off x="4876800" y="48768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3" name="Conector recto 1082"/>
          <p:cNvCxnSpPr>
            <a:endCxn id="1051" idx="1"/>
          </p:cNvCxnSpPr>
          <p:nvPr/>
        </p:nvCxnSpPr>
        <p:spPr>
          <a:xfrm>
            <a:off x="4876800" y="6019800"/>
            <a:ext cx="152008" cy="77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5" name="Conector recto 1084"/>
          <p:cNvCxnSpPr/>
          <p:nvPr/>
        </p:nvCxnSpPr>
        <p:spPr>
          <a:xfrm>
            <a:off x="4724400" y="54102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2" name="Conector recto 1091"/>
          <p:cNvCxnSpPr/>
          <p:nvPr/>
        </p:nvCxnSpPr>
        <p:spPr>
          <a:xfrm>
            <a:off x="6705600" y="2743200"/>
            <a:ext cx="0" cy="2209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5" name="Conector recto 1094"/>
          <p:cNvCxnSpPr>
            <a:endCxn id="1052" idx="1"/>
          </p:cNvCxnSpPr>
          <p:nvPr/>
        </p:nvCxnSpPr>
        <p:spPr>
          <a:xfrm flipV="1">
            <a:off x="6629400" y="3314869"/>
            <a:ext cx="153062" cy="37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7" name="Conector recto 1096"/>
          <p:cNvCxnSpPr>
            <a:endCxn id="1053" idx="1"/>
          </p:cNvCxnSpPr>
          <p:nvPr/>
        </p:nvCxnSpPr>
        <p:spPr>
          <a:xfrm flipV="1">
            <a:off x="6705600" y="4076421"/>
            <a:ext cx="380804" cy="383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9" name="Conector recto 1098"/>
          <p:cNvCxnSpPr>
            <a:endCxn id="1054" idx="1"/>
          </p:cNvCxnSpPr>
          <p:nvPr/>
        </p:nvCxnSpPr>
        <p:spPr>
          <a:xfrm flipV="1">
            <a:off x="6705600" y="4915012"/>
            <a:ext cx="380804" cy="3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3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381000"/>
            <a:ext cx="6248400" cy="61722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s-ES" sz="9600" b="1" dirty="0"/>
              <a:t>Igualdad = Justicia </a:t>
            </a:r>
          </a:p>
          <a:p>
            <a:pPr>
              <a:buFont typeface="Arial" charset="0"/>
              <a:buChar char="•"/>
            </a:pPr>
            <a:r>
              <a:rPr lang="es-ES" sz="7200" dirty="0"/>
              <a:t> </a:t>
            </a:r>
            <a:r>
              <a:rPr lang="es-ES" sz="7200" dirty="0" smtClean="0"/>
              <a:t>Igualdad </a:t>
            </a:r>
            <a:r>
              <a:rPr lang="es-ES" sz="7200" dirty="0"/>
              <a:t>de género </a:t>
            </a:r>
          </a:p>
          <a:p>
            <a:pPr>
              <a:buFont typeface="Arial" charset="0"/>
              <a:buChar char="•"/>
            </a:pPr>
            <a:r>
              <a:rPr lang="es-ES" sz="7200" dirty="0"/>
              <a:t> </a:t>
            </a:r>
            <a:r>
              <a:rPr lang="es-ES" sz="7200" dirty="0" smtClean="0"/>
              <a:t>Acceso </a:t>
            </a:r>
            <a:r>
              <a:rPr lang="es-ES" sz="7200" dirty="0"/>
              <a:t>y calidad de los servicios públicos y reconocimiento de la vulnerabilidad </a:t>
            </a:r>
            <a:r>
              <a:rPr lang="es-ES" sz="7200" dirty="0" smtClean="0"/>
              <a:t>social</a:t>
            </a:r>
          </a:p>
          <a:p>
            <a:endParaRPr lang="es-ES" sz="7200" dirty="0" smtClean="0"/>
          </a:p>
          <a:p>
            <a:pPr algn="ctr"/>
            <a:r>
              <a:rPr lang="es-PA" sz="9600" b="1" dirty="0"/>
              <a:t>No maleficencia</a:t>
            </a:r>
          </a:p>
          <a:p>
            <a:pPr>
              <a:buFont typeface="Arial" charset="0"/>
              <a:buChar char="•"/>
            </a:pPr>
            <a:r>
              <a:rPr lang="es-PA" sz="6000" dirty="0" smtClean="0"/>
              <a:t> No </a:t>
            </a:r>
            <a:r>
              <a:rPr lang="es-PA" sz="6000" dirty="0"/>
              <a:t>a la doble pena</a:t>
            </a:r>
          </a:p>
          <a:p>
            <a:pPr>
              <a:buFont typeface="Arial" charset="0"/>
              <a:buChar char="•"/>
            </a:pPr>
            <a:r>
              <a:rPr lang="es-PA" sz="6000" dirty="0"/>
              <a:t> </a:t>
            </a:r>
            <a:r>
              <a:rPr lang="es-ES" sz="6000" dirty="0" smtClean="0">
                <a:solidFill>
                  <a:srgbClr val="000000"/>
                </a:solidFill>
              </a:rPr>
              <a:t>No</a:t>
            </a:r>
            <a:r>
              <a:rPr lang="es-ES" sz="6000" dirty="0">
                <a:solidFill>
                  <a:srgbClr val="000000"/>
                </a:solidFill>
              </a:rPr>
              <a:t>-estigmatización</a:t>
            </a:r>
            <a:endParaRPr lang="es-PA" sz="6000" dirty="0"/>
          </a:p>
          <a:p>
            <a:endParaRPr lang="es-E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381000"/>
            <a:ext cx="6248400" cy="617220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>
              <a:defRPr/>
            </a:pPr>
            <a:r>
              <a:rPr lang="es-ES" sz="6300" b="1" dirty="0">
                <a:solidFill>
                  <a:srgbClr val="000000"/>
                </a:solidFill>
                <a:latin typeface="Arial" charset="0"/>
              </a:rPr>
              <a:t>Punición del aborto = mecanismo jurídico inútil</a:t>
            </a:r>
            <a:r>
              <a:rPr lang="es-ES" sz="6300" dirty="0">
                <a:solidFill>
                  <a:srgbClr val="000000"/>
                </a:solidFill>
                <a:latin typeface="Arial" charset="0"/>
              </a:rPr>
              <a:t> por: </a:t>
            </a:r>
            <a:endParaRPr lang="es-ES" sz="63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es-ES" sz="16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s-ES" sz="5100" dirty="0" smtClean="0">
                <a:solidFill>
                  <a:srgbClr val="000000"/>
                </a:solidFill>
                <a:latin typeface="Arial" charset="0"/>
              </a:rPr>
              <a:t>- la </a:t>
            </a:r>
            <a:r>
              <a:rPr lang="es-ES" sz="5100" dirty="0">
                <a:solidFill>
                  <a:srgbClr val="000000"/>
                </a:solidFill>
                <a:latin typeface="Arial" charset="0"/>
              </a:rPr>
              <a:t>ineficacia de la pena, </a:t>
            </a:r>
            <a:endParaRPr lang="es-ES" sz="5100" dirty="0" smtClean="0">
              <a:solidFill>
                <a:srgbClr val="000000"/>
              </a:solidFill>
              <a:latin typeface="Arial" charset="0"/>
            </a:endParaRPr>
          </a:p>
          <a:p>
            <a:pPr marL="685800" indent="-685800">
              <a:buFontTx/>
              <a:buChar char="-"/>
              <a:defRPr/>
            </a:pPr>
            <a:endParaRPr lang="es-ES" sz="14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es-ES" sz="5100" dirty="0" smtClean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s-ES" sz="5100" dirty="0">
                <a:solidFill>
                  <a:srgbClr val="000000"/>
                </a:solidFill>
                <a:latin typeface="Arial" charset="0"/>
              </a:rPr>
              <a:t>doble castigo de la </a:t>
            </a:r>
            <a:r>
              <a:rPr lang="es-ES" sz="5100" dirty="0" smtClean="0">
                <a:solidFill>
                  <a:srgbClr val="000000"/>
                </a:solidFill>
                <a:latin typeface="Arial" charset="0"/>
              </a:rPr>
              <a:t>mujer</a:t>
            </a:r>
          </a:p>
          <a:p>
            <a:pPr>
              <a:buFontTx/>
              <a:buChar char="-"/>
              <a:defRPr/>
            </a:pPr>
            <a:endParaRPr lang="es-ES" sz="14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es-ES" sz="5100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s-ES" sz="5100" dirty="0">
                <a:solidFill>
                  <a:srgbClr val="000000"/>
                </a:solidFill>
                <a:latin typeface="Arial" charset="0"/>
              </a:rPr>
              <a:t>irracionabilidad de la generalización de la aplicación de la </a:t>
            </a:r>
            <a:r>
              <a:rPr lang="es-ES" sz="5100" dirty="0" smtClean="0">
                <a:solidFill>
                  <a:srgbClr val="000000"/>
                </a:solidFill>
                <a:latin typeface="Arial" charset="0"/>
              </a:rPr>
              <a:t>pena</a:t>
            </a:r>
          </a:p>
          <a:p>
            <a:pPr>
              <a:buFontTx/>
              <a:buChar char="-"/>
              <a:defRPr/>
            </a:pPr>
            <a:endParaRPr lang="es-ES" sz="14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es-ES" sz="5100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s-ES" sz="5100" dirty="0">
                <a:solidFill>
                  <a:srgbClr val="000000"/>
                </a:solidFill>
                <a:latin typeface="Arial" charset="0"/>
              </a:rPr>
              <a:t>impunidad </a:t>
            </a:r>
            <a:r>
              <a:rPr lang="es-ES" sz="5100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es-ES" sz="5100" dirty="0">
                <a:solidFill>
                  <a:srgbClr val="000000"/>
                </a:solidFill>
                <a:latin typeface="Arial" charset="0"/>
              </a:rPr>
              <a:t>los abortos en el extranjero </a:t>
            </a:r>
          </a:p>
          <a:p>
            <a:endParaRPr lang="es-E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508377" cy="767030"/>
          </a:xfrm>
        </p:spPr>
        <p:txBody>
          <a:bodyPr/>
          <a:lstStyle/>
          <a:p>
            <a:r>
              <a:rPr lang="es-ES_tradnl" dirty="0" smtClean="0"/>
              <a:t> </a:t>
            </a:r>
            <a:endParaRPr lang="en-GB" dirty="0"/>
          </a:p>
        </p:txBody>
      </p:sp>
      <p:sp>
        <p:nvSpPr>
          <p:cNvPr id="4" name="Rectángulo redondeado 3"/>
          <p:cNvSpPr/>
          <p:nvPr/>
        </p:nvSpPr>
        <p:spPr>
          <a:xfrm>
            <a:off x="685800" y="1676400"/>
            <a:ext cx="5198824" cy="28956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es-ES" sz="3200" b="1" dirty="0">
                <a:solidFill>
                  <a:srgbClr val="000000"/>
                </a:solidFill>
              </a:rPr>
              <a:t>P</a:t>
            </a:r>
            <a:r>
              <a:rPr lang="es-ES" sz="3200" b="1" dirty="0" smtClean="0">
                <a:solidFill>
                  <a:srgbClr val="000000"/>
                </a:solidFill>
              </a:rPr>
              <a:t>olíticas públicas: </a:t>
            </a:r>
            <a:endParaRPr lang="es-ES" sz="3200" b="1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s-ES" sz="3200" dirty="0">
                <a:solidFill>
                  <a:srgbClr val="000000"/>
                </a:solidFill>
              </a:rPr>
              <a:t>No admiten prohibiciones morales arbitrarias. </a:t>
            </a:r>
          </a:p>
          <a:p>
            <a:pPr marL="342900" lvl="1" indent="-342900" algn="just">
              <a:lnSpc>
                <a:spcPct val="90000"/>
              </a:lnSpc>
              <a:buFont typeface="Arial"/>
              <a:buChar char="•"/>
              <a:defRPr/>
            </a:pPr>
            <a:r>
              <a:rPr lang="es-ES" sz="3200" dirty="0">
                <a:solidFill>
                  <a:srgbClr val="000000"/>
                </a:solidFill>
              </a:rPr>
              <a:t>Responsabilidad </a:t>
            </a:r>
            <a:r>
              <a:rPr lang="es-ES" sz="3200" dirty="0" smtClean="0">
                <a:solidFill>
                  <a:srgbClr val="000000"/>
                </a:solidFill>
              </a:rPr>
              <a:t>de las acciones u omisiones </a:t>
            </a:r>
            <a:r>
              <a:rPr lang="es-ES" sz="3200" dirty="0">
                <a:solidFill>
                  <a:srgbClr val="000000"/>
                </a:solidFill>
              </a:rPr>
              <a:t>y sus consecuencias.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6477000" y="228600"/>
            <a:ext cx="2362200" cy="16764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solidFill>
                  <a:srgbClr val="000000"/>
                </a:solidFill>
              </a:rPr>
              <a:t>Derechos Humanos</a:t>
            </a:r>
            <a:endParaRPr lang="en-GB" sz="4000" b="1" dirty="0">
              <a:solidFill>
                <a:srgbClr val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477000" y="2286000"/>
            <a:ext cx="2337225" cy="22860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Libertad</a:t>
            </a:r>
          </a:p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Igualdad </a:t>
            </a:r>
          </a:p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Solidaridad </a:t>
            </a:r>
          </a:p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Justicia 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09600" y="228600"/>
            <a:ext cx="5638800" cy="12192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000000"/>
                </a:solidFill>
              </a:rPr>
              <a:t>Sociedad laica y pluralista</a:t>
            </a:r>
            <a:endParaRPr lang="en-GB" sz="4000" b="1" dirty="0">
              <a:solidFill>
                <a:srgbClr val="000000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85800" y="5181600"/>
            <a:ext cx="2835290" cy="12192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0000"/>
                </a:solidFill>
              </a:rPr>
              <a:t>A</a:t>
            </a:r>
            <a:r>
              <a:rPr lang="es-ES" sz="3200" dirty="0" smtClean="0">
                <a:solidFill>
                  <a:srgbClr val="000000"/>
                </a:solidFill>
              </a:rPr>
              <a:t>ctitud </a:t>
            </a:r>
            <a:r>
              <a:rPr lang="es-ES" sz="3200" dirty="0">
                <a:solidFill>
                  <a:srgbClr val="000000"/>
                </a:solidFill>
              </a:rPr>
              <a:t>hacia la realidad</a:t>
            </a:r>
            <a:endParaRPr lang="en-GB" sz="32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3657600" y="4876800"/>
            <a:ext cx="5122683" cy="16002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rgbClr val="0000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Personalidad </a:t>
            </a:r>
            <a:r>
              <a:rPr lang="es-ES" sz="3200" dirty="0">
                <a:solidFill>
                  <a:srgbClr val="000000"/>
                </a:solidFill>
              </a:rPr>
              <a:t>moral </a:t>
            </a:r>
            <a:r>
              <a:rPr lang="es-ES" sz="3200" dirty="0" smtClean="0">
                <a:solidFill>
                  <a:srgbClr val="000000"/>
                </a:solidFill>
              </a:rPr>
              <a:t>= capacidad </a:t>
            </a:r>
            <a:r>
              <a:rPr lang="es-ES" sz="3200" dirty="0">
                <a:solidFill>
                  <a:srgbClr val="000000"/>
                </a:solidFill>
              </a:rPr>
              <a:t>de conciencia o </a:t>
            </a:r>
            <a:r>
              <a:rPr lang="es-ES" sz="3200" dirty="0" smtClean="0">
                <a:solidFill>
                  <a:srgbClr val="000000"/>
                </a:solidFill>
              </a:rPr>
              <a:t>a </a:t>
            </a:r>
            <a:r>
              <a:rPr lang="es-ES" sz="3200" dirty="0">
                <a:solidFill>
                  <a:srgbClr val="000000"/>
                </a:solidFill>
              </a:rPr>
              <a:t>de </a:t>
            </a:r>
            <a:r>
              <a:rPr lang="es-ES" sz="3200" dirty="0" smtClean="0">
                <a:solidFill>
                  <a:srgbClr val="000000"/>
                </a:solidFill>
              </a:rPr>
              <a:t>sentir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37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255938"/>
            <a:ext cx="6781800" cy="767030"/>
          </a:xfrm>
        </p:spPr>
        <p:txBody>
          <a:bodyPr>
            <a:normAutofit fontScale="90000"/>
          </a:bodyPr>
          <a:lstStyle/>
          <a:p>
            <a:r>
              <a:rPr lang="es-ES_tradnl" sz="6700" b="1" dirty="0"/>
              <a:t>Conclusión</a:t>
            </a:r>
            <a:r>
              <a:rPr lang="es-ES_tradnl" dirty="0"/>
              <a:t> </a:t>
            </a:r>
            <a:endParaRPr lang="en-GB" dirty="0"/>
          </a:p>
        </p:txBody>
      </p:sp>
      <p:sp>
        <p:nvSpPr>
          <p:cNvPr id="4" name="Rectángulo redondeado 3"/>
          <p:cNvSpPr/>
          <p:nvPr/>
        </p:nvSpPr>
        <p:spPr>
          <a:xfrm>
            <a:off x="3200400" y="1524000"/>
            <a:ext cx="3174898" cy="12363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rgbClr val="000000"/>
                </a:solidFill>
              </a:rPr>
              <a:t>Proyecto </a:t>
            </a:r>
            <a:r>
              <a:rPr lang="es-ES_tradnl" sz="3200" b="1" dirty="0">
                <a:solidFill>
                  <a:srgbClr val="000000"/>
                </a:solidFill>
              </a:rPr>
              <a:t>de </a:t>
            </a:r>
            <a:r>
              <a:rPr lang="es-ES_tradnl" sz="3200" b="1" dirty="0" smtClean="0">
                <a:solidFill>
                  <a:srgbClr val="000000"/>
                </a:solidFill>
              </a:rPr>
              <a:t>vida  = </a:t>
            </a:r>
            <a:r>
              <a:rPr lang="es-ES_tradnl" sz="3200" b="1" dirty="0">
                <a:solidFill>
                  <a:srgbClr val="000000"/>
                </a:solidFill>
              </a:rPr>
              <a:t>Embarazo</a:t>
            </a:r>
            <a:r>
              <a:rPr lang="es-ES_tradnl" sz="3200" b="1" dirty="0" smtClean="0">
                <a:solidFill>
                  <a:srgbClr val="000000"/>
                </a:solidFill>
              </a:rPr>
              <a:t>  </a:t>
            </a:r>
            <a:endParaRPr lang="es-ES_tradnl" sz="3200" b="1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85800" y="2895600"/>
            <a:ext cx="2261025" cy="2590800"/>
          </a:xfrm>
          <a:prstGeom prst="round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Factores </a:t>
            </a:r>
            <a:r>
              <a:rPr lang="es-ES_tradnl" sz="2400" dirty="0">
                <a:solidFill>
                  <a:srgbClr val="000000"/>
                </a:solidFill>
              </a:rPr>
              <a:t>genéticos y biológicos, socio-económicos y ambientales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657600" y="3505200"/>
            <a:ext cx="2391700" cy="1447800"/>
          </a:xfrm>
          <a:prstGeom prst="round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000000"/>
                </a:solidFill>
              </a:rPr>
              <a:t>Viabilidad del embrión y del feto 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553200" y="2590800"/>
            <a:ext cx="2337226" cy="3886200"/>
          </a:xfrm>
          <a:prstGeom prst="round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Medidas </a:t>
            </a:r>
            <a:r>
              <a:rPr lang="es-ES_tradnl" sz="2400" dirty="0">
                <a:solidFill>
                  <a:srgbClr val="000000"/>
                </a:solidFill>
              </a:rPr>
              <a:t>de </a:t>
            </a:r>
            <a:r>
              <a:rPr lang="es-ES_tradnl" sz="2400" dirty="0" smtClean="0">
                <a:solidFill>
                  <a:srgbClr val="000000"/>
                </a:solidFill>
              </a:rPr>
              <a:t>protección de embarazo deseado y de prevención </a:t>
            </a:r>
            <a:r>
              <a:rPr lang="es-ES_tradnl" sz="2400" dirty="0">
                <a:solidFill>
                  <a:srgbClr val="000000"/>
                </a:solidFill>
              </a:rPr>
              <a:t>de embarazos no-deseados o incompatibles con una buena calidad de vida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464223" y="5389124"/>
            <a:ext cx="2391699" cy="1011676"/>
          </a:xfrm>
          <a:prstGeom prst="round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rgbClr val="000000"/>
                </a:solidFill>
              </a:rPr>
              <a:t>Protección progresiva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4495800" y="2819400"/>
            <a:ext cx="484632" cy="6336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echa abajo 10"/>
          <p:cNvSpPr/>
          <p:nvPr/>
        </p:nvSpPr>
        <p:spPr>
          <a:xfrm>
            <a:off x="4572000" y="4953000"/>
            <a:ext cx="484632" cy="4450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echa izquierda y arriba 11"/>
          <p:cNvSpPr/>
          <p:nvPr/>
        </p:nvSpPr>
        <p:spPr>
          <a:xfrm rot="8270929">
            <a:off x="2907281" y="3221823"/>
            <a:ext cx="1527035" cy="850392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echa derecha 12"/>
          <p:cNvSpPr/>
          <p:nvPr/>
        </p:nvSpPr>
        <p:spPr>
          <a:xfrm rot="19973032">
            <a:off x="5821967" y="5356240"/>
            <a:ext cx="72858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echa izquierda y derecha 13"/>
          <p:cNvSpPr/>
          <p:nvPr/>
        </p:nvSpPr>
        <p:spPr>
          <a:xfrm>
            <a:off x="6019800" y="3962400"/>
            <a:ext cx="504235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ángulo redondeado 15"/>
          <p:cNvSpPr/>
          <p:nvPr/>
        </p:nvSpPr>
        <p:spPr>
          <a:xfrm>
            <a:off x="6553200" y="304800"/>
            <a:ext cx="2337225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srgbClr val="000000"/>
                </a:solidFill>
              </a:rPr>
              <a:t>Derechos</a:t>
            </a:r>
            <a:r>
              <a:rPr lang="en-GB" sz="3200" b="1" dirty="0" smtClean="0">
                <a:solidFill>
                  <a:srgbClr val="000000"/>
                </a:solidFill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</a:rPr>
              <a:t>Humanos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18" name="Flecha izquierda-derecha-arriba 17"/>
          <p:cNvSpPr/>
          <p:nvPr/>
        </p:nvSpPr>
        <p:spPr>
          <a:xfrm rot="16200000">
            <a:off x="6891200" y="1567000"/>
            <a:ext cx="624001" cy="1452401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6000" dirty="0" smtClean="0"/>
              <a:t>Gracias</a:t>
            </a:r>
            <a:endParaRPr lang="es-E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6355976" cy="1143000"/>
          </a:xfrm>
        </p:spPr>
        <p:txBody>
          <a:bodyPr>
            <a:normAutofit/>
          </a:bodyPr>
          <a:lstStyle/>
          <a:p>
            <a:r>
              <a:rPr lang="en-GB" sz="6000" b="1" dirty="0" err="1" smtClean="0"/>
              <a:t>Embarazo</a:t>
            </a:r>
            <a:endParaRPr lang="en-GB" sz="60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762000" y="1524000"/>
            <a:ext cx="4117006" cy="2307137"/>
          </a:xfrm>
          <a:prstGeom prst="roundRect">
            <a:avLst/>
          </a:prstGeom>
          <a:solidFill>
            <a:srgbClr val="8FD9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ángulo redondeado 4"/>
          <p:cNvSpPr/>
          <p:nvPr/>
        </p:nvSpPr>
        <p:spPr>
          <a:xfrm>
            <a:off x="5105400" y="228600"/>
            <a:ext cx="3872387" cy="2590800"/>
          </a:xfrm>
          <a:prstGeom prst="roundRect">
            <a:avLst/>
          </a:prstGeom>
          <a:solidFill>
            <a:srgbClr val="8FD9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 5"/>
          <p:cNvSpPr/>
          <p:nvPr/>
        </p:nvSpPr>
        <p:spPr>
          <a:xfrm>
            <a:off x="762000" y="1524000"/>
            <a:ext cx="419320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P</a:t>
            </a:r>
            <a:r>
              <a:rPr lang="es-ES" sz="2400" dirty="0" smtClean="0"/>
              <a:t>arte </a:t>
            </a:r>
            <a:r>
              <a:rPr lang="es-ES" sz="2400" dirty="0"/>
              <a:t>del proceso de la </a:t>
            </a:r>
            <a:r>
              <a:rPr lang="es-ES" sz="2400" dirty="0" smtClean="0"/>
              <a:t>reproducción </a:t>
            </a:r>
            <a:r>
              <a:rPr lang="es-ES" sz="2400" dirty="0"/>
              <a:t>humana que comienza con la implantación del blastocito en la mujer y termina con el </a:t>
            </a:r>
            <a:r>
              <a:rPr lang="es-ES" sz="2400" dirty="0" smtClean="0"/>
              <a:t>parto. </a:t>
            </a:r>
          </a:p>
          <a:p>
            <a:r>
              <a:rPr lang="es-ES" sz="2400" dirty="0" smtClean="0"/>
              <a:t>FIGO, 2007</a:t>
            </a:r>
            <a:r>
              <a:rPr lang="es-ES_tradnl" sz="2400" dirty="0" smtClean="0"/>
              <a:t> </a:t>
            </a:r>
            <a:endParaRPr lang="en-GB" sz="2400" dirty="0"/>
          </a:p>
        </p:txBody>
      </p:sp>
      <p:sp>
        <p:nvSpPr>
          <p:cNvPr id="7" name="Rectángulo 6"/>
          <p:cNvSpPr/>
          <p:nvPr/>
        </p:nvSpPr>
        <p:spPr>
          <a:xfrm>
            <a:off x="5105400" y="304800"/>
            <a:ext cx="3886200" cy="2554545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La definición legal del embarazo </a:t>
            </a:r>
            <a:r>
              <a:rPr lang="es-ES" sz="2400" dirty="0" smtClean="0"/>
              <a:t>comienza </a:t>
            </a:r>
            <a:r>
              <a:rPr lang="es-ES" sz="2400" dirty="0"/>
              <a:t>cuando termina la implantación, </a:t>
            </a:r>
            <a:r>
              <a:rPr lang="es-ES" sz="2400" dirty="0" smtClean="0"/>
              <a:t>     12 </a:t>
            </a:r>
            <a:r>
              <a:rPr lang="es-ES" sz="2400" dirty="0" smtClean="0"/>
              <a:t>- </a:t>
            </a:r>
            <a:r>
              <a:rPr lang="es-ES" sz="2400" dirty="0"/>
              <a:t>16 días después de la </a:t>
            </a:r>
            <a:r>
              <a:rPr lang="es-ES" sz="2400" dirty="0" smtClean="0"/>
              <a:t>fecundación. </a:t>
            </a:r>
          </a:p>
          <a:p>
            <a:r>
              <a:rPr lang="es-ES" sz="2400" dirty="0" smtClean="0"/>
              <a:t>OMS, 2007</a:t>
            </a:r>
            <a:r>
              <a:rPr lang="es-ES" sz="2800" dirty="0" smtClean="0"/>
              <a:t> </a:t>
            </a:r>
            <a:r>
              <a:rPr lang="es-ES_tradnl" sz="2800" dirty="0" smtClean="0"/>
              <a:t> </a:t>
            </a:r>
          </a:p>
          <a:p>
            <a:endParaRPr lang="en-GB" sz="12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971800" y="3962400"/>
            <a:ext cx="5426842" cy="1015663"/>
          </a:xfrm>
          <a:prstGeom prst="roundRect">
            <a:avLst/>
          </a:prstGeom>
          <a:solidFill>
            <a:srgbClr val="8FD9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8"/>
          <p:cNvSpPr/>
          <p:nvPr/>
        </p:nvSpPr>
        <p:spPr>
          <a:xfrm>
            <a:off x="2971800" y="3962400"/>
            <a:ext cx="542684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FIV: - Implantación o congelación </a:t>
            </a:r>
          </a:p>
          <a:p>
            <a:pPr marL="342900" indent="-342900">
              <a:buFontTx/>
              <a:buChar char="-"/>
            </a:pPr>
            <a:r>
              <a:rPr lang="es-ES" sz="2800" dirty="0" smtClean="0"/>
              <a:t>Investigación hasta</a:t>
            </a:r>
            <a:r>
              <a:rPr lang="es-ES_tradnl" sz="2800" dirty="0" smtClean="0"/>
              <a:t> 8 d (14 d?)</a:t>
            </a:r>
            <a:endParaRPr lang="en-GB" sz="28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971800" y="6019800"/>
            <a:ext cx="5426842" cy="644240"/>
          </a:xfrm>
          <a:prstGeom prst="roundRect">
            <a:avLst/>
          </a:prstGeom>
          <a:solidFill>
            <a:srgbClr val="8FD9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ángulo 10"/>
          <p:cNvSpPr/>
          <p:nvPr/>
        </p:nvSpPr>
        <p:spPr>
          <a:xfrm>
            <a:off x="3048000" y="6096000"/>
            <a:ext cx="5326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A</a:t>
            </a:r>
            <a:r>
              <a:rPr lang="es-ES" sz="2800" dirty="0" smtClean="0"/>
              <a:t>borto </a:t>
            </a:r>
            <a:r>
              <a:rPr lang="es-ES" sz="2800" dirty="0"/>
              <a:t>de plazo </a:t>
            </a:r>
            <a:r>
              <a:rPr lang="es-ES" sz="2800" dirty="0" smtClean="0"/>
              <a:t>hasta </a:t>
            </a:r>
            <a:r>
              <a:rPr lang="es-ES" sz="2800" dirty="0"/>
              <a:t>las 12 </a:t>
            </a:r>
            <a:r>
              <a:rPr lang="es-ES" sz="2800" dirty="0" smtClean="0"/>
              <a:t>SG</a:t>
            </a:r>
            <a:endParaRPr lang="en-GB" sz="28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838200" y="5181600"/>
            <a:ext cx="3810000" cy="644240"/>
          </a:xfrm>
          <a:prstGeom prst="roundRect">
            <a:avLst/>
          </a:prstGeom>
          <a:solidFill>
            <a:srgbClr val="8FD9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000000"/>
                </a:solidFill>
              </a:rPr>
              <a:t>Embarazo</a:t>
            </a:r>
            <a:r>
              <a:rPr lang="en-GB" sz="2800" dirty="0" smtClean="0">
                <a:solidFill>
                  <a:srgbClr val="000000"/>
                </a:solidFill>
              </a:rPr>
              <a:t> extra-</a:t>
            </a:r>
            <a:r>
              <a:rPr lang="en-GB" sz="2800" dirty="0" err="1" smtClean="0">
                <a:solidFill>
                  <a:srgbClr val="000000"/>
                </a:solidFill>
              </a:rPr>
              <a:t>uterino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105400" y="5181600"/>
            <a:ext cx="35814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_tradnl" sz="2800" dirty="0" smtClean="0">
                <a:solidFill>
                  <a:srgbClr val="000000"/>
                </a:solidFill>
              </a:rPr>
              <a:t>Aborto espontaneo 1:5</a:t>
            </a:r>
            <a:endParaRPr lang="es-ES_tradnl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6279776" cy="703584"/>
          </a:xfrm>
        </p:spPr>
        <p:txBody>
          <a:bodyPr>
            <a:noAutofit/>
          </a:bodyPr>
          <a:lstStyle/>
          <a:p>
            <a:r>
              <a:rPr lang="en-GB" sz="6000" b="1" dirty="0" err="1" smtClean="0"/>
              <a:t>Gestación</a:t>
            </a:r>
            <a:endParaRPr lang="en-GB" sz="60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152400" y="3810000"/>
            <a:ext cx="1881886" cy="609600"/>
          </a:xfrm>
          <a:prstGeom prst="roundRect">
            <a:avLst/>
          </a:prstGeom>
          <a:solidFill>
            <a:srgbClr val="8FD9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ángulo redondeado 4"/>
          <p:cNvSpPr/>
          <p:nvPr/>
        </p:nvSpPr>
        <p:spPr>
          <a:xfrm>
            <a:off x="3505200" y="3175100"/>
            <a:ext cx="1323233" cy="541630"/>
          </a:xfrm>
          <a:prstGeom prst="round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rgbClr val="000000"/>
                </a:solidFill>
              </a:rPr>
              <a:t>Embrión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2400" y="38862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/>
              <a:t>Fecundación</a:t>
            </a:r>
            <a:endParaRPr lang="en-GB" sz="2400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1752600" y="3175100"/>
            <a:ext cx="1610440" cy="5526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rgbClr val="000000"/>
                </a:solidFill>
              </a:rPr>
              <a:t>Blastocito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456120" y="3176564"/>
            <a:ext cx="975986" cy="563305"/>
          </a:xfrm>
          <a:prstGeom prst="round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rgbClr val="000000"/>
                </a:solidFill>
              </a:rPr>
              <a:t>Feto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034286" y="3752346"/>
            <a:ext cx="547963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redondeado 11"/>
          <p:cNvSpPr/>
          <p:nvPr/>
        </p:nvSpPr>
        <p:spPr>
          <a:xfrm>
            <a:off x="7513924" y="3558355"/>
            <a:ext cx="1399307" cy="914400"/>
          </a:xfrm>
          <a:prstGeom prst="round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000000"/>
                </a:solidFill>
              </a:rPr>
              <a:t>Recién nacido</a:t>
            </a:r>
            <a:endParaRPr lang="es-ES_tradnl" sz="2400" b="1" dirty="0">
              <a:solidFill>
                <a:srgbClr val="00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76600" y="1371600"/>
            <a:ext cx="2833891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rgbClr val="000000"/>
                </a:solidFill>
              </a:rPr>
              <a:t>Enzimas</a:t>
            </a:r>
            <a:endParaRPr lang="en-GB" sz="2400" b="1" dirty="0" smtClean="0">
              <a:solidFill>
                <a:srgbClr val="000000"/>
              </a:solidFill>
            </a:endParaRPr>
          </a:p>
          <a:p>
            <a:pPr algn="ctr"/>
            <a:r>
              <a:rPr lang="en-GB" sz="2400" b="1" dirty="0" err="1" smtClean="0">
                <a:solidFill>
                  <a:srgbClr val="000000"/>
                </a:solidFill>
              </a:rPr>
              <a:t>Hormonas</a:t>
            </a:r>
            <a:endParaRPr lang="en-GB" sz="2400" b="1" dirty="0" smtClean="0">
              <a:solidFill>
                <a:srgbClr val="000000"/>
              </a:solidFill>
            </a:endParaRPr>
          </a:p>
          <a:p>
            <a:pPr algn="ctr"/>
            <a:r>
              <a:rPr lang="en-GB" sz="2400" b="1" dirty="0" err="1" smtClean="0">
                <a:solidFill>
                  <a:srgbClr val="000000"/>
                </a:solidFill>
              </a:rPr>
              <a:t>Nutrientes</a:t>
            </a:r>
            <a:r>
              <a:rPr lang="en-GB" sz="2400" b="1" dirty="0" smtClean="0">
                <a:solidFill>
                  <a:srgbClr val="000000"/>
                </a:solidFill>
              </a:rPr>
              <a:t>, </a:t>
            </a:r>
            <a:r>
              <a:rPr lang="en-GB" sz="2400" b="1" dirty="0" err="1" smtClean="0">
                <a:solidFill>
                  <a:srgbClr val="000000"/>
                </a:solidFill>
              </a:rPr>
              <a:t>Oxígeno</a:t>
            </a:r>
            <a:endParaRPr lang="en-GB" sz="2400" b="1" dirty="0" smtClean="0">
              <a:solidFill>
                <a:srgbClr val="000000"/>
              </a:solidFill>
            </a:endParaRPr>
          </a:p>
          <a:p>
            <a:pPr algn="ctr"/>
            <a:endParaRPr lang="en-GB" sz="900" b="1" dirty="0">
              <a:solidFill>
                <a:srgbClr val="000000"/>
              </a:solidFill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4868177" y="3128781"/>
            <a:ext cx="0" cy="1343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256671" y="4472755"/>
            <a:ext cx="126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6º-16º </a:t>
            </a:r>
            <a:r>
              <a:rPr lang="en-GB" b="1" dirty="0" err="1" smtClean="0"/>
              <a:t>día</a:t>
            </a:r>
            <a:endParaRPr lang="en-GB" b="1" dirty="0"/>
          </a:p>
        </p:txBody>
      </p:sp>
      <p:cxnSp>
        <p:nvCxnSpPr>
          <p:cNvPr id="21" name="Conector recto 20"/>
          <p:cNvCxnSpPr/>
          <p:nvPr/>
        </p:nvCxnSpPr>
        <p:spPr>
          <a:xfrm>
            <a:off x="3505200" y="3124200"/>
            <a:ext cx="0" cy="1343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2034287" y="4103423"/>
            <a:ext cx="137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</a:t>
            </a:r>
            <a:r>
              <a:rPr lang="en-GB" dirty="0" err="1" smtClean="0"/>
              <a:t>semanas</a:t>
            </a:r>
            <a:endParaRPr lang="en-GB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781054" y="4479889"/>
            <a:ext cx="92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3º </a:t>
            </a:r>
            <a:r>
              <a:rPr lang="en-GB" b="1" dirty="0" err="1" smtClean="0"/>
              <a:t>mes</a:t>
            </a:r>
            <a:endParaRPr lang="en-GB" b="1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2645749" y="4807215"/>
            <a:ext cx="1646243" cy="813431"/>
          </a:xfrm>
          <a:prstGeom prst="round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rgbClr val="000000"/>
                </a:solidFill>
              </a:rPr>
              <a:t>Adherencia</a:t>
            </a:r>
            <a:r>
              <a:rPr lang="en-GB" sz="2000" b="1" dirty="0" smtClean="0">
                <a:solidFill>
                  <a:srgbClr val="000000"/>
                </a:solidFill>
              </a:rPr>
              <a:t> al </a:t>
            </a:r>
            <a:r>
              <a:rPr lang="en-GB" sz="2000" b="1" dirty="0" err="1" smtClean="0">
                <a:solidFill>
                  <a:srgbClr val="000000"/>
                </a:solidFill>
              </a:rPr>
              <a:t>útero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4868177" y="4807215"/>
            <a:ext cx="1656602" cy="914400"/>
          </a:xfrm>
          <a:prstGeom prst="round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rgbClr val="000000"/>
                </a:solidFill>
              </a:rPr>
              <a:t>Diagnostico de embarazo </a:t>
            </a:r>
            <a:endParaRPr lang="es-ES_tradnl" sz="2000" b="1" dirty="0">
              <a:solidFill>
                <a:srgbClr val="000000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6692195" y="4844601"/>
            <a:ext cx="1539021" cy="914400"/>
          </a:xfrm>
          <a:prstGeom prst="round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rgbClr val="000000"/>
                </a:solidFill>
              </a:rPr>
              <a:t>Viabilidad</a:t>
            </a:r>
            <a:endParaRPr lang="en-GB" sz="2000" b="1" dirty="0">
              <a:solidFill>
                <a:srgbClr val="000000"/>
              </a:solidFill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6524779" y="3558355"/>
            <a:ext cx="0" cy="916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5941234" y="4458886"/>
            <a:ext cx="150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25º </a:t>
            </a:r>
            <a:r>
              <a:rPr lang="en-GB" b="1" dirty="0" err="1" smtClean="0"/>
              <a:t>semana</a:t>
            </a:r>
            <a:endParaRPr lang="en-GB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3955243" y="6581001"/>
            <a:ext cx="513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T. W., </a:t>
            </a:r>
            <a:r>
              <a:rPr lang="es-ES" sz="1200" dirty="0" err="1"/>
              <a:t>Sadler</a:t>
            </a:r>
            <a:r>
              <a:rPr lang="es-ES" sz="1200" dirty="0"/>
              <a:t> (2012). </a:t>
            </a:r>
            <a:r>
              <a:rPr lang="es-ES" sz="1200" i="1" dirty="0"/>
              <a:t>Embriología médica de </a:t>
            </a:r>
            <a:r>
              <a:rPr lang="es-ES" sz="1200" i="1" dirty="0" err="1"/>
              <a:t>Langman</a:t>
            </a:r>
            <a:r>
              <a:rPr lang="es-ES" sz="1200" dirty="0"/>
              <a:t> (</a:t>
            </a:r>
            <a:r>
              <a:rPr lang="es-ES" sz="1200" dirty="0" smtClean="0"/>
              <a:t>12ª </a:t>
            </a:r>
            <a:r>
              <a:rPr lang="es-ES" sz="1200" dirty="0"/>
              <a:t>edición</a:t>
            </a:r>
            <a:r>
              <a:rPr lang="es-ES" sz="1200" dirty="0" smtClean="0"/>
              <a:t>)</a:t>
            </a:r>
            <a:endParaRPr lang="en-GB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3412677" y="3166942"/>
            <a:ext cx="34956" cy="1332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486683" y="4472755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8º </a:t>
            </a:r>
            <a:r>
              <a:rPr lang="en-GB" b="1" dirty="0" err="1" smtClean="0"/>
              <a:t>semana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62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/>
              <a:t>Principios</a:t>
            </a:r>
            <a:r>
              <a:rPr lang="en-US" b="1" dirty="0"/>
              <a:t> </a:t>
            </a:r>
            <a:r>
              <a:rPr lang="en-US" b="1" dirty="0" err="1"/>
              <a:t>éticos</a:t>
            </a:r>
            <a:r>
              <a:rPr lang="en-US" b="1" dirty="0"/>
              <a:t> de la </a:t>
            </a:r>
            <a:r>
              <a:rPr lang="en-US" b="1" dirty="0" err="1"/>
              <a:t>reproducción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57400"/>
            <a:ext cx="8077200" cy="4297363"/>
          </a:xfrm>
        </p:spPr>
        <p:txBody>
          <a:bodyPr/>
          <a:lstStyle/>
          <a:p>
            <a:pPr>
              <a:buFont typeface="Wingdings" charset="2"/>
              <a:buChar char="²"/>
            </a:pPr>
            <a:r>
              <a:rPr lang="es-ES" dirty="0">
                <a:latin typeface="Arial" charset="0"/>
              </a:rPr>
              <a:t>Libertad individual (UDHR, 1948)</a:t>
            </a:r>
          </a:p>
          <a:p>
            <a:pPr>
              <a:buFont typeface="Wingdings" charset="2"/>
              <a:buChar char="²"/>
            </a:pPr>
            <a:endParaRPr lang="es-ES" sz="1050" dirty="0">
              <a:latin typeface="Arial" charset="0"/>
            </a:endParaRPr>
          </a:p>
          <a:p>
            <a:pPr>
              <a:buFont typeface="Wingdings" charset="2"/>
              <a:buChar char="²"/>
            </a:pPr>
            <a:r>
              <a:rPr lang="es-ES" dirty="0">
                <a:latin typeface="Arial" charset="0"/>
              </a:rPr>
              <a:t>Principio utilitarista del mejor bien para el máximo de personas (El Cairo, 1992 </a:t>
            </a:r>
            <a:r>
              <a:rPr lang="es-ES" dirty="0" smtClean="0">
                <a:latin typeface="Arial" charset="0"/>
              </a:rPr>
              <a:t>Beijing</a:t>
            </a:r>
            <a:r>
              <a:rPr lang="es-ES" dirty="0">
                <a:latin typeface="Arial" charset="0"/>
              </a:rPr>
              <a:t>, 1995)</a:t>
            </a:r>
          </a:p>
          <a:p>
            <a:pPr>
              <a:buFont typeface="Wingdings" charset="2"/>
              <a:buChar char="²"/>
            </a:pPr>
            <a:endParaRPr lang="es-ES" sz="1050" dirty="0">
              <a:latin typeface="Arial" charset="0"/>
            </a:endParaRPr>
          </a:p>
          <a:p>
            <a:pPr>
              <a:buFont typeface="Wingdings" charset="2"/>
              <a:buChar char="²"/>
            </a:pPr>
            <a:r>
              <a:rPr lang="es-ES" dirty="0">
                <a:latin typeface="Arial" charset="0"/>
              </a:rPr>
              <a:t>Principio de Justicia (UDHR) en un mundo pluralista: reconocimiento de situaciones y necesidades diferentes</a:t>
            </a:r>
          </a:p>
          <a:p>
            <a:endParaRPr lang="en-GB" dirty="0"/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133600" y="6488668"/>
            <a:ext cx="6856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800" dirty="0" err="1"/>
              <a:t>Macklin</a:t>
            </a:r>
            <a:r>
              <a:rPr lang="es-ES" sz="1800" dirty="0"/>
              <a:t> R</a:t>
            </a:r>
            <a:r>
              <a:rPr lang="es-ES" sz="1800" dirty="0" smtClean="0"/>
              <a:t>., </a:t>
            </a:r>
            <a:r>
              <a:rPr lang="es-ES" sz="1800" dirty="0"/>
              <a:t>p 143-171 </a:t>
            </a:r>
            <a:r>
              <a:rPr lang="es-ES" sz="1800" dirty="0" smtClean="0"/>
              <a:t>en Cervantes </a:t>
            </a:r>
            <a:r>
              <a:rPr lang="es-ES" sz="1800" dirty="0"/>
              <a:t>A. y col, UNAM-PUEG, 1996</a:t>
            </a:r>
          </a:p>
        </p:txBody>
      </p:sp>
    </p:spTree>
    <p:extLst>
      <p:ext uri="{BB962C8B-B14F-4D97-AF65-F5344CB8AC3E}">
        <p14:creationId xmlns:p14="http://schemas.microsoft.com/office/powerpoint/2010/main" val="28489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77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err="1" smtClean="0">
                <a:cs typeface="Arial" charset="0"/>
              </a:rPr>
              <a:t>Cultura</a:t>
            </a:r>
            <a:r>
              <a:rPr lang="en-US" sz="4800" b="1" dirty="0" smtClean="0">
                <a:cs typeface="Arial" charset="0"/>
              </a:rPr>
              <a:t> y </a:t>
            </a:r>
            <a:r>
              <a:rPr lang="en-US" sz="4800" b="1" dirty="0" err="1" smtClean="0">
                <a:cs typeface="Arial" charset="0"/>
              </a:rPr>
              <a:t>maternidad</a:t>
            </a:r>
            <a:endParaRPr lang="en-US" sz="4800" b="1" dirty="0">
              <a:cs typeface="Arial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412875"/>
            <a:ext cx="3886200" cy="511175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3200" b="1" dirty="0" smtClean="0">
                <a:latin typeface="Arial" charset="0"/>
              </a:rPr>
              <a:t>Europa </a:t>
            </a:r>
          </a:p>
          <a:p>
            <a:pPr eaLnBrk="1" hangingPunct="1">
              <a:buFont typeface="Wingdings" charset="2"/>
              <a:buChar char="Ø"/>
            </a:pPr>
            <a:r>
              <a:rPr lang="es-ES_tradnl" dirty="0" smtClean="0">
                <a:latin typeface="Arial" charset="0"/>
              </a:rPr>
              <a:t>Familia nuclear </a:t>
            </a:r>
          </a:p>
          <a:p>
            <a:pPr eaLnBrk="1" hangingPunct="1">
              <a:buFont typeface="Wingdings" charset="2"/>
              <a:buChar char="Ø"/>
            </a:pPr>
            <a:r>
              <a:rPr lang="es-ES_tradnl" dirty="0" smtClean="0">
                <a:latin typeface="Arial" charset="0"/>
              </a:rPr>
              <a:t>Educación superior y costo de vida</a:t>
            </a:r>
          </a:p>
          <a:p>
            <a:pPr eaLnBrk="1" hangingPunct="1">
              <a:buFont typeface="Wingdings" charset="2"/>
              <a:buChar char="Ø"/>
            </a:pPr>
            <a:r>
              <a:rPr lang="es-ES_tradnl" dirty="0" smtClean="0">
                <a:latin typeface="Arial" charset="0"/>
              </a:rPr>
              <a:t>Planificación</a:t>
            </a:r>
          </a:p>
          <a:p>
            <a:pPr eaLnBrk="1" hangingPunct="1">
              <a:buFont typeface="Wingdings" charset="2"/>
              <a:buChar char="Ø"/>
            </a:pPr>
            <a:r>
              <a:rPr lang="es-ES_tradnl" dirty="0" smtClean="0">
                <a:latin typeface="Arial" charset="0"/>
              </a:rPr>
              <a:t>Maternidad como proyecto de vida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>
                <a:latin typeface="Arial" charset="0"/>
              </a:rPr>
              <a:t>Gilligan,1978)</a:t>
            </a:r>
            <a:endParaRPr lang="es-ES" sz="2000" dirty="0">
              <a:latin typeface="Arial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67200" cy="471805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charset="0"/>
              <a:buNone/>
            </a:pPr>
            <a:r>
              <a:rPr lang="es-ES_tradnl" sz="3200" b="1" dirty="0" smtClean="0">
                <a:latin typeface="Arial" charset="0"/>
              </a:rPr>
              <a:t>Á</a:t>
            </a:r>
            <a:r>
              <a:rPr lang="es-ES_tradnl" sz="3200" b="1" dirty="0" smtClean="0">
                <a:latin typeface="Arial" charset="0"/>
              </a:rPr>
              <a:t>frica</a:t>
            </a:r>
            <a:endParaRPr lang="es-ES_tradnl" sz="3200" b="1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s-ES_tradnl" dirty="0" smtClean="0">
                <a:latin typeface="Arial" charset="0"/>
              </a:rPr>
              <a:t>Maternidad como rol y sentido de las mujeres</a:t>
            </a:r>
          </a:p>
          <a:p>
            <a:pPr marL="0" indent="0" algn="ctr" eaLnBrk="1" hangingPunct="1">
              <a:buFont typeface="Wingdings" charset="0"/>
              <a:buNone/>
            </a:pPr>
            <a:endParaRPr lang="es-ES_tradnl" dirty="0" smtClean="0">
              <a:latin typeface="Arial" charset="0"/>
            </a:endParaRPr>
          </a:p>
          <a:p>
            <a:pPr marL="0" indent="0" algn="ctr">
              <a:buNone/>
            </a:pPr>
            <a:r>
              <a:rPr lang="es-ES_tradnl" sz="3200" b="1" dirty="0" smtClean="0">
                <a:latin typeface="Arial" charset="0"/>
              </a:rPr>
              <a:t>Cultura </a:t>
            </a:r>
            <a:r>
              <a:rPr lang="es-ES_tradnl" sz="3200" b="1" dirty="0" smtClean="0">
                <a:latin typeface="Arial" charset="0"/>
              </a:rPr>
              <a:t>ind</a:t>
            </a:r>
            <a:r>
              <a:rPr lang="es-ES_tradnl" sz="3200" b="1" dirty="0" smtClean="0">
                <a:latin typeface="Arial" charset="0"/>
              </a:rPr>
              <a:t>í</a:t>
            </a:r>
            <a:r>
              <a:rPr lang="es-ES_tradnl" sz="3200" b="1" dirty="0" smtClean="0">
                <a:latin typeface="Arial" charset="0"/>
              </a:rPr>
              <a:t>gena </a:t>
            </a:r>
            <a:endParaRPr lang="es-ES_tradnl" sz="3200" b="1" dirty="0" smtClean="0">
              <a:latin typeface="Arial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es-ES_tradnl" dirty="0" smtClean="0">
                <a:latin typeface="Arial" charset="0"/>
              </a:rPr>
              <a:t>Maternidad como </a:t>
            </a:r>
            <a:r>
              <a:rPr lang="es-ES_tradnl" dirty="0" err="1" smtClean="0">
                <a:latin typeface="Arial" charset="0"/>
              </a:rPr>
              <a:t>complementaridad</a:t>
            </a:r>
            <a:r>
              <a:rPr lang="es-ES_tradnl" dirty="0" smtClean="0">
                <a:latin typeface="Arial" charset="0"/>
              </a:rPr>
              <a:t> hombres/mujeres</a:t>
            </a:r>
          </a:p>
          <a:p>
            <a:pPr eaLnBrk="1" hangingPunct="1">
              <a:buFont typeface="Wingdings" charset="2"/>
              <a:buChar char="Ø"/>
            </a:pPr>
            <a:r>
              <a:rPr lang="es-ES_tradnl" dirty="0" smtClean="0">
                <a:latin typeface="Arial" charset="0"/>
              </a:rPr>
              <a:t>Sobrevivencia del grupo</a:t>
            </a:r>
            <a:endParaRPr lang="es-ES_trad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>
                <a:latin typeface="Arial" charset="0"/>
              </a:rPr>
              <a:t>Marco legal en Panamá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²"/>
            </a:pPr>
            <a:r>
              <a:rPr lang="es-ES_tradnl" dirty="0">
                <a:latin typeface="Arial" charset="0"/>
              </a:rPr>
              <a:t>2010, modificación y adición a la ley 38 y marco legal para esterilización de las mujeres </a:t>
            </a:r>
          </a:p>
          <a:p>
            <a:pPr>
              <a:buFont typeface="Wingdings" charset="2"/>
              <a:buChar char="²"/>
            </a:pPr>
            <a:r>
              <a:rPr lang="es-ES_tradnl" dirty="0">
                <a:latin typeface="Arial" charset="0"/>
              </a:rPr>
              <a:t>2011, ley sobre políticas públicas de prevención y atención de la calidad de vida y protección de la familia  </a:t>
            </a:r>
          </a:p>
          <a:p>
            <a:pPr>
              <a:buFont typeface="Wingdings" charset="2"/>
              <a:buChar char="²"/>
            </a:pPr>
            <a:r>
              <a:rPr lang="es-ES_tradnl" dirty="0">
                <a:latin typeface="Arial" charset="0"/>
              </a:rPr>
              <a:t>2011, enmienda al Acta No. 29 para asegurar la salud y la educación de adolescentes embarazadas </a:t>
            </a:r>
          </a:p>
          <a:p>
            <a:pPr>
              <a:buFont typeface="Wingdings" charset="2"/>
              <a:buChar char="²"/>
            </a:pPr>
            <a:r>
              <a:rPr lang="es-ES_tradnl" dirty="0">
                <a:latin typeface="Arial" charset="0"/>
              </a:rPr>
              <a:t>2011 ley para la prevención de ataques contra la libertad sexual de </a:t>
            </a:r>
            <a:r>
              <a:rPr lang="es-ES_tradnl" dirty="0" smtClean="0">
                <a:latin typeface="Arial" charset="0"/>
              </a:rPr>
              <a:t>mujeres</a:t>
            </a:r>
            <a:r>
              <a:rPr lang="es-ES_tradnl" dirty="0">
                <a:latin typeface="Arial" charset="0"/>
              </a:rPr>
              <a:t>, niños y adolescentes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b="1" dirty="0">
                <a:solidFill>
                  <a:srgbClr val="000000"/>
                </a:solidFill>
                <a:latin typeface="Arial" charset="0"/>
              </a:rPr>
              <a:t>Acuerdos de El Cairo 1992, Beijing 1995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905000"/>
            <a:ext cx="8077200" cy="42973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s-ES" sz="1050" b="1" dirty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s-ES" b="1" dirty="0">
                <a:solidFill>
                  <a:srgbClr val="000000"/>
                </a:solidFill>
                <a:latin typeface="Arial" charset="0"/>
              </a:rPr>
              <a:t>Igualdad</a:t>
            </a:r>
            <a:r>
              <a:rPr lang="es-ES" dirty="0">
                <a:solidFill>
                  <a:srgbClr val="000000"/>
                </a:solidFill>
                <a:latin typeface="Arial" charset="0"/>
              </a:rPr>
              <a:t> de género: </a:t>
            </a:r>
          </a:p>
          <a:p>
            <a:pPr>
              <a:lnSpc>
                <a:spcPct val="90000"/>
              </a:lnSpc>
              <a:defRPr/>
            </a:pPr>
            <a:endParaRPr lang="es-ES" sz="105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charset="2"/>
              <a:buChar char="²"/>
              <a:defRPr/>
            </a:pPr>
            <a:r>
              <a:rPr lang="es-ES" dirty="0">
                <a:solidFill>
                  <a:srgbClr val="000000"/>
                </a:solidFill>
                <a:latin typeface="Arial" charset="0"/>
              </a:rPr>
              <a:t>Derecho de las mujeres a controlar su fertilidad </a:t>
            </a:r>
          </a:p>
          <a:p>
            <a:pPr>
              <a:lnSpc>
                <a:spcPct val="90000"/>
              </a:lnSpc>
              <a:buFont typeface="Wingdings" charset="2"/>
              <a:buChar char="²"/>
              <a:defRPr/>
            </a:pPr>
            <a:endParaRPr lang="es-ES" sz="105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charset="2"/>
              <a:buChar char="²"/>
              <a:defRPr/>
            </a:pPr>
            <a:r>
              <a:rPr lang="es-ES" dirty="0">
                <a:solidFill>
                  <a:srgbClr val="000000"/>
                </a:solidFill>
                <a:latin typeface="Arial" charset="0"/>
              </a:rPr>
              <a:t>Derecho a embarazo y parto seguros</a:t>
            </a:r>
          </a:p>
          <a:p>
            <a:pPr>
              <a:lnSpc>
                <a:spcPct val="90000"/>
              </a:lnSpc>
              <a:buFont typeface="Wingdings" charset="2"/>
              <a:buChar char="²"/>
              <a:defRPr/>
            </a:pPr>
            <a:endParaRPr lang="es-ES" sz="105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charset="2"/>
              <a:buChar char="²"/>
              <a:defRPr/>
            </a:pPr>
            <a:r>
              <a:rPr lang="es-ES" dirty="0">
                <a:solidFill>
                  <a:srgbClr val="000000"/>
                </a:solidFill>
                <a:latin typeface="Arial" charset="0"/>
              </a:rPr>
              <a:t>Derecho a una vida sexual plena sin discriminación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4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7200" b="1" dirty="0" smtClean="0"/>
              <a:t>Fertilización In Vitro - FIV</a:t>
            </a:r>
            <a:endParaRPr lang="es-E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Nuevos empleados en 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Nuevos empleados en entrenamiento.potx</Template>
  <TotalTime>0</TotalTime>
  <Words>1505</Words>
  <Application>Microsoft Macintosh PowerPoint</Application>
  <PresentationFormat>Presentación en pantalla (4:3)</PresentationFormat>
  <Paragraphs>255</Paragraphs>
  <Slides>24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Nuevos empleados en entrenamiento</vt:lpstr>
      <vt:lpstr>Fertilización in Vitro y Aborto </vt:lpstr>
      <vt:lpstr>Presentación de PowerPoint</vt:lpstr>
      <vt:lpstr>Embarazo</vt:lpstr>
      <vt:lpstr>Gestación</vt:lpstr>
      <vt:lpstr>Principios éticos de la reproducción</vt:lpstr>
      <vt:lpstr>Cultura y maternidad</vt:lpstr>
      <vt:lpstr>Marco legal en Panamá</vt:lpstr>
      <vt:lpstr>Acuerdos de El Cairo 1992, Beijing 1995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Conclusión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2017-05-10T15:01:42Z</dcterms:modified>
</cp:coreProperties>
</file>