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1" r:id="rId7"/>
    <p:sldId id="260" r:id="rId8"/>
    <p:sldId id="263" r:id="rId9"/>
    <p:sldId id="262" r:id="rId10"/>
    <p:sldId id="264" r:id="rId11"/>
    <p:sldId id="265" r:id="rId12"/>
    <p:sldId id="291" r:id="rId13"/>
    <p:sldId id="290" r:id="rId14"/>
    <p:sldId id="272" r:id="rId15"/>
    <p:sldId id="276" r:id="rId16"/>
    <p:sldId id="279" r:id="rId17"/>
    <p:sldId id="280" r:id="rId18"/>
    <p:sldId id="282" r:id="rId19"/>
    <p:sldId id="281" r:id="rId20"/>
    <p:sldId id="296" r:id="rId21"/>
    <p:sldId id="285" r:id="rId22"/>
    <p:sldId id="274" r:id="rId23"/>
    <p:sldId id="283" r:id="rId24"/>
    <p:sldId id="287" r:id="rId25"/>
    <p:sldId id="284" r:id="rId26"/>
    <p:sldId id="286" r:id="rId27"/>
    <p:sldId id="289" r:id="rId28"/>
    <p:sldId id="288" r:id="rId29"/>
    <p:sldId id="275" r:id="rId30"/>
    <p:sldId id="292" r:id="rId31"/>
    <p:sldId id="293" r:id="rId32"/>
    <p:sldId id="267" r:id="rId33"/>
    <p:sldId id="268" r:id="rId34"/>
    <p:sldId id="269" r:id="rId35"/>
    <p:sldId id="270" r:id="rId36"/>
    <p:sldId id="271" r:id="rId37"/>
    <p:sldId id="294" r:id="rId38"/>
    <p:sldId id="295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>
        <p:scale>
          <a:sx n="75" d="100"/>
          <a:sy n="75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C61-E8EA-4195-AC28-47544AA66CED}" type="datetimeFigureOut">
              <a:rPr lang="es-ES" smtClean="0"/>
              <a:t>19/05/2017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F848-F6A0-49DE-BD93-79C98E04B33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C61-E8EA-4195-AC28-47544AA66CED}" type="datetimeFigureOut">
              <a:rPr lang="es-ES" smtClean="0"/>
              <a:t>19/05/2017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F848-F6A0-49DE-BD93-79C98E04B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C61-E8EA-4195-AC28-47544AA66CED}" type="datetimeFigureOut">
              <a:rPr lang="es-ES" smtClean="0"/>
              <a:t>19/05/2017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F848-F6A0-49DE-BD93-79C98E04B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C61-E8EA-4195-AC28-47544AA66CED}" type="datetimeFigureOut">
              <a:rPr lang="es-ES" smtClean="0"/>
              <a:t>19/05/2017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F848-F6A0-49DE-BD93-79C98E04B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C61-E8EA-4195-AC28-47544AA66CED}" type="datetimeFigureOut">
              <a:rPr lang="es-ES" smtClean="0"/>
              <a:t>19/05/2017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F848-F6A0-49DE-BD93-79C98E04B33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C61-E8EA-4195-AC28-47544AA66CED}" type="datetimeFigureOut">
              <a:rPr lang="es-ES" smtClean="0"/>
              <a:t>19/05/2017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F848-F6A0-49DE-BD93-79C98E04B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C61-E8EA-4195-AC28-47544AA66CED}" type="datetimeFigureOut">
              <a:rPr lang="es-ES" smtClean="0"/>
              <a:t>19/05/2017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F848-F6A0-49DE-BD93-79C98E04B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C61-E8EA-4195-AC28-47544AA66CED}" type="datetimeFigureOut">
              <a:rPr lang="es-ES" smtClean="0"/>
              <a:t>19/05/2017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F848-F6A0-49DE-BD93-79C98E04B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C61-E8EA-4195-AC28-47544AA66CED}" type="datetimeFigureOut">
              <a:rPr lang="es-ES" smtClean="0"/>
              <a:t>19/05/2017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F848-F6A0-49DE-BD93-79C98E04B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C61-E8EA-4195-AC28-47544AA66CED}" type="datetimeFigureOut">
              <a:rPr lang="es-ES" smtClean="0"/>
              <a:t>19/05/2017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F848-F6A0-49DE-BD93-79C98E04B3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C61-E8EA-4195-AC28-47544AA66CED}" type="datetimeFigureOut">
              <a:rPr lang="es-ES" smtClean="0"/>
              <a:t>19/05/2017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3AF848-F6A0-49DE-BD93-79C98E04B33A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4B1C61-E8EA-4195-AC28-47544AA66CED}" type="datetimeFigureOut">
              <a:rPr lang="es-ES" smtClean="0"/>
              <a:t>19/05/2017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3AF848-F6A0-49DE-BD93-79C98E04B33A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M%C3%A1s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628800"/>
            <a:ext cx="7851648" cy="157160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s-ES" dirty="0" smtClean="0"/>
              <a:t>Ultimas tendencias en Medicina estética</a:t>
            </a:r>
            <a:br>
              <a:rPr lang="es-ES" dirty="0" smtClean="0"/>
            </a:br>
            <a:r>
              <a:rPr lang="es-ES" dirty="0" smtClean="0"/>
              <a:t>LASER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3955198"/>
            <a:ext cx="5040560" cy="1562034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Dra. Pamela Santos</a:t>
            </a:r>
          </a:p>
          <a:p>
            <a:r>
              <a:rPr lang="es-ES" b="1" dirty="0" smtClean="0"/>
              <a:t>Master en Medicina </a:t>
            </a:r>
            <a:r>
              <a:rPr lang="es-ES" b="1" dirty="0" err="1" smtClean="0"/>
              <a:t>Estetica</a:t>
            </a:r>
            <a:endParaRPr lang="es-ES" b="1" dirty="0" smtClean="0"/>
          </a:p>
          <a:p>
            <a:r>
              <a:rPr lang="es-ES" b="1" dirty="0" smtClean="0">
                <a:solidFill>
                  <a:schemeClr val="tx1"/>
                </a:solidFill>
              </a:rPr>
              <a:t>Universidad </a:t>
            </a:r>
            <a:r>
              <a:rPr lang="es-ES" b="1" dirty="0" err="1" smtClean="0">
                <a:solidFill>
                  <a:schemeClr val="tx1"/>
                </a:solidFill>
              </a:rPr>
              <a:t>Còrdoba</a:t>
            </a:r>
            <a:r>
              <a:rPr lang="es-ES" b="1" dirty="0" smtClean="0">
                <a:solidFill>
                  <a:schemeClr val="tx1"/>
                </a:solidFill>
              </a:rPr>
              <a:t> España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MEDSTETIC PANAMA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02748"/>
            <a:ext cx="24955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229485" cy="4536504"/>
          </a:xfrm>
        </p:spPr>
      </p:pic>
    </p:spTree>
    <p:extLst>
      <p:ext uri="{BB962C8B-B14F-4D97-AF65-F5344CB8AC3E}">
        <p14:creationId xmlns:p14="http://schemas.microsoft.com/office/powerpoint/2010/main" val="20065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852704"/>
          </a:xfrm>
        </p:spPr>
        <p:txBody>
          <a:bodyPr/>
          <a:lstStyle/>
          <a:p>
            <a:r>
              <a:rPr lang="es-ES" dirty="0" err="1" smtClean="0"/>
              <a:t>Absorciòn</a:t>
            </a:r>
            <a:r>
              <a:rPr lang="es-ES" dirty="0" smtClean="0"/>
              <a:t> del laser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1080120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Aspectos que modifican la </a:t>
            </a:r>
            <a:r>
              <a:rPr lang="es-ES" dirty="0" err="1" smtClean="0"/>
              <a:t>absorciòn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 COLOR de la zona</a:t>
            </a:r>
          </a:p>
          <a:p>
            <a:pPr marL="0" indent="0">
              <a:buNone/>
            </a:pPr>
            <a:r>
              <a:rPr lang="es-ES" dirty="0" smtClean="0"/>
              <a:t>	DENSIDAD  de la zona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5" y="2564904"/>
            <a:ext cx="807111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72998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908720"/>
            <a:ext cx="7392821" cy="5544616"/>
          </a:xfrm>
        </p:spPr>
      </p:pic>
    </p:spTree>
    <p:extLst>
      <p:ext uri="{BB962C8B-B14F-4D97-AF65-F5344CB8AC3E}">
        <p14:creationId xmlns:p14="http://schemas.microsoft.com/office/powerpoint/2010/main" val="23164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Usos del laser en Medicina </a:t>
            </a:r>
            <a:r>
              <a:rPr lang="es-ES" dirty="0" err="1" smtClean="0"/>
              <a:t>Estetica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err="1" smtClean="0"/>
              <a:t>Depilacion</a:t>
            </a:r>
            <a:r>
              <a:rPr lang="es-ES" dirty="0" smtClean="0"/>
              <a:t> Laser</a:t>
            </a:r>
          </a:p>
          <a:p>
            <a:r>
              <a:rPr lang="es-ES" dirty="0" smtClean="0"/>
              <a:t>Tratamiento de lesiones vasculares.. Manchas vino tinto, lagos venos, </a:t>
            </a:r>
            <a:r>
              <a:rPr lang="es-ES" dirty="0" err="1" smtClean="0"/>
              <a:t>telangiectasias</a:t>
            </a:r>
            <a:r>
              <a:rPr lang="es-ES" dirty="0" smtClean="0"/>
              <a:t>, </a:t>
            </a:r>
            <a:r>
              <a:rPr lang="es-ES" dirty="0" err="1" smtClean="0"/>
              <a:t>rosacea</a:t>
            </a:r>
            <a:endParaRPr lang="es-ES" dirty="0" smtClean="0"/>
          </a:p>
          <a:p>
            <a:r>
              <a:rPr lang="es-ES" dirty="0" smtClean="0"/>
              <a:t>Tratamiento de lesiones pigmentarias </a:t>
            </a:r>
            <a:r>
              <a:rPr lang="es-ES" dirty="0" err="1" smtClean="0"/>
              <a:t>epidermicas</a:t>
            </a:r>
            <a:r>
              <a:rPr lang="es-ES" dirty="0" smtClean="0"/>
              <a:t> y </a:t>
            </a:r>
            <a:r>
              <a:rPr lang="es-ES" dirty="0" err="1" smtClean="0"/>
              <a:t>dermicas</a:t>
            </a:r>
            <a:endParaRPr lang="es-ES" dirty="0" smtClean="0"/>
          </a:p>
          <a:p>
            <a:r>
              <a:rPr lang="es-ES" dirty="0" err="1" smtClean="0"/>
              <a:t>Rejuvenemiciento</a:t>
            </a:r>
            <a:r>
              <a:rPr lang="es-ES" dirty="0" smtClean="0"/>
              <a:t> , arrugas </a:t>
            </a:r>
            <a:r>
              <a:rPr lang="es-ES" dirty="0" err="1" smtClean="0"/>
              <a:t>estaticas</a:t>
            </a:r>
            <a:r>
              <a:rPr lang="es-ES" dirty="0" smtClean="0"/>
              <a:t> , </a:t>
            </a:r>
            <a:r>
              <a:rPr lang="es-ES" dirty="0" err="1" smtClean="0"/>
              <a:t>fotoenvejecimiento</a:t>
            </a:r>
            <a:endParaRPr lang="es-ES" dirty="0" smtClean="0"/>
          </a:p>
          <a:p>
            <a:r>
              <a:rPr lang="es-ES" dirty="0" smtClean="0"/>
              <a:t>Tratamiento de cicatrices deprimidas, </a:t>
            </a:r>
            <a:r>
              <a:rPr lang="es-ES" dirty="0" err="1" smtClean="0"/>
              <a:t>queloides</a:t>
            </a:r>
            <a:r>
              <a:rPr lang="es-ES" dirty="0" smtClean="0"/>
              <a:t>, </a:t>
            </a:r>
            <a:r>
              <a:rPr lang="es-ES" dirty="0" err="1" smtClean="0"/>
              <a:t>estrias</a:t>
            </a:r>
            <a:endParaRPr lang="es-ES" dirty="0" smtClean="0"/>
          </a:p>
          <a:p>
            <a:r>
              <a:rPr lang="es-ES" dirty="0" err="1" smtClean="0"/>
              <a:t>Remocion</a:t>
            </a:r>
            <a:r>
              <a:rPr lang="es-ES" dirty="0" smtClean="0"/>
              <a:t> de tatuajes</a:t>
            </a:r>
          </a:p>
          <a:p>
            <a:r>
              <a:rPr lang="es-ES" dirty="0" err="1" smtClean="0"/>
              <a:t>Acne</a:t>
            </a:r>
            <a:r>
              <a:rPr lang="es-ES" dirty="0" smtClean="0"/>
              <a:t> Activo</a:t>
            </a:r>
          </a:p>
          <a:p>
            <a:r>
              <a:rPr lang="es-ES" dirty="0" err="1" smtClean="0"/>
              <a:t>Onicomicosis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03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Tratamientos de Rejuvenecimiento con </a:t>
            </a:r>
            <a:r>
              <a:rPr lang="es-ES" dirty="0" err="1" smtClean="0"/>
              <a:t>Làser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dirty="0" smtClean="0"/>
              <a:t>1. Preventivos</a:t>
            </a:r>
          </a:p>
          <a:p>
            <a:r>
              <a:rPr lang="es-ES" sz="3200" b="1" dirty="0" smtClean="0"/>
              <a:t>No </a:t>
            </a:r>
            <a:r>
              <a:rPr lang="es-ES" sz="3200" b="1" dirty="0" smtClean="0"/>
              <a:t>ablativos o </a:t>
            </a:r>
            <a:r>
              <a:rPr lang="es-ES" sz="3200" b="1" dirty="0" err="1" smtClean="0"/>
              <a:t>semiablativos</a:t>
            </a:r>
            <a:r>
              <a:rPr lang="es-ES" sz="3200" b="1" dirty="0" smtClean="0"/>
              <a:t> </a:t>
            </a:r>
            <a:r>
              <a:rPr lang="es-ES" dirty="0" smtClean="0"/>
              <a:t>producen </a:t>
            </a:r>
            <a:r>
              <a:rPr lang="es-ES" dirty="0"/>
              <a:t>menor daño térmico residual (DTR) </a:t>
            </a:r>
            <a:r>
              <a:rPr lang="es-ES" dirty="0" err="1" smtClean="0"/>
              <a:t>ejm</a:t>
            </a:r>
            <a:r>
              <a:rPr lang="es-ES" dirty="0" smtClean="0"/>
              <a:t> </a:t>
            </a:r>
            <a:r>
              <a:rPr lang="es-ES" dirty="0">
                <a:solidFill>
                  <a:srgbClr val="333333"/>
                </a:solidFill>
                <a:latin typeface="Cantarell"/>
              </a:rPr>
              <a:t>Láser de </a:t>
            </a:r>
            <a:r>
              <a:rPr lang="es-ES" dirty="0" err="1" smtClean="0">
                <a:solidFill>
                  <a:srgbClr val="333333"/>
                </a:solidFill>
                <a:latin typeface="Cantarell"/>
              </a:rPr>
              <a:t>Nd:YAG</a:t>
            </a:r>
            <a:r>
              <a:rPr lang="es-ES" dirty="0" smtClean="0">
                <a:solidFill>
                  <a:srgbClr val="333333"/>
                </a:solidFill>
                <a:latin typeface="Cantarell"/>
              </a:rPr>
              <a:t>, Diodo, </a:t>
            </a:r>
            <a:r>
              <a:rPr lang="es-ES" dirty="0" err="1" smtClean="0">
                <a:solidFill>
                  <a:srgbClr val="333333"/>
                </a:solidFill>
                <a:latin typeface="Cantarell"/>
              </a:rPr>
              <a:t>Dye</a:t>
            </a:r>
            <a:r>
              <a:rPr lang="es-ES" dirty="0" smtClean="0">
                <a:solidFill>
                  <a:srgbClr val="333333"/>
                </a:solidFill>
                <a:latin typeface="Cantarell"/>
              </a:rPr>
              <a:t> laser</a:t>
            </a:r>
            <a:endParaRPr lang="es-ES" dirty="0" smtClean="0"/>
          </a:p>
          <a:p>
            <a:r>
              <a:rPr lang="es-ES" u="sng" dirty="0" smtClean="0"/>
              <a:t>Evitan</a:t>
            </a:r>
            <a:r>
              <a:rPr lang="es-ES" u="sng" dirty="0" smtClean="0">
                <a:solidFill>
                  <a:srgbClr val="333333"/>
                </a:solidFill>
                <a:latin typeface="Cantarell"/>
              </a:rPr>
              <a:t> </a:t>
            </a:r>
            <a:r>
              <a:rPr lang="es-ES" u="sng" dirty="0">
                <a:solidFill>
                  <a:srgbClr val="333333"/>
                </a:solidFill>
                <a:latin typeface="Cantarell"/>
              </a:rPr>
              <a:t>lesionar la </a:t>
            </a:r>
            <a:r>
              <a:rPr lang="es-ES" u="sng" dirty="0" smtClean="0">
                <a:solidFill>
                  <a:srgbClr val="333333"/>
                </a:solidFill>
                <a:latin typeface="Cantarell"/>
              </a:rPr>
              <a:t>epidermis</a:t>
            </a:r>
          </a:p>
          <a:p>
            <a:r>
              <a:rPr lang="es-ES" dirty="0" smtClean="0">
                <a:solidFill>
                  <a:srgbClr val="333333"/>
                </a:solidFill>
                <a:latin typeface="Cantarell"/>
              </a:rPr>
              <a:t>Capaces de </a:t>
            </a:r>
            <a:r>
              <a:rPr lang="es-ES" dirty="0">
                <a:solidFill>
                  <a:srgbClr val="333333"/>
                </a:solidFill>
                <a:latin typeface="Cantarell"/>
              </a:rPr>
              <a:t>estimular la formación de nuevo colágeno</a:t>
            </a:r>
            <a:r>
              <a:rPr lang="es-ES" dirty="0" smtClean="0">
                <a:solidFill>
                  <a:srgbClr val="333333"/>
                </a:solidFill>
                <a:latin typeface="Cantarel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5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BD0D9"/>
              </a:buClr>
            </a:pPr>
            <a:r>
              <a:rPr lang="es-ES" sz="2400" dirty="0">
                <a:solidFill>
                  <a:prstClr val="black"/>
                </a:solidFill>
              </a:rPr>
              <a:t>Las histologías muestran los claros efectos de estimulación del colágeno, que reorganiza su reorientación paralelamente bajo la unión </a:t>
            </a:r>
            <a:r>
              <a:rPr lang="es-ES" sz="2400" dirty="0" err="1">
                <a:solidFill>
                  <a:prstClr val="black"/>
                </a:solidFill>
              </a:rPr>
              <a:t>dermo</a:t>
            </a:r>
            <a:r>
              <a:rPr lang="es-ES" sz="2400" dirty="0">
                <a:solidFill>
                  <a:prstClr val="black"/>
                </a:solidFill>
              </a:rPr>
              <a:t>-epidérmica. </a:t>
            </a:r>
          </a:p>
          <a:p>
            <a:pPr lvl="0">
              <a:buClr>
                <a:srgbClr val="0BD0D9"/>
              </a:buClr>
            </a:pPr>
            <a:r>
              <a:rPr lang="es-ES" sz="2400" dirty="0">
                <a:solidFill>
                  <a:prstClr val="black"/>
                </a:solidFill>
              </a:rPr>
              <a:t>Si estos tratamientos se complementan con un programa de atención y cuidados de la epidermis, los resultados a largo plazo son mejores, </a:t>
            </a:r>
            <a:r>
              <a:rPr lang="es-ES" sz="2400" dirty="0" err="1">
                <a:solidFill>
                  <a:prstClr val="black"/>
                </a:solidFill>
              </a:rPr>
              <a:t>consiguiéndo</a:t>
            </a:r>
            <a:r>
              <a:rPr lang="es-ES" sz="2400" dirty="0">
                <a:solidFill>
                  <a:prstClr val="black"/>
                </a:solidFill>
              </a:rPr>
              <a:t> la satisfacción del paciente.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Laser No ablativo Q-</a:t>
            </a:r>
            <a:r>
              <a:rPr lang="es-ES" dirty="0" err="1" smtClean="0"/>
              <a:t>switch</a:t>
            </a:r>
            <a:r>
              <a:rPr lang="es-ES" dirty="0" smtClean="0"/>
              <a:t> Rejuvenecimiento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346" y="1935163"/>
            <a:ext cx="683130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9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s-ES" dirty="0" smtClean="0"/>
              <a:t>Laser </a:t>
            </a:r>
            <a:r>
              <a:rPr lang="es-ES" dirty="0" err="1" smtClean="0"/>
              <a:t>Ndyag</a:t>
            </a:r>
            <a:r>
              <a:rPr lang="es-ES" dirty="0" smtClean="0"/>
              <a:t> </a:t>
            </a:r>
            <a:r>
              <a:rPr lang="es-ES" dirty="0" err="1" smtClean="0"/>
              <a:t>qswitch</a:t>
            </a:r>
            <a:r>
              <a:rPr lang="es-ES" dirty="0" smtClean="0"/>
              <a:t>- pigmento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08" y="1495088"/>
            <a:ext cx="4587554" cy="5362912"/>
          </a:xfrm>
        </p:spPr>
      </p:pic>
      <p:sp>
        <p:nvSpPr>
          <p:cNvPr id="5" name="4 Rectángulo"/>
          <p:cNvSpPr/>
          <p:nvPr/>
        </p:nvSpPr>
        <p:spPr>
          <a:xfrm>
            <a:off x="2446190" y="1556792"/>
            <a:ext cx="4176464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59" y="4149080"/>
            <a:ext cx="42005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59" y="1935163"/>
            <a:ext cx="5462882" cy="4389437"/>
          </a:xfrm>
        </p:spPr>
      </p:pic>
    </p:spTree>
    <p:extLst>
      <p:ext uri="{BB962C8B-B14F-4D97-AF65-F5344CB8AC3E}">
        <p14:creationId xmlns:p14="http://schemas.microsoft.com/office/powerpoint/2010/main" val="26944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Medicina </a:t>
            </a:r>
            <a:r>
              <a:rPr lang="es-ES" dirty="0" err="1" smtClean="0"/>
              <a:t>estètica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PA" dirty="0">
                <a:solidFill>
                  <a:prstClr val="black"/>
                </a:solidFill>
                <a:latin typeface="Calibri" panose="020F0502020204030204"/>
              </a:rPr>
              <a:t>Los fines de la Medicina Estética son </a:t>
            </a:r>
            <a:r>
              <a:rPr lang="es-PA" b="1" dirty="0">
                <a:solidFill>
                  <a:prstClr val="black"/>
                </a:solidFill>
                <a:latin typeface="Calibri" panose="020F0502020204030204"/>
              </a:rPr>
              <a:t>la restauración, el mantenimiento y la promoción de la estética, la belleza y la salud</a:t>
            </a:r>
            <a:r>
              <a:rPr lang="es-PA" dirty="0">
                <a:solidFill>
                  <a:prstClr val="black"/>
                </a:solidFill>
                <a:latin typeface="Calibri" panose="020F0502020204030204"/>
              </a:rPr>
              <a:t>, para lo que utiliza </a:t>
            </a:r>
            <a:r>
              <a:rPr lang="es-PA" b="1" dirty="0">
                <a:solidFill>
                  <a:prstClr val="black"/>
                </a:solidFill>
                <a:latin typeface="Calibri" panose="020F0502020204030204"/>
              </a:rPr>
              <a:t>prácticas médicas y de pequeño intervencionismo</a:t>
            </a:r>
            <a:r>
              <a:rPr lang="es-PA" dirty="0">
                <a:solidFill>
                  <a:prstClr val="black"/>
                </a:solidFill>
                <a:latin typeface="Calibri" panose="020F0502020204030204"/>
              </a:rPr>
              <a:t>, en las que se emplea anestesia tópica o local y en régimen ambulatorio.</a:t>
            </a:r>
          </a:p>
          <a:p>
            <a:r>
              <a:rPr lang="es-ES" b="1" u="sng" dirty="0" smtClean="0"/>
              <a:t>Objetivo</a:t>
            </a:r>
            <a:r>
              <a:rPr lang="es-ES" b="1" u="sng" dirty="0"/>
              <a:t>: restauración, mantenimiento y promoción de la estética, la salud y el bienestar</a:t>
            </a:r>
            <a:r>
              <a:rPr lang="es-ES" b="1" u="sng" dirty="0" smtClean="0"/>
              <a:t>.</a:t>
            </a:r>
          </a:p>
          <a:p>
            <a:r>
              <a:rPr lang="es-ES" b="1" u="sng" dirty="0" smtClean="0"/>
              <a:t>UIME 28 </a:t>
            </a:r>
            <a:r>
              <a:rPr lang="es-ES" b="1" u="sng" dirty="0" err="1" smtClean="0"/>
              <a:t>paises</a:t>
            </a:r>
            <a:endParaRPr lang="es-ES" b="1" u="sng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89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9" y="1275588"/>
            <a:ext cx="4504185" cy="493640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41" y="1275587"/>
            <a:ext cx="4272267" cy="49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Laser Nd </a:t>
            </a:r>
            <a:r>
              <a:rPr lang="es-ES" dirty="0" err="1"/>
              <a:t>Y</a:t>
            </a:r>
            <a:r>
              <a:rPr lang="es-ES" dirty="0" err="1" smtClean="0"/>
              <a:t>ag</a:t>
            </a:r>
            <a:r>
              <a:rPr lang="es-ES" dirty="0" smtClean="0"/>
              <a:t> 1064 </a:t>
            </a:r>
            <a:r>
              <a:rPr lang="es-ES" dirty="0" err="1" smtClean="0"/>
              <a:t>Pl</a:t>
            </a:r>
            <a:r>
              <a:rPr lang="es-ES" dirty="0" smtClean="0"/>
              <a:t>-vascular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2" y="2463006"/>
            <a:ext cx="4448175" cy="3333750"/>
          </a:xfrm>
        </p:spPr>
      </p:pic>
    </p:spTree>
    <p:extLst>
      <p:ext uri="{BB962C8B-B14F-4D97-AF65-F5344CB8AC3E}">
        <p14:creationId xmlns:p14="http://schemas.microsoft.com/office/powerpoint/2010/main" val="26832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14" y="3212976"/>
            <a:ext cx="46795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5760640" cy="288032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36914" y="3861048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REMOCION  PIGMENTACION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1550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A" sz="3200" b="1" dirty="0" smtClean="0"/>
              <a:t>2.Correctivos</a:t>
            </a:r>
            <a:r>
              <a:rPr lang="es-PA" dirty="0" smtClean="0"/>
              <a:t> </a:t>
            </a:r>
            <a:r>
              <a:rPr lang="es-PA" dirty="0" err="1" smtClean="0"/>
              <a:t>ej</a:t>
            </a:r>
            <a:r>
              <a:rPr lang="es-PA" dirty="0" smtClean="0"/>
              <a:t> CO2, </a:t>
            </a:r>
            <a:r>
              <a:rPr lang="es-PA" dirty="0" err="1" smtClean="0"/>
              <a:t>Erbium</a:t>
            </a:r>
            <a:endParaRPr lang="es-PA" dirty="0" smtClean="0"/>
          </a:p>
          <a:p>
            <a:r>
              <a:rPr lang="es-ES" dirty="0" smtClean="0"/>
              <a:t>Consiguen un </a:t>
            </a:r>
            <a:r>
              <a:rPr lang="es-ES" dirty="0"/>
              <a:t>excelente rejuvenecimiento de la </a:t>
            </a:r>
            <a:r>
              <a:rPr lang="es-ES" dirty="0" smtClean="0"/>
              <a:t>piel </a:t>
            </a:r>
          </a:p>
          <a:p>
            <a:r>
              <a:rPr lang="es-ES" dirty="0" smtClean="0"/>
              <a:t>Renuevan </a:t>
            </a:r>
            <a:r>
              <a:rPr lang="es-ES" dirty="0"/>
              <a:t>la epidermis </a:t>
            </a:r>
          </a:p>
          <a:p>
            <a:r>
              <a:rPr lang="es-ES" dirty="0"/>
              <a:t>C</a:t>
            </a:r>
            <a:r>
              <a:rPr lang="es-ES" dirty="0" smtClean="0"/>
              <a:t>rean </a:t>
            </a:r>
            <a:r>
              <a:rPr lang="es-ES" dirty="0"/>
              <a:t>una dermis rica en </a:t>
            </a:r>
            <a:r>
              <a:rPr lang="es-ES" dirty="0" smtClean="0"/>
              <a:t>colágeno </a:t>
            </a:r>
          </a:p>
          <a:p>
            <a:r>
              <a:rPr lang="es-ES" dirty="0" smtClean="0"/>
              <a:t>El </a:t>
            </a:r>
            <a:r>
              <a:rPr lang="es-ES" dirty="0"/>
              <a:t>inconveniente de estos logros es que exigen una fase inicial de </a:t>
            </a:r>
            <a:r>
              <a:rPr lang="es-ES" b="1" u="sng" dirty="0"/>
              <a:t>exudación y costras</a:t>
            </a:r>
            <a:r>
              <a:rPr lang="es-ES" dirty="0"/>
              <a:t>, seguida de un prolongado período de eritema, que dejan al paciente alejado de sus ocupaciones laborales y sociales.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1115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23331"/>
            <a:ext cx="7620000" cy="3213100"/>
          </a:xfrm>
        </p:spPr>
      </p:pic>
    </p:spTree>
    <p:extLst>
      <p:ext uri="{BB962C8B-B14F-4D97-AF65-F5344CB8AC3E}">
        <p14:creationId xmlns:p14="http://schemas.microsoft.com/office/powerpoint/2010/main" val="10232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Laser Fraccionado- </a:t>
            </a:r>
            <a:r>
              <a:rPr lang="es-ES" dirty="0" err="1" smtClean="0"/>
              <a:t>Erbium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688632" cy="4266475"/>
          </a:xfrm>
        </p:spPr>
      </p:pic>
    </p:spTree>
    <p:extLst>
      <p:ext uri="{BB962C8B-B14F-4D97-AF65-F5344CB8AC3E}">
        <p14:creationId xmlns:p14="http://schemas.microsoft.com/office/powerpoint/2010/main" val="10031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5832647" cy="5832647"/>
          </a:xfrm>
        </p:spPr>
      </p:pic>
      <p:sp>
        <p:nvSpPr>
          <p:cNvPr id="5" name="4 Rectángulo"/>
          <p:cNvSpPr/>
          <p:nvPr/>
        </p:nvSpPr>
        <p:spPr>
          <a:xfrm>
            <a:off x="3275856" y="6021288"/>
            <a:ext cx="230425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7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Content Placeholder 3" descr="Edmonston, Michelle 20120601 Foto derech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129681" cy="4525963"/>
          </a:xfrm>
          <a:prstGeom prst="rect">
            <a:avLst/>
          </a:prstGeom>
        </p:spPr>
      </p:pic>
      <p:pic>
        <p:nvPicPr>
          <p:cNvPr id="5" name="Picture 4" descr="Edmonston, Michelle 20120824 Foto derech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1496" y="1524000"/>
            <a:ext cx="4171686" cy="44958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051720" y="3212976"/>
            <a:ext cx="1368152" cy="57400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3123516"/>
            <a:ext cx="1390008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2" y="1935163"/>
            <a:ext cx="7027896" cy="4389437"/>
          </a:xfrm>
        </p:spPr>
      </p:pic>
    </p:spTree>
    <p:extLst>
      <p:ext uri="{BB962C8B-B14F-4D97-AF65-F5344CB8AC3E}">
        <p14:creationId xmlns:p14="http://schemas.microsoft.com/office/powerpoint/2010/main" val="16155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639946" cy="4421701"/>
          </a:xfrm>
        </p:spPr>
      </p:pic>
      <p:sp>
        <p:nvSpPr>
          <p:cNvPr id="5" name="4 CuadroTexto"/>
          <p:cNvSpPr txBox="1"/>
          <p:nvPr/>
        </p:nvSpPr>
        <p:spPr>
          <a:xfrm>
            <a:off x="1259632" y="836712"/>
            <a:ext cx="3241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CICATRICES DE ACNE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4783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DEFINICION LASER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dirty="0" smtClean="0"/>
          </a:p>
          <a:p>
            <a:endParaRPr lang="es-ES" b="1" dirty="0"/>
          </a:p>
          <a:p>
            <a:r>
              <a:rPr lang="es-ES" sz="3200" b="1" dirty="0" smtClean="0">
                <a:solidFill>
                  <a:schemeClr val="accent2"/>
                </a:solidFill>
              </a:rPr>
              <a:t>L</a:t>
            </a:r>
            <a:r>
              <a:rPr lang="es-ES" dirty="0" smtClean="0"/>
              <a:t>ight </a:t>
            </a:r>
            <a:r>
              <a:rPr lang="es-ES" sz="3200" b="1" dirty="0" err="1" smtClean="0">
                <a:solidFill>
                  <a:schemeClr val="accent2"/>
                </a:solidFill>
              </a:rPr>
              <a:t>A</a:t>
            </a:r>
            <a:r>
              <a:rPr lang="es-ES" dirty="0" err="1" smtClean="0"/>
              <a:t>mplification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sz="3200" b="1" dirty="0" err="1" smtClean="0">
                <a:solidFill>
                  <a:schemeClr val="accent2"/>
                </a:solidFill>
              </a:rPr>
              <a:t>S</a:t>
            </a:r>
            <a:r>
              <a:rPr lang="es-ES" dirty="0" err="1" smtClean="0"/>
              <a:t>timulated</a:t>
            </a:r>
            <a:r>
              <a:rPr lang="es-ES" dirty="0" smtClean="0"/>
              <a:t> </a:t>
            </a:r>
            <a:r>
              <a:rPr lang="es-ES" sz="3200" b="1" dirty="0" err="1" smtClean="0">
                <a:solidFill>
                  <a:schemeClr val="accent2"/>
                </a:solidFill>
              </a:rPr>
              <a:t>E</a:t>
            </a:r>
            <a:r>
              <a:rPr lang="es-ES" dirty="0" err="1" smtClean="0"/>
              <a:t>mission</a:t>
            </a:r>
            <a:r>
              <a:rPr lang="es-ES" dirty="0" smtClean="0"/>
              <a:t> of </a:t>
            </a:r>
            <a:r>
              <a:rPr lang="es-ES" sz="3200" b="1" dirty="0" err="1" smtClean="0">
                <a:solidFill>
                  <a:schemeClr val="accent2"/>
                </a:solidFill>
              </a:rPr>
              <a:t>R</a:t>
            </a:r>
            <a:r>
              <a:rPr lang="es-ES" dirty="0" err="1" smtClean="0"/>
              <a:t>adiation</a:t>
            </a:r>
            <a:endParaRPr lang="es-ES" dirty="0" smtClean="0"/>
          </a:p>
          <a:p>
            <a:r>
              <a:rPr lang="es-ES" b="1" dirty="0" err="1" smtClean="0"/>
              <a:t>A</a:t>
            </a:r>
            <a:r>
              <a:rPr lang="es-ES" dirty="0" err="1" smtClean="0"/>
              <a:t>mplificaciòn</a:t>
            </a:r>
            <a:r>
              <a:rPr lang="es-ES" dirty="0" smtClean="0"/>
              <a:t> de la </a:t>
            </a:r>
            <a:r>
              <a:rPr lang="es-ES" b="1" dirty="0"/>
              <a:t>L</a:t>
            </a:r>
            <a:r>
              <a:rPr lang="es-ES" dirty="0" smtClean="0"/>
              <a:t>uz por </a:t>
            </a:r>
            <a:r>
              <a:rPr lang="es-ES" b="1" dirty="0" err="1"/>
              <a:t>E</a:t>
            </a:r>
            <a:r>
              <a:rPr lang="es-ES" dirty="0" err="1" smtClean="0"/>
              <a:t>mision</a:t>
            </a:r>
            <a:r>
              <a:rPr lang="es-ES" dirty="0" smtClean="0"/>
              <a:t> </a:t>
            </a:r>
            <a:r>
              <a:rPr lang="es-ES" b="1" dirty="0"/>
              <a:t>E</a:t>
            </a:r>
            <a:r>
              <a:rPr lang="es-ES" dirty="0" smtClean="0"/>
              <a:t>stimulada de </a:t>
            </a:r>
            <a:r>
              <a:rPr lang="es-ES" b="1" dirty="0" err="1"/>
              <a:t>R</a:t>
            </a:r>
            <a:r>
              <a:rPr lang="es-ES" dirty="0" err="1" smtClean="0"/>
              <a:t>adiaciòm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51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Precauciones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Pacientes con </a:t>
            </a:r>
            <a:r>
              <a:rPr lang="es-PA" dirty="0" err="1" smtClean="0"/>
              <a:t>fototipos</a:t>
            </a:r>
            <a:r>
              <a:rPr lang="es-PA" dirty="0" smtClean="0"/>
              <a:t> oscuros seleccionar laser adecuado.</a:t>
            </a:r>
          </a:p>
          <a:p>
            <a:r>
              <a:rPr lang="es-PA" dirty="0" smtClean="0"/>
              <a:t>Pacientes con tipos de cicatrización </a:t>
            </a:r>
            <a:r>
              <a:rPr lang="es-PA" dirty="0" err="1" smtClean="0"/>
              <a:t>queloide</a:t>
            </a:r>
            <a:r>
              <a:rPr lang="es-PA" dirty="0" smtClean="0"/>
              <a:t> contraindicado los Fraccionados</a:t>
            </a:r>
          </a:p>
          <a:p>
            <a:r>
              <a:rPr lang="es-PA" dirty="0" smtClean="0"/>
              <a:t>Pacientes con infecciones activas de piel contraindicado</a:t>
            </a:r>
          </a:p>
          <a:p>
            <a:r>
              <a:rPr lang="es-PA" dirty="0" smtClean="0"/>
              <a:t>Antecedentes infecciones virales ( Herpes) pre-medicar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102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Cuidados post laser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err="1" smtClean="0"/>
              <a:t>Especificos</a:t>
            </a:r>
            <a:r>
              <a:rPr lang="es-PA" dirty="0" smtClean="0"/>
              <a:t> dependen del tipo de laser</a:t>
            </a:r>
          </a:p>
          <a:p>
            <a:r>
              <a:rPr lang="es-PA" dirty="0" smtClean="0"/>
              <a:t>Evitar la </a:t>
            </a:r>
            <a:r>
              <a:rPr lang="es-PA" dirty="0" err="1" smtClean="0"/>
              <a:t>exposicion</a:t>
            </a:r>
            <a:r>
              <a:rPr lang="es-PA" dirty="0" smtClean="0"/>
              <a:t> solar</a:t>
            </a:r>
          </a:p>
          <a:p>
            <a:r>
              <a:rPr lang="es-PA" dirty="0" smtClean="0"/>
              <a:t>Evitar la </a:t>
            </a:r>
            <a:r>
              <a:rPr lang="es-PA" dirty="0" err="1" smtClean="0"/>
              <a:t>exposicion</a:t>
            </a:r>
            <a:r>
              <a:rPr lang="es-PA" dirty="0" smtClean="0"/>
              <a:t> al calor</a:t>
            </a:r>
          </a:p>
          <a:p>
            <a:pPr marL="0" indent="0">
              <a:buNone/>
            </a:pPr>
            <a:endParaRPr lang="es-PA" dirty="0" smtClean="0"/>
          </a:p>
        </p:txBody>
      </p:sp>
    </p:spTree>
    <p:extLst>
      <p:ext uri="{BB962C8B-B14F-4D97-AF65-F5344CB8AC3E}">
        <p14:creationId xmlns:p14="http://schemas.microsoft.com/office/powerpoint/2010/main" val="34882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Depilaciòn</a:t>
            </a:r>
            <a:r>
              <a:rPr lang="es-ES" dirty="0" smtClean="0"/>
              <a:t> Laser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55000" lnSpcReduction="20000"/>
          </a:bodyPr>
          <a:lstStyle/>
          <a:p>
            <a:pPr>
              <a:buFont typeface="Arial"/>
              <a:buChar char="•"/>
            </a:pPr>
            <a:endParaRPr lang="es-ES" sz="4400" b="1" dirty="0" smtClean="0">
              <a:solidFill>
                <a:srgbClr val="252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/>
              <a:buChar char="•"/>
            </a:pPr>
            <a:endParaRPr lang="es-ES" sz="4400" b="1" dirty="0">
              <a:solidFill>
                <a:srgbClr val="252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4400" b="1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s-ES" sz="4400" b="1" i="0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áser Rubí</a:t>
            </a:r>
            <a:r>
              <a:rPr lang="es-ES" sz="4400" b="0" i="0" dirty="0" smtClean="0">
                <a:solidFill>
                  <a:srgbClr val="252525"/>
                </a:solidFill>
                <a:effectLst/>
              </a:rPr>
              <a:t>,  longitud de onda de </a:t>
            </a:r>
            <a:r>
              <a:rPr lang="es-ES" sz="4400" b="1" i="0" dirty="0" smtClean="0">
                <a:solidFill>
                  <a:srgbClr val="252525"/>
                </a:solidFill>
                <a:effectLst/>
              </a:rPr>
              <a:t>695 </a:t>
            </a:r>
            <a:r>
              <a:rPr lang="es-ES" sz="4400" b="1" i="0" dirty="0" err="1" smtClean="0">
                <a:solidFill>
                  <a:srgbClr val="252525"/>
                </a:solidFill>
                <a:effectLst/>
              </a:rPr>
              <a:t>nm</a:t>
            </a:r>
            <a:r>
              <a:rPr lang="es-ES" sz="4400" b="0" i="0" dirty="0" smtClean="0">
                <a:solidFill>
                  <a:srgbClr val="252525"/>
                </a:solidFill>
                <a:effectLst/>
              </a:rPr>
              <a:t>, especialmente indicado para pieles claras y vello negro.</a:t>
            </a:r>
          </a:p>
          <a:p>
            <a:pPr>
              <a:buFont typeface="Arial"/>
              <a:buChar char="•"/>
            </a:pPr>
            <a:endParaRPr lang="es-ES" sz="4400" b="0" i="0" dirty="0" smtClean="0">
              <a:solidFill>
                <a:srgbClr val="252525"/>
              </a:solidFill>
              <a:effectLst/>
            </a:endParaRPr>
          </a:p>
          <a:p>
            <a:pPr lvl="0">
              <a:buFont typeface="Arial"/>
              <a:buChar char="•"/>
            </a:pPr>
            <a:r>
              <a:rPr lang="es-ES" sz="4400" b="1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Láser Alejandrita</a:t>
            </a:r>
            <a:r>
              <a:rPr lang="es-ES" sz="4400" dirty="0">
                <a:solidFill>
                  <a:srgbClr val="252525"/>
                </a:solidFill>
              </a:rPr>
              <a:t>,  longitud de onda de </a:t>
            </a:r>
            <a:r>
              <a:rPr lang="es-ES" sz="4400" b="1" dirty="0">
                <a:solidFill>
                  <a:srgbClr val="252525"/>
                </a:solidFill>
              </a:rPr>
              <a:t>755nm</a:t>
            </a:r>
            <a:r>
              <a:rPr lang="es-ES" sz="4400" dirty="0">
                <a:solidFill>
                  <a:srgbClr val="252525"/>
                </a:solidFill>
              </a:rPr>
              <a:t>, se usa en vello oscuro y con un tono de piel medio.</a:t>
            </a:r>
          </a:p>
          <a:p>
            <a:pPr marL="0" indent="0">
              <a:buNone/>
            </a:pPr>
            <a:endParaRPr lang="es-ES" sz="4400" b="0" i="0" dirty="0" smtClean="0">
              <a:solidFill>
                <a:srgbClr val="252525"/>
              </a:solidFill>
              <a:effectLst/>
            </a:endParaRPr>
          </a:p>
          <a:p>
            <a:pPr>
              <a:buFont typeface="Arial"/>
              <a:buChar char="•"/>
            </a:pPr>
            <a:r>
              <a:rPr lang="es-ES" sz="4400" b="1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Láser Diodo</a:t>
            </a:r>
            <a:r>
              <a:rPr lang="es-ES" sz="4400" b="0" dirty="0" smtClean="0">
                <a:solidFill>
                  <a:srgbClr val="252525"/>
                </a:solidFill>
              </a:rPr>
              <a:t>,  longitud de onda de </a:t>
            </a:r>
            <a:r>
              <a:rPr lang="es-ES" sz="4400" b="1" dirty="0" smtClean="0">
                <a:solidFill>
                  <a:srgbClr val="252525"/>
                </a:solidFill>
              </a:rPr>
              <a:t>810 </a:t>
            </a:r>
            <a:r>
              <a:rPr lang="es-ES" sz="4400" b="1" dirty="0" err="1" smtClean="0">
                <a:solidFill>
                  <a:srgbClr val="252525"/>
                </a:solidFill>
              </a:rPr>
              <a:t>nm</a:t>
            </a:r>
            <a:r>
              <a:rPr lang="es-ES" sz="4400" b="0" dirty="0" smtClean="0">
                <a:solidFill>
                  <a:srgbClr val="252525"/>
                </a:solidFill>
              </a:rPr>
              <a:t>, se emplea para pieles oscuras y vello oscuro</a:t>
            </a:r>
            <a:r>
              <a:rPr lang="es-ES" sz="4400" b="0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s-ES" sz="4400" b="0" i="0" dirty="0" smtClean="0">
              <a:solidFill>
                <a:srgbClr val="252525"/>
              </a:solidFill>
              <a:effectLst/>
            </a:endParaRPr>
          </a:p>
          <a:p>
            <a:pPr>
              <a:buFont typeface="Arial"/>
              <a:buChar char="•"/>
            </a:pPr>
            <a:r>
              <a:rPr lang="es-ES" sz="4400" b="1" i="0" dirty="0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Láser Neodimio-</a:t>
            </a:r>
            <a:r>
              <a:rPr lang="es-ES" sz="4400" b="1" i="0" dirty="0" err="1" smtClean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Yag</a:t>
            </a:r>
            <a:r>
              <a:rPr lang="es-ES" sz="4400" b="0" i="0" dirty="0" smtClean="0">
                <a:solidFill>
                  <a:srgbClr val="252525"/>
                </a:solidFill>
                <a:effectLst/>
              </a:rPr>
              <a:t>, longitud de onda de </a:t>
            </a:r>
            <a:r>
              <a:rPr lang="es-ES" sz="4400" b="1" i="0" dirty="0" smtClean="0">
                <a:solidFill>
                  <a:srgbClr val="252525"/>
                </a:solidFill>
                <a:effectLst/>
              </a:rPr>
              <a:t>1064 </a:t>
            </a:r>
            <a:r>
              <a:rPr lang="es-ES" sz="4400" b="1" i="0" dirty="0" err="1" smtClean="0">
                <a:solidFill>
                  <a:srgbClr val="252525"/>
                </a:solidFill>
                <a:effectLst/>
              </a:rPr>
              <a:t>nm</a:t>
            </a:r>
            <a:r>
              <a:rPr lang="es-ES" sz="4400" b="0" i="0" dirty="0" smtClean="0">
                <a:solidFill>
                  <a:srgbClr val="252525"/>
                </a:solidFill>
                <a:effectLst/>
              </a:rPr>
              <a:t>, se puede usar en todo tipo de piel, pero con menor eficacia.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33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Depilacion</a:t>
            </a:r>
            <a:r>
              <a:rPr lang="es-ES" dirty="0" smtClean="0"/>
              <a:t> IPL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lang="es-ES" sz="2800" b="1" dirty="0">
                <a:solidFill>
                  <a:srgbClr val="252525"/>
                </a:solidFill>
              </a:rPr>
              <a:t>Láser </a:t>
            </a:r>
            <a:r>
              <a:rPr lang="es-ES" sz="2800" b="1" dirty="0" err="1">
                <a:solidFill>
                  <a:srgbClr val="252525"/>
                </a:solidFill>
              </a:rPr>
              <a:t>Xenon</a:t>
            </a:r>
            <a:r>
              <a:rPr lang="es-ES" sz="2800" b="1" dirty="0">
                <a:solidFill>
                  <a:srgbClr val="252525"/>
                </a:solidFill>
              </a:rPr>
              <a:t>, </a:t>
            </a:r>
            <a:r>
              <a:rPr lang="es-ES" sz="2800" b="1" dirty="0" err="1">
                <a:solidFill>
                  <a:srgbClr val="252525"/>
                </a:solidFill>
              </a:rPr>
              <a:t>Krypton-Argon</a:t>
            </a:r>
            <a:r>
              <a:rPr lang="es-ES" sz="2800" b="1" dirty="0">
                <a:solidFill>
                  <a:srgbClr val="252525"/>
                </a:solidFill>
              </a:rPr>
              <a:t> </a:t>
            </a:r>
            <a:r>
              <a:rPr lang="es-ES" sz="2800" dirty="0">
                <a:solidFill>
                  <a:srgbClr val="252525"/>
                </a:solidFill>
              </a:rPr>
              <a:t>también llamado </a:t>
            </a:r>
            <a:r>
              <a:rPr lang="es-ES" sz="2800" b="1" dirty="0">
                <a:solidFill>
                  <a:srgbClr val="252525"/>
                </a:solidFill>
              </a:rPr>
              <a:t>Luz Pulsada Intensa (IPL, del inglés 'Intense </a:t>
            </a:r>
            <a:r>
              <a:rPr lang="es-ES" sz="2800" b="1" dirty="0" err="1">
                <a:solidFill>
                  <a:srgbClr val="252525"/>
                </a:solidFill>
              </a:rPr>
              <a:t>Pulsed</a:t>
            </a:r>
            <a:r>
              <a:rPr lang="es-ES" sz="2800" b="1" dirty="0">
                <a:solidFill>
                  <a:srgbClr val="252525"/>
                </a:solidFill>
              </a:rPr>
              <a:t> Light').</a:t>
            </a:r>
            <a:r>
              <a:rPr lang="es-ES" sz="2800" dirty="0">
                <a:solidFill>
                  <a:srgbClr val="252525"/>
                </a:solidFill>
              </a:rPr>
              <a:t> El método IPL usa una luz que está formada por paquetes de fotones que se desplazan por el espacio a diferentes longitudes de onda. El haz de luz es </a:t>
            </a:r>
            <a:r>
              <a:rPr lang="es-ES" sz="2800" dirty="0" err="1">
                <a:solidFill>
                  <a:srgbClr val="252525"/>
                </a:solidFill>
              </a:rPr>
              <a:t>policromático</a:t>
            </a:r>
            <a:r>
              <a:rPr lang="es-ES" sz="2800" dirty="0">
                <a:solidFill>
                  <a:srgbClr val="252525"/>
                </a:solidFill>
              </a:rPr>
              <a:t>, y multidireccional.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47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Laser vs IPL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700808"/>
            <a:ext cx="7338879" cy="3960440"/>
          </a:xfrm>
        </p:spPr>
      </p:pic>
    </p:spTree>
    <p:extLst>
      <p:ext uri="{BB962C8B-B14F-4D97-AF65-F5344CB8AC3E}">
        <p14:creationId xmlns:p14="http://schemas.microsoft.com/office/powerpoint/2010/main" val="33538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68" y="1935163"/>
            <a:ext cx="6123264" cy="4389437"/>
          </a:xfrm>
        </p:spPr>
      </p:pic>
    </p:spTree>
    <p:extLst>
      <p:ext uri="{BB962C8B-B14F-4D97-AF65-F5344CB8AC3E}">
        <p14:creationId xmlns:p14="http://schemas.microsoft.com/office/powerpoint/2010/main" val="1949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700808"/>
            <a:ext cx="6017007" cy="4019361"/>
          </a:xfrm>
        </p:spPr>
      </p:pic>
    </p:spTree>
    <p:extLst>
      <p:ext uri="{BB962C8B-B14F-4D97-AF65-F5344CB8AC3E}">
        <p14:creationId xmlns:p14="http://schemas.microsoft.com/office/powerpoint/2010/main" val="28812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Complicaciones</a:t>
            </a:r>
            <a:endParaRPr lang="es-PA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5100"/>
            <a:ext cx="3744416" cy="5131952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09416"/>
            <a:ext cx="3600400" cy="51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802210"/>
            <a:ext cx="7416824" cy="472313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6181" y="908720"/>
            <a:ext cx="257410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Gracias!</a:t>
            </a:r>
            <a:endParaRPr lang="es-ES" sz="54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0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/>
              <a:t>H</a:t>
            </a:r>
            <a:r>
              <a:rPr lang="es-ES" dirty="0" smtClean="0"/>
              <a:t>istoria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Autofit/>
          </a:bodyPr>
          <a:lstStyle/>
          <a:p>
            <a:r>
              <a:rPr lang="es-ES" sz="1800" dirty="0"/>
              <a:t>En 1916, </a:t>
            </a:r>
            <a:r>
              <a:rPr lang="es-ES" sz="1800" b="1" dirty="0"/>
              <a:t>Albert </a:t>
            </a:r>
            <a:r>
              <a:rPr lang="es-ES" sz="1800" b="1" dirty="0" smtClean="0"/>
              <a:t> Einstein </a:t>
            </a:r>
            <a:r>
              <a:rPr lang="es-ES" sz="1800" dirty="0"/>
              <a:t> estableció los fundamentos para el desarrollo de los láseres y de sus predecesores, los </a:t>
            </a:r>
            <a:r>
              <a:rPr lang="es-ES" sz="1800" b="1" dirty="0" smtClean="0"/>
              <a:t>máseres </a:t>
            </a:r>
            <a:r>
              <a:rPr lang="es-ES" sz="1800" b="1" dirty="0" smtClean="0">
                <a:hlinkClick r:id="rId2" tooltip="Máser"/>
              </a:rPr>
              <a:t> </a:t>
            </a:r>
            <a:r>
              <a:rPr lang="es-ES" sz="1800" b="1" dirty="0" smtClean="0"/>
              <a:t>(</a:t>
            </a:r>
            <a:r>
              <a:rPr lang="es-ES" sz="1800" dirty="0"/>
              <a:t>que emiten microondas</a:t>
            </a:r>
            <a:r>
              <a:rPr lang="es-ES" sz="1800" dirty="0" smtClean="0"/>
              <a:t>).</a:t>
            </a:r>
          </a:p>
          <a:p>
            <a:endParaRPr lang="es-ES" sz="1800" dirty="0" smtClean="0"/>
          </a:p>
          <a:p>
            <a:r>
              <a:rPr lang="es-ES" sz="1800" dirty="0" smtClean="0"/>
              <a:t>En </a:t>
            </a:r>
            <a:r>
              <a:rPr lang="es-ES" sz="1800" dirty="0"/>
              <a:t>1953, </a:t>
            </a:r>
            <a:r>
              <a:rPr lang="es-ES" sz="1800" b="1" dirty="0"/>
              <a:t>Charles H. </a:t>
            </a:r>
            <a:r>
              <a:rPr lang="es-ES" sz="1800" b="1" dirty="0" err="1" smtClean="0"/>
              <a:t>Townes</a:t>
            </a:r>
            <a:r>
              <a:rPr lang="es-ES" sz="1800" b="1" dirty="0" smtClean="0"/>
              <a:t> </a:t>
            </a:r>
            <a:r>
              <a:rPr lang="es-ES" sz="1800" dirty="0" err="1" smtClean="0"/>
              <a:t>construyò</a:t>
            </a:r>
            <a:r>
              <a:rPr lang="es-ES" sz="1800" dirty="0" smtClean="0"/>
              <a:t>  </a:t>
            </a:r>
            <a:r>
              <a:rPr lang="es-ES" sz="1800" dirty="0"/>
              <a:t>el </a:t>
            </a:r>
            <a:r>
              <a:rPr lang="es-ES" sz="1800" b="1" dirty="0"/>
              <a:t>primer </a:t>
            </a:r>
            <a:r>
              <a:rPr lang="es-ES" sz="1800" b="1" dirty="0" smtClean="0"/>
              <a:t>máser</a:t>
            </a:r>
            <a:r>
              <a:rPr lang="es-ES" sz="1800" dirty="0" smtClean="0"/>
              <a:t>: </a:t>
            </a:r>
            <a:r>
              <a:rPr lang="es-ES" sz="1800" dirty="0"/>
              <a:t>un dispositivo que funcionaba con los mismos principios </a:t>
            </a:r>
            <a:r>
              <a:rPr lang="es-ES" sz="1800" dirty="0" smtClean="0"/>
              <a:t> físicos </a:t>
            </a:r>
            <a:r>
              <a:rPr lang="es-ES" sz="1800" dirty="0"/>
              <a:t>que el láser pero que produce un haz coherente de microondas. </a:t>
            </a:r>
            <a:endParaRPr lang="es-ES" sz="1800" dirty="0" smtClean="0"/>
          </a:p>
          <a:p>
            <a:endParaRPr lang="es-ES" sz="1800" dirty="0" smtClean="0"/>
          </a:p>
          <a:p>
            <a:r>
              <a:rPr lang="es-ES" sz="1800" dirty="0" smtClean="0"/>
              <a:t>El máser</a:t>
            </a:r>
            <a:r>
              <a:rPr lang="es-ES" sz="1800" dirty="0"/>
              <a:t> de </a:t>
            </a:r>
            <a:r>
              <a:rPr lang="es-ES" sz="1800" dirty="0" err="1"/>
              <a:t>Townes</a:t>
            </a:r>
            <a:r>
              <a:rPr lang="es-ES" sz="1800" dirty="0"/>
              <a:t> era incapaz de funcionar en continuo. </a:t>
            </a:r>
            <a:r>
              <a:rPr lang="es-ES" sz="1800" dirty="0" err="1"/>
              <a:t>Nikolái</a:t>
            </a:r>
            <a:r>
              <a:rPr lang="es-ES" sz="1800" dirty="0"/>
              <a:t> </a:t>
            </a:r>
            <a:r>
              <a:rPr lang="es-ES" sz="1800" dirty="0" err="1" smtClean="0"/>
              <a:t>Básov</a:t>
            </a:r>
            <a:r>
              <a:rPr lang="es-ES" sz="1800" dirty="0" smtClean="0"/>
              <a:t> </a:t>
            </a:r>
            <a:r>
              <a:rPr lang="es-ES" sz="1800" dirty="0"/>
              <a:t> y </a:t>
            </a:r>
            <a:r>
              <a:rPr lang="es-ES" sz="1800" dirty="0" err="1"/>
              <a:t>Aleksandr</a:t>
            </a:r>
            <a:r>
              <a:rPr lang="es-ES" sz="1800" dirty="0"/>
              <a:t> </a:t>
            </a:r>
            <a:r>
              <a:rPr lang="es-ES" sz="1800" dirty="0" err="1" smtClean="0"/>
              <a:t>Prójorov</a:t>
            </a:r>
            <a:r>
              <a:rPr lang="es-ES" sz="1800" dirty="0" smtClean="0"/>
              <a:t> de </a:t>
            </a:r>
            <a:r>
              <a:rPr lang="es-ES" sz="1800" dirty="0"/>
              <a:t>la </a:t>
            </a:r>
            <a:r>
              <a:rPr lang="es-ES" sz="1800" dirty="0" smtClean="0"/>
              <a:t>Unión Soviética</a:t>
            </a:r>
            <a:r>
              <a:rPr lang="es-ES" sz="1800" dirty="0"/>
              <a:t> </a:t>
            </a:r>
            <a:r>
              <a:rPr lang="es-ES" sz="1800" dirty="0" smtClean="0"/>
              <a:t> resolvieron </a:t>
            </a:r>
            <a:r>
              <a:rPr lang="es-ES" sz="1800" dirty="0"/>
              <a:t>el problema de obtener un máser de salida de luz continua, utilizando sistemas con más de dos niveles de energía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r>
              <a:rPr lang="es-ES" sz="1800" dirty="0" smtClean="0"/>
              <a:t> </a:t>
            </a:r>
          </a:p>
          <a:p>
            <a:r>
              <a:rPr lang="es-ES" sz="1800" b="1" u="sng" dirty="0" err="1" smtClean="0"/>
              <a:t>Townes</a:t>
            </a:r>
            <a:r>
              <a:rPr lang="es-ES" sz="1800" b="1" u="sng" dirty="0"/>
              <a:t>, </a:t>
            </a:r>
            <a:r>
              <a:rPr lang="es-ES" sz="1800" b="1" u="sng" dirty="0" err="1"/>
              <a:t>Básov</a:t>
            </a:r>
            <a:r>
              <a:rPr lang="es-ES" sz="1800" b="1" u="sng" dirty="0"/>
              <a:t> y </a:t>
            </a:r>
            <a:r>
              <a:rPr lang="es-ES" sz="1800" b="1" u="sng" dirty="0" err="1"/>
              <a:t>Prójorov</a:t>
            </a:r>
            <a:r>
              <a:rPr lang="es-ES" sz="1800" b="1" u="sng" dirty="0"/>
              <a:t> compartieron el Premio Nobel de Física en 1964 por "los trabajos fundamentales en el campo de la electrónica cuántica"</a:t>
            </a:r>
            <a:r>
              <a:rPr lang="es-ES" sz="1800" dirty="0"/>
              <a:t>, los cuales condujeron a la construcción de osciladores y amplificadores basados en los principios de los máser-láser</a:t>
            </a:r>
            <a:r>
              <a:rPr lang="es-ES" sz="1800" dirty="0" smtClean="0"/>
              <a:t>.</a:t>
            </a:r>
          </a:p>
          <a:p>
            <a:endParaRPr lang="es-ES" sz="1800" b="1" dirty="0"/>
          </a:p>
          <a:p>
            <a:endParaRPr lang="es-E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7252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pPr lvl="0"/>
            <a:endParaRPr lang="es-ES" sz="1800" b="1" dirty="0">
              <a:solidFill>
                <a:prstClr val="black"/>
              </a:solidFill>
            </a:endParaRPr>
          </a:p>
          <a:p>
            <a:pPr lvl="0"/>
            <a:r>
              <a:rPr lang="es-ES" sz="2400" b="1" dirty="0">
                <a:solidFill>
                  <a:prstClr val="black"/>
                </a:solidFill>
              </a:rPr>
              <a:t>El primer láser fue uno de rubí y funcionó por primera vez el 16 de mayo de 1960. Fue construido por </a:t>
            </a:r>
            <a:r>
              <a:rPr lang="es-ES" sz="2400" b="1" u="sng" dirty="0">
                <a:solidFill>
                  <a:prstClr val="black"/>
                </a:solidFill>
              </a:rPr>
              <a:t>Theodore </a:t>
            </a:r>
            <a:r>
              <a:rPr lang="es-ES" sz="2400" b="1" u="sng" dirty="0" err="1" smtClean="0">
                <a:solidFill>
                  <a:prstClr val="black"/>
                </a:solidFill>
              </a:rPr>
              <a:t>Maiman</a:t>
            </a:r>
            <a:r>
              <a:rPr lang="es-ES" sz="2400" b="1" u="sng" dirty="0" smtClean="0">
                <a:solidFill>
                  <a:prstClr val="black"/>
                </a:solidFill>
              </a:rPr>
              <a:t>. </a:t>
            </a:r>
          </a:p>
          <a:p>
            <a:pPr lvl="0"/>
            <a:endParaRPr lang="es-ES" sz="2400" b="1" u="sng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ES" sz="2400" dirty="0" smtClean="0">
              <a:solidFill>
                <a:prstClr val="black"/>
              </a:solidFill>
            </a:endParaRPr>
          </a:p>
          <a:p>
            <a:pPr lvl="0"/>
            <a:r>
              <a:rPr lang="es-ES" sz="2400" b="1" u="sng" dirty="0" err="1" smtClean="0">
                <a:solidFill>
                  <a:prstClr val="black"/>
                </a:solidFill>
              </a:rPr>
              <a:t>Townes</a:t>
            </a:r>
            <a:r>
              <a:rPr lang="es-ES" sz="2400" b="1" u="sng" dirty="0" smtClean="0">
                <a:solidFill>
                  <a:prstClr val="black"/>
                </a:solidFill>
              </a:rPr>
              <a:t> </a:t>
            </a:r>
            <a:r>
              <a:rPr lang="es-ES" sz="2400" b="1" u="sng" dirty="0">
                <a:solidFill>
                  <a:prstClr val="black"/>
                </a:solidFill>
              </a:rPr>
              <a:t>y Arthur Leonard  </a:t>
            </a:r>
            <a:r>
              <a:rPr lang="es-ES" sz="2400" b="1" u="sng" dirty="0" err="1" smtClean="0">
                <a:solidFill>
                  <a:prstClr val="black"/>
                </a:solidFill>
              </a:rPr>
              <a:t>Schawlow</a:t>
            </a:r>
            <a:r>
              <a:rPr lang="es-ES" sz="2400" b="1" u="sng" dirty="0" smtClean="0">
                <a:solidFill>
                  <a:prstClr val="black"/>
                </a:solidFill>
              </a:rPr>
              <a:t> también </a:t>
            </a:r>
            <a:r>
              <a:rPr lang="es-ES" sz="2400" b="1" u="sng" dirty="0">
                <a:solidFill>
                  <a:prstClr val="black"/>
                </a:solidFill>
              </a:rPr>
              <a:t>son considerados inventores del láser, el cual patentaron en 1960</a:t>
            </a:r>
            <a:r>
              <a:rPr lang="es-ES" sz="2400" b="1" u="sng" dirty="0" smtClean="0">
                <a:solidFill>
                  <a:prstClr val="black"/>
                </a:solidFill>
              </a:rPr>
              <a:t>.</a:t>
            </a:r>
            <a:endParaRPr lang="es-ES" sz="24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SISTEMA LASER</a:t>
            </a:r>
            <a:endParaRPr lang="es-ES" u="sng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 fontScale="40000" lnSpcReduction="2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s-ES" sz="3800" dirty="0">
                <a:solidFill>
                  <a:prstClr val="black"/>
                </a:solidFill>
              </a:rPr>
              <a:t>Sustancia emisora / </a:t>
            </a:r>
            <a:r>
              <a:rPr lang="es-ES" sz="5000" u="sng" dirty="0" smtClean="0">
                <a:solidFill>
                  <a:prstClr val="black"/>
                </a:solidFill>
              </a:rPr>
              <a:t>M</a:t>
            </a:r>
            <a:r>
              <a:rPr lang="es-ES" sz="5000" b="1" u="sng" dirty="0" smtClean="0">
                <a:solidFill>
                  <a:prstClr val="black"/>
                </a:solidFill>
              </a:rPr>
              <a:t>edio Activo      </a:t>
            </a:r>
            <a:r>
              <a:rPr lang="es-ES" sz="3800" dirty="0">
                <a:solidFill>
                  <a:prstClr val="black"/>
                </a:solidFill>
              </a:rPr>
              <a:t>Proporciona los </a:t>
            </a:r>
            <a:r>
              <a:rPr lang="es-ES" sz="3800" dirty="0" err="1">
                <a:solidFill>
                  <a:prstClr val="black"/>
                </a:solidFill>
              </a:rPr>
              <a:t>àtomos,iones</a:t>
            </a:r>
            <a:r>
              <a:rPr lang="es-ES" sz="3800" dirty="0">
                <a:solidFill>
                  <a:prstClr val="black"/>
                </a:solidFill>
              </a:rPr>
              <a:t>, </a:t>
            </a:r>
            <a:r>
              <a:rPr lang="es-ES" sz="3800" dirty="0" err="1">
                <a:solidFill>
                  <a:prstClr val="black"/>
                </a:solidFill>
              </a:rPr>
              <a:t>molèculas</a:t>
            </a:r>
            <a:r>
              <a:rPr lang="es-ES" sz="3800" dirty="0">
                <a:solidFill>
                  <a:prstClr val="black"/>
                </a:solidFill>
              </a:rPr>
              <a:t> en  niveles adecuados para permitir la </a:t>
            </a:r>
            <a:r>
              <a:rPr lang="es-ES" sz="3800" dirty="0" err="1">
                <a:solidFill>
                  <a:prstClr val="black"/>
                </a:solidFill>
              </a:rPr>
              <a:t>produccion</a:t>
            </a:r>
            <a:r>
              <a:rPr lang="es-ES" sz="3800" dirty="0">
                <a:solidFill>
                  <a:prstClr val="black"/>
                </a:solidFill>
              </a:rPr>
              <a:t> de la luz amplificada.    </a:t>
            </a:r>
            <a:endParaRPr lang="es-ES" sz="3800" dirty="0" smtClean="0">
              <a:solidFill>
                <a:prstClr val="black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endParaRPr lang="es-ES" sz="3800" b="1" u="sng" dirty="0" smtClean="0">
              <a:solidFill>
                <a:prstClr val="black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s-ES" sz="5000" b="1" u="sng" dirty="0" smtClean="0">
                <a:solidFill>
                  <a:prstClr val="black"/>
                </a:solidFill>
              </a:rPr>
              <a:t>Fuente </a:t>
            </a:r>
            <a:r>
              <a:rPr lang="es-ES" sz="5000" b="1" u="sng" dirty="0">
                <a:solidFill>
                  <a:prstClr val="black"/>
                </a:solidFill>
              </a:rPr>
              <a:t>de </a:t>
            </a:r>
            <a:r>
              <a:rPr lang="es-ES" sz="5000" b="1" u="sng" dirty="0" err="1">
                <a:solidFill>
                  <a:prstClr val="black"/>
                </a:solidFill>
              </a:rPr>
              <a:t>energia</a:t>
            </a:r>
            <a:r>
              <a:rPr lang="es-ES" sz="5000" b="1" u="sng" dirty="0">
                <a:solidFill>
                  <a:prstClr val="black"/>
                </a:solidFill>
              </a:rPr>
              <a:t> </a:t>
            </a:r>
            <a:r>
              <a:rPr lang="es-ES" sz="3800" dirty="0">
                <a:solidFill>
                  <a:prstClr val="black"/>
                </a:solidFill>
              </a:rPr>
              <a:t>para excitar el medio </a:t>
            </a:r>
            <a:r>
              <a:rPr lang="es-ES" sz="3800" dirty="0" smtClean="0">
                <a:solidFill>
                  <a:prstClr val="black"/>
                </a:solidFill>
              </a:rPr>
              <a:t>activo</a:t>
            </a:r>
          </a:p>
          <a:p>
            <a:pPr marL="514350" lvl="0" indent="-514350">
              <a:buFont typeface="+mj-lt"/>
              <a:buAutoNum type="arabicPeriod"/>
            </a:pPr>
            <a:endParaRPr lang="es-ES" sz="3800" dirty="0">
              <a:solidFill>
                <a:prstClr val="black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s-ES" sz="5000" b="1" u="sng" dirty="0">
                <a:solidFill>
                  <a:prstClr val="black"/>
                </a:solidFill>
              </a:rPr>
              <a:t>Cavidad </a:t>
            </a:r>
            <a:r>
              <a:rPr lang="es-ES" sz="5000" b="1" u="sng" dirty="0" err="1">
                <a:solidFill>
                  <a:prstClr val="black"/>
                </a:solidFill>
              </a:rPr>
              <a:t>òptica</a:t>
            </a:r>
            <a:r>
              <a:rPr lang="es-ES" sz="5000" dirty="0">
                <a:solidFill>
                  <a:prstClr val="black"/>
                </a:solidFill>
              </a:rPr>
              <a:t>, </a:t>
            </a:r>
            <a:r>
              <a:rPr lang="es-ES" sz="3800" dirty="0" err="1">
                <a:solidFill>
                  <a:prstClr val="black"/>
                </a:solidFill>
              </a:rPr>
              <a:t>facilicita</a:t>
            </a:r>
            <a:r>
              <a:rPr lang="es-ES" sz="3800" dirty="0">
                <a:solidFill>
                  <a:prstClr val="black"/>
                </a:solidFill>
              </a:rPr>
              <a:t> la </a:t>
            </a:r>
            <a:r>
              <a:rPr lang="es-ES" sz="3800" dirty="0" err="1">
                <a:solidFill>
                  <a:prstClr val="black"/>
                </a:solidFill>
              </a:rPr>
              <a:t>retroalimentacion</a:t>
            </a:r>
            <a:r>
              <a:rPr lang="es-ES" sz="3800" dirty="0">
                <a:solidFill>
                  <a:prstClr val="black"/>
                </a:solidFill>
              </a:rPr>
              <a:t> de la luz que se amplifica.</a:t>
            </a:r>
          </a:p>
          <a:p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25" y="2132856"/>
            <a:ext cx="4566154" cy="3139231"/>
          </a:xfrm>
        </p:spPr>
      </p:pic>
    </p:spTree>
    <p:extLst>
      <p:ext uri="{BB962C8B-B14F-4D97-AF65-F5344CB8AC3E}">
        <p14:creationId xmlns:p14="http://schemas.microsoft.com/office/powerpoint/2010/main" val="14868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Caracterìsticas</a:t>
            </a:r>
            <a:r>
              <a:rPr lang="es-ES" dirty="0" smtClean="0"/>
              <a:t> mas importantes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7"/>
            <a:ext cx="8229600" cy="30963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b="1" u="sng" dirty="0" err="1" smtClean="0"/>
              <a:t>Monocromatica</a:t>
            </a:r>
            <a:r>
              <a:rPr lang="es-ES" dirty="0" smtClean="0"/>
              <a:t> :  un solo color, una misma longitud de onda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u="sng" dirty="0" smtClean="0"/>
              <a:t>Coherente</a:t>
            </a:r>
            <a:r>
              <a:rPr lang="es-ES" dirty="0" smtClean="0"/>
              <a:t> : las ondas van a la vez y se suman. </a:t>
            </a:r>
            <a:r>
              <a:rPr lang="es-ES" dirty="0"/>
              <a:t> </a:t>
            </a:r>
            <a:r>
              <a:rPr lang="es-ES" dirty="0" smtClean="0"/>
              <a:t>Contrario a luz de bombillas o luz pulsada.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u="sng" dirty="0" smtClean="0"/>
              <a:t>Direccional</a:t>
            </a:r>
            <a:r>
              <a:rPr lang="es-ES" dirty="0" smtClean="0"/>
              <a:t> : en una sola </a:t>
            </a:r>
            <a:r>
              <a:rPr lang="es-ES" dirty="0" err="1" smtClean="0"/>
              <a:t>direccion</a:t>
            </a:r>
            <a:endParaRPr lang="es-ES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2" y="3933056"/>
            <a:ext cx="4896544" cy="19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Clasificaciòn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 </a:t>
            </a:r>
            <a:r>
              <a:rPr lang="es-ES" sz="3100" u="sng" dirty="0" smtClean="0"/>
              <a:t>Según la forma de excitación</a:t>
            </a:r>
            <a:r>
              <a:rPr lang="es-ES" sz="3100" dirty="0" smtClean="0"/>
              <a:t>. Pueden ser continuos </a:t>
            </a:r>
            <a:r>
              <a:rPr lang="es-ES" sz="3100" dirty="0"/>
              <a:t> </a:t>
            </a:r>
            <a:r>
              <a:rPr lang="es-ES" sz="3100" dirty="0" smtClean="0"/>
              <a:t>o </a:t>
            </a:r>
            <a:r>
              <a:rPr lang="es-ES" sz="3100" dirty="0"/>
              <a:t> </a:t>
            </a:r>
            <a:r>
              <a:rPr lang="es-ES" sz="3100" dirty="0" smtClean="0"/>
              <a:t>pulsados.</a:t>
            </a:r>
          </a:p>
          <a:p>
            <a:endParaRPr lang="es-ES" sz="3100" dirty="0" smtClean="0"/>
          </a:p>
          <a:p>
            <a:r>
              <a:rPr lang="es-ES" sz="3100" dirty="0" smtClean="0"/>
              <a:t>  </a:t>
            </a:r>
            <a:r>
              <a:rPr lang="es-ES" sz="3100" u="sng" dirty="0" smtClean="0"/>
              <a:t>Según el tipo de medio activo</a:t>
            </a:r>
            <a:r>
              <a:rPr lang="es-ES" sz="3100" dirty="0" smtClean="0"/>
              <a:t>. Puede ser cualquier estado de la materia. </a:t>
            </a:r>
          </a:p>
          <a:p>
            <a:endParaRPr lang="es-ES" sz="3100" dirty="0" smtClean="0"/>
          </a:p>
          <a:p>
            <a:r>
              <a:rPr lang="es-ES" sz="3100" u="sng" dirty="0" smtClean="0"/>
              <a:t> Según la longitud de onda que emite</a:t>
            </a:r>
            <a:r>
              <a:rPr lang="es-ES" sz="3100" dirty="0" smtClean="0"/>
              <a:t>; que depende del medio activo que </a:t>
            </a:r>
            <a:r>
              <a:rPr lang="es-ES" sz="3100" dirty="0" err="1" smtClean="0"/>
              <a:t>ultilice</a:t>
            </a:r>
            <a:r>
              <a:rPr lang="es-ES" sz="3100" dirty="0" smtClean="0"/>
              <a:t>.  Puede ser luz ultravioleta, luz azul, luz verde, luz roja o luz infrarroja </a:t>
            </a:r>
          </a:p>
          <a:p>
            <a:endParaRPr lang="es-ES" sz="3100" dirty="0" smtClean="0"/>
          </a:p>
          <a:p>
            <a:r>
              <a:rPr lang="es-ES" sz="3100" dirty="0" smtClean="0"/>
              <a:t> </a:t>
            </a:r>
            <a:r>
              <a:rPr lang="es-ES" sz="3100" u="sng" dirty="0" smtClean="0"/>
              <a:t>Según la potencia de salida</a:t>
            </a:r>
            <a:r>
              <a:rPr lang="es-ES" sz="3100" dirty="0" smtClean="0"/>
              <a:t>. Puede ser a baja o alta potencia.</a:t>
            </a:r>
            <a:endParaRPr lang="es-ES" sz="3100" dirty="0"/>
          </a:p>
        </p:txBody>
      </p:sp>
    </p:spTree>
    <p:extLst>
      <p:ext uri="{BB962C8B-B14F-4D97-AF65-F5344CB8AC3E}">
        <p14:creationId xmlns:p14="http://schemas.microsoft.com/office/powerpoint/2010/main" val="15819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053" y="548680"/>
            <a:ext cx="8174403" cy="1080120"/>
          </a:xfrm>
        </p:spPr>
        <p:txBody>
          <a:bodyPr/>
          <a:lstStyle/>
          <a:p>
            <a:r>
              <a:rPr lang="es-ES" dirty="0" err="1" smtClean="0"/>
              <a:t>Clasificacion</a:t>
            </a:r>
            <a:r>
              <a:rPr lang="es-ES" dirty="0" smtClean="0"/>
              <a:t> de los </a:t>
            </a:r>
            <a:r>
              <a:rPr lang="es-ES" dirty="0" err="1" smtClean="0"/>
              <a:t>laseres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Según el medio activo que utilizan </a:t>
            </a:r>
          </a:p>
          <a:p>
            <a:r>
              <a:rPr lang="es-ES" dirty="0" smtClean="0"/>
              <a:t>Solido:  </a:t>
            </a:r>
            <a:r>
              <a:rPr lang="es-ES" dirty="0" err="1" smtClean="0"/>
              <a:t>Rubì</a:t>
            </a:r>
            <a:r>
              <a:rPr lang="es-ES" dirty="0" smtClean="0"/>
              <a:t> , Nd </a:t>
            </a:r>
            <a:r>
              <a:rPr lang="es-ES" dirty="0" err="1" smtClean="0"/>
              <a:t>Yag</a:t>
            </a:r>
            <a:r>
              <a:rPr lang="es-ES" dirty="0" smtClean="0"/>
              <a:t> (Neodimio- Itrio Aluminio) Titanio</a:t>
            </a:r>
          </a:p>
          <a:p>
            <a:r>
              <a:rPr lang="es-ES" dirty="0" smtClean="0"/>
              <a:t>Liquido : Colorante</a:t>
            </a:r>
          </a:p>
          <a:p>
            <a:r>
              <a:rPr lang="es-ES" dirty="0" smtClean="0"/>
              <a:t>A gas:  CO2, </a:t>
            </a:r>
            <a:r>
              <a:rPr lang="es-ES" dirty="0" err="1" smtClean="0"/>
              <a:t>Argòn</a:t>
            </a:r>
            <a:r>
              <a:rPr lang="es-ES" dirty="0" smtClean="0"/>
              <a:t>, He-</a:t>
            </a:r>
            <a:r>
              <a:rPr lang="es-ES" dirty="0" err="1" smtClean="0"/>
              <a:t>Neon</a:t>
            </a:r>
            <a:r>
              <a:rPr lang="es-ES" dirty="0" smtClean="0"/>
              <a:t>, </a:t>
            </a:r>
            <a:r>
              <a:rPr lang="es-ES" dirty="0" err="1" smtClean="0"/>
              <a:t>Erbium</a:t>
            </a:r>
            <a:r>
              <a:rPr lang="es-ES" dirty="0" smtClean="0"/>
              <a:t> 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1" y="3861048"/>
            <a:ext cx="5975505" cy="25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1245</TotalTime>
  <Words>739</Words>
  <Application>Microsoft Office PowerPoint</Application>
  <PresentationFormat>Presentación en pantalla (4:3)</PresentationFormat>
  <Paragraphs>105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Cantarell</vt:lpstr>
      <vt:lpstr>Constantia</vt:lpstr>
      <vt:lpstr>Wingdings 2</vt:lpstr>
      <vt:lpstr>Flujo</vt:lpstr>
      <vt:lpstr>Ultimas tendencias en Medicina estética LASER</vt:lpstr>
      <vt:lpstr>Medicina estètica</vt:lpstr>
      <vt:lpstr>DEFINICION LASER</vt:lpstr>
      <vt:lpstr>Historia</vt:lpstr>
      <vt:lpstr>Presentación de PowerPoint</vt:lpstr>
      <vt:lpstr>SISTEMA LASER</vt:lpstr>
      <vt:lpstr>Caracterìsticas mas importantes</vt:lpstr>
      <vt:lpstr>Clasificaciòn</vt:lpstr>
      <vt:lpstr>Clasificacion de los laseres</vt:lpstr>
      <vt:lpstr>Presentación de PowerPoint</vt:lpstr>
      <vt:lpstr>Absorciòn del laser</vt:lpstr>
      <vt:lpstr>Presentación de PowerPoint</vt:lpstr>
      <vt:lpstr>Presentación de PowerPoint</vt:lpstr>
      <vt:lpstr>Usos del laser en Medicina Estetica</vt:lpstr>
      <vt:lpstr>Tratamientos de Rejuvenecimiento con Làser </vt:lpstr>
      <vt:lpstr>Presentación de PowerPoint</vt:lpstr>
      <vt:lpstr>Laser No ablativo Q-switch Rejuvenecimiento</vt:lpstr>
      <vt:lpstr>Laser Ndyag qswitch- pigmento</vt:lpstr>
      <vt:lpstr>Presentación de PowerPoint</vt:lpstr>
      <vt:lpstr>Presentación de PowerPoint</vt:lpstr>
      <vt:lpstr>Laser Nd Yag 1064 Pl-vascular</vt:lpstr>
      <vt:lpstr>Presentación de PowerPoint</vt:lpstr>
      <vt:lpstr>Presentación de PowerPoint</vt:lpstr>
      <vt:lpstr>Presentación de PowerPoint</vt:lpstr>
      <vt:lpstr>Laser Fraccionado- Erbium</vt:lpstr>
      <vt:lpstr>Presentación de PowerPoint</vt:lpstr>
      <vt:lpstr>Presentación de PowerPoint</vt:lpstr>
      <vt:lpstr>Presentación de PowerPoint</vt:lpstr>
      <vt:lpstr>Presentación de PowerPoint</vt:lpstr>
      <vt:lpstr>Precauciones</vt:lpstr>
      <vt:lpstr>Cuidados post laser</vt:lpstr>
      <vt:lpstr>Depilaciòn Laser</vt:lpstr>
      <vt:lpstr>Depilacion IPL</vt:lpstr>
      <vt:lpstr>Laser vs IPL</vt:lpstr>
      <vt:lpstr>Presentación de PowerPoint</vt:lpstr>
      <vt:lpstr>Presentación de PowerPoint</vt:lpstr>
      <vt:lpstr>Complicaciones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Medstetic</dc:creator>
  <cp:lastModifiedBy>Pamela Santos</cp:lastModifiedBy>
  <cp:revision>58</cp:revision>
  <dcterms:created xsi:type="dcterms:W3CDTF">2015-09-22T15:00:11Z</dcterms:created>
  <dcterms:modified xsi:type="dcterms:W3CDTF">2017-05-20T08:11:30Z</dcterms:modified>
</cp:coreProperties>
</file>