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</p:sldMasterIdLst>
  <p:notesMasterIdLst>
    <p:notesMasterId r:id="rId49"/>
  </p:notesMasterIdLst>
  <p:sldIdLst>
    <p:sldId id="288" r:id="rId3"/>
    <p:sldId id="308" r:id="rId4"/>
    <p:sldId id="290" r:id="rId5"/>
    <p:sldId id="293" r:id="rId6"/>
    <p:sldId id="298" r:id="rId7"/>
    <p:sldId id="340" r:id="rId8"/>
    <p:sldId id="341" r:id="rId9"/>
    <p:sldId id="342" r:id="rId10"/>
    <p:sldId id="344" r:id="rId11"/>
    <p:sldId id="345" r:id="rId12"/>
    <p:sldId id="346" r:id="rId13"/>
    <p:sldId id="347" r:id="rId14"/>
    <p:sldId id="343" r:id="rId15"/>
    <p:sldId id="324" r:id="rId16"/>
    <p:sldId id="325" r:id="rId17"/>
    <p:sldId id="326" r:id="rId18"/>
    <p:sldId id="327" r:id="rId19"/>
    <p:sldId id="328" r:id="rId20"/>
    <p:sldId id="348" r:id="rId21"/>
    <p:sldId id="349" r:id="rId22"/>
    <p:sldId id="257" r:id="rId23"/>
    <p:sldId id="285" r:id="rId24"/>
    <p:sldId id="258" r:id="rId25"/>
    <p:sldId id="260" r:id="rId26"/>
    <p:sldId id="261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2" r:id="rId36"/>
    <p:sldId id="273" r:id="rId37"/>
    <p:sldId id="287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84" r:id="rId48"/>
  </p:sldIdLst>
  <p:sldSz cx="12241213" cy="6858000"/>
  <p:notesSz cx="6858000" cy="9144000"/>
  <p:custDataLst>
    <p:tags r:id="rId50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54" autoAdjust="0"/>
  </p:normalViewPr>
  <p:slideViewPr>
    <p:cSldViewPr>
      <p:cViewPr varScale="1">
        <p:scale>
          <a:sx n="98" d="100"/>
          <a:sy n="98" d="100"/>
        </p:scale>
        <p:origin x="848" y="192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tags" Target="tags/tag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C419B7-04A5-488B-80E7-8767F2466471}" type="doc">
      <dgm:prSet loTypeId="urn:microsoft.com/office/officeart/2005/8/layout/cycle2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0B2A9203-0529-491E-854D-119A31645116}">
      <dgm:prSet custT="1"/>
      <dgm:spPr/>
      <dgm:t>
        <a:bodyPr/>
        <a:lstStyle/>
        <a:p>
          <a:pPr rtl="0"/>
          <a:r>
            <a:rPr lang="es-ES" sz="1600" b="1" dirty="0" smtClean="0"/>
            <a:t>Perfil genómico tumoral</a:t>
          </a:r>
          <a:endParaRPr lang="en-US" sz="1600" dirty="0"/>
        </a:p>
      </dgm:t>
    </dgm:pt>
    <dgm:pt modelId="{DEFBD802-7F62-4575-91B9-0E26A7649776}" type="parTrans" cxnId="{76B05866-5390-4C5F-9E55-EA82FBC013C1}">
      <dgm:prSet/>
      <dgm:spPr/>
      <dgm:t>
        <a:bodyPr/>
        <a:lstStyle/>
        <a:p>
          <a:endParaRPr lang="es-ES"/>
        </a:p>
      </dgm:t>
    </dgm:pt>
    <dgm:pt modelId="{7318D5F7-9B2D-400E-A617-86DD6A1DBDAA}" type="sibTrans" cxnId="{76B05866-5390-4C5F-9E55-EA82FBC013C1}">
      <dgm:prSet/>
      <dgm:spPr/>
      <dgm:t>
        <a:bodyPr/>
        <a:lstStyle/>
        <a:p>
          <a:endParaRPr lang="es-ES"/>
        </a:p>
      </dgm:t>
    </dgm:pt>
    <dgm:pt modelId="{2AF4BDAC-B616-4FF5-884F-1EE07B2E558F}">
      <dgm:prSet custT="1"/>
      <dgm:spPr/>
      <dgm:t>
        <a:bodyPr/>
        <a:lstStyle/>
        <a:p>
          <a:pPr rtl="0"/>
          <a:r>
            <a:rPr lang="es-ES" sz="1600" b="1" dirty="0" smtClean="0"/>
            <a:t>Biopsia líquida</a:t>
          </a:r>
          <a:endParaRPr lang="en-US" sz="1600" dirty="0"/>
        </a:p>
      </dgm:t>
    </dgm:pt>
    <dgm:pt modelId="{AF75F401-5643-4C30-8A5E-07BDE53BA89E}" type="parTrans" cxnId="{B52ABFA0-D911-45B2-B1A0-9100DCDE73BF}">
      <dgm:prSet/>
      <dgm:spPr/>
      <dgm:t>
        <a:bodyPr/>
        <a:lstStyle/>
        <a:p>
          <a:endParaRPr lang="es-ES"/>
        </a:p>
      </dgm:t>
    </dgm:pt>
    <dgm:pt modelId="{DCD6D231-EE7C-4355-A11A-959F3F95CB13}" type="sibTrans" cxnId="{B52ABFA0-D911-45B2-B1A0-9100DCDE73BF}">
      <dgm:prSet/>
      <dgm:spPr/>
      <dgm:t>
        <a:bodyPr/>
        <a:lstStyle/>
        <a:p>
          <a:endParaRPr lang="es-ES"/>
        </a:p>
      </dgm:t>
    </dgm:pt>
    <dgm:pt modelId="{878BEEED-7C7C-4CF1-B842-FBAFFEF2EE6F}">
      <dgm:prSet/>
      <dgm:spPr/>
      <dgm:t>
        <a:bodyPr/>
        <a:lstStyle/>
        <a:p>
          <a:pPr rtl="0"/>
          <a:r>
            <a:rPr lang="es-ES" b="1" dirty="0" smtClean="0"/>
            <a:t>Pruebas de sensibilidad tumoral</a:t>
          </a:r>
          <a:endParaRPr lang="en-US" dirty="0"/>
        </a:p>
      </dgm:t>
    </dgm:pt>
    <dgm:pt modelId="{F990A9DE-9F09-4CE5-AD67-739256481AD1}" type="parTrans" cxnId="{65E62884-1454-4E1B-AF4B-5597BA945B77}">
      <dgm:prSet/>
      <dgm:spPr/>
      <dgm:t>
        <a:bodyPr/>
        <a:lstStyle/>
        <a:p>
          <a:endParaRPr lang="es-ES"/>
        </a:p>
      </dgm:t>
    </dgm:pt>
    <dgm:pt modelId="{7D7E60CC-54BC-4001-9AE8-403C6B8D3580}" type="sibTrans" cxnId="{65E62884-1454-4E1B-AF4B-5597BA945B77}">
      <dgm:prSet/>
      <dgm:spPr/>
      <dgm:t>
        <a:bodyPr/>
        <a:lstStyle/>
        <a:p>
          <a:endParaRPr lang="es-ES"/>
        </a:p>
      </dgm:t>
    </dgm:pt>
    <dgm:pt modelId="{90F1EF61-9C4E-4548-85ED-D71A3C2BBD19}">
      <dgm:prSet/>
      <dgm:spPr/>
      <dgm:t>
        <a:bodyPr/>
        <a:lstStyle/>
        <a:p>
          <a:pPr rtl="0"/>
          <a:r>
            <a:rPr lang="es-ES" b="1" dirty="0" smtClean="0"/>
            <a:t>Predicción de respuesta a fármacos</a:t>
          </a:r>
          <a:endParaRPr lang="en-US" dirty="0"/>
        </a:p>
      </dgm:t>
    </dgm:pt>
    <dgm:pt modelId="{3D80EE04-11CE-49A7-821C-E23986FCF225}" type="parTrans" cxnId="{BAB42417-4694-4011-A61C-FA76DE1B8C98}">
      <dgm:prSet/>
      <dgm:spPr/>
      <dgm:t>
        <a:bodyPr/>
        <a:lstStyle/>
        <a:p>
          <a:endParaRPr lang="es-ES"/>
        </a:p>
      </dgm:t>
    </dgm:pt>
    <dgm:pt modelId="{3CF00EF4-1C0F-4947-8173-54CC422BE81E}" type="sibTrans" cxnId="{BAB42417-4694-4011-A61C-FA76DE1B8C98}">
      <dgm:prSet/>
      <dgm:spPr/>
      <dgm:t>
        <a:bodyPr/>
        <a:lstStyle/>
        <a:p>
          <a:endParaRPr lang="es-ES"/>
        </a:p>
      </dgm:t>
    </dgm:pt>
    <dgm:pt modelId="{70B41224-F59E-4249-BC4D-CE6F4D62D78E}">
      <dgm:prSet/>
      <dgm:spPr/>
      <dgm:t>
        <a:bodyPr/>
        <a:lstStyle/>
        <a:p>
          <a:pPr rtl="0"/>
          <a:r>
            <a:rPr lang="es-ES" b="1" dirty="0" smtClean="0"/>
            <a:t>Células tumorales circulantes</a:t>
          </a:r>
          <a:endParaRPr lang="en-US" dirty="0"/>
        </a:p>
      </dgm:t>
    </dgm:pt>
    <dgm:pt modelId="{2217696D-C54B-4C83-8294-9B586BAFF31E}" type="parTrans" cxnId="{E1BA5954-F828-4E03-96EE-71C971F1B6A6}">
      <dgm:prSet/>
      <dgm:spPr/>
      <dgm:t>
        <a:bodyPr/>
        <a:lstStyle/>
        <a:p>
          <a:endParaRPr lang="es-ES"/>
        </a:p>
      </dgm:t>
    </dgm:pt>
    <dgm:pt modelId="{C0B33F46-CF27-4725-B58B-58DD11ECC9ED}" type="sibTrans" cxnId="{E1BA5954-F828-4E03-96EE-71C971F1B6A6}">
      <dgm:prSet/>
      <dgm:spPr/>
      <dgm:t>
        <a:bodyPr/>
        <a:lstStyle/>
        <a:p>
          <a:endParaRPr lang="es-ES"/>
        </a:p>
      </dgm:t>
    </dgm:pt>
    <dgm:pt modelId="{FA179E21-0B8F-46E9-A553-E0620DB2C28C}">
      <dgm:prSet/>
      <dgm:spPr/>
      <dgm:t>
        <a:bodyPr/>
        <a:lstStyle/>
        <a:p>
          <a:pPr rtl="0"/>
          <a:r>
            <a:rPr lang="es-ES" b="1" dirty="0" smtClean="0"/>
            <a:t>ADN circulante del tumor</a:t>
          </a:r>
          <a:endParaRPr lang="en-US" dirty="0"/>
        </a:p>
      </dgm:t>
    </dgm:pt>
    <dgm:pt modelId="{CFEFE5F2-28EF-417C-B035-98A27A6B3612}" type="parTrans" cxnId="{1940C549-6148-4133-AA69-887FBDD37A79}">
      <dgm:prSet/>
      <dgm:spPr/>
      <dgm:t>
        <a:bodyPr/>
        <a:lstStyle/>
        <a:p>
          <a:endParaRPr lang="es-ES"/>
        </a:p>
      </dgm:t>
    </dgm:pt>
    <dgm:pt modelId="{DDE67CD3-5BCC-4DEB-8B61-EDCE1EFB1CF3}" type="sibTrans" cxnId="{1940C549-6148-4133-AA69-887FBDD37A79}">
      <dgm:prSet/>
      <dgm:spPr/>
      <dgm:t>
        <a:bodyPr/>
        <a:lstStyle/>
        <a:p>
          <a:endParaRPr lang="es-ES"/>
        </a:p>
      </dgm:t>
    </dgm:pt>
    <dgm:pt modelId="{62AC7697-8152-4CF3-904E-F70D6AF2B244}">
      <dgm:prSet custT="1"/>
      <dgm:spPr/>
      <dgm:t>
        <a:bodyPr/>
        <a:lstStyle/>
        <a:p>
          <a:pPr rtl="0"/>
          <a:r>
            <a:rPr lang="es-ES" sz="1600" b="1" dirty="0" smtClean="0"/>
            <a:t>Detección de metástasis antes de que sucedan</a:t>
          </a:r>
          <a:endParaRPr lang="en-US" sz="1600" dirty="0"/>
        </a:p>
      </dgm:t>
    </dgm:pt>
    <dgm:pt modelId="{6025B4A1-8E9E-4820-9FA0-1A42B40E26ED}" type="parTrans" cxnId="{5E1BDA31-46C4-495C-91C4-3AF841B16197}">
      <dgm:prSet/>
      <dgm:spPr/>
      <dgm:t>
        <a:bodyPr/>
        <a:lstStyle/>
        <a:p>
          <a:endParaRPr lang="es-ES"/>
        </a:p>
      </dgm:t>
    </dgm:pt>
    <dgm:pt modelId="{5A589DC2-574B-40C8-954D-C2092E735027}" type="sibTrans" cxnId="{5E1BDA31-46C4-495C-91C4-3AF841B16197}">
      <dgm:prSet/>
      <dgm:spPr/>
      <dgm:t>
        <a:bodyPr/>
        <a:lstStyle/>
        <a:p>
          <a:endParaRPr lang="es-ES"/>
        </a:p>
      </dgm:t>
    </dgm:pt>
    <dgm:pt modelId="{3D00F842-C5BD-4F5D-97A0-510AFD9A3827}" type="pres">
      <dgm:prSet presAssocID="{53C419B7-04A5-488B-80E7-8767F246647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F22DEC-52BC-42FE-A1D3-FE41DB31C07D}" type="pres">
      <dgm:prSet presAssocID="{0B2A9203-0529-491E-854D-119A31645116}" presName="node" presStyleLbl="node1" presStyleIdx="0" presStyleCnt="7" custScaleX="115427" custScaleY="112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692D6-5BE1-481D-BA45-857CE4CE11C1}" type="pres">
      <dgm:prSet presAssocID="{7318D5F7-9B2D-400E-A617-86DD6A1DBDAA}" presName="sibTrans" presStyleLbl="sibTrans2D1" presStyleIdx="0" presStyleCnt="7"/>
      <dgm:spPr/>
      <dgm:t>
        <a:bodyPr/>
        <a:lstStyle/>
        <a:p>
          <a:endParaRPr lang="en-US"/>
        </a:p>
      </dgm:t>
    </dgm:pt>
    <dgm:pt modelId="{AEEEF4CD-A544-4936-8A7D-13582F3DCC82}" type="pres">
      <dgm:prSet presAssocID="{7318D5F7-9B2D-400E-A617-86DD6A1DBDAA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51A05D06-6C2B-4B37-A39D-026D60756D57}" type="pres">
      <dgm:prSet presAssocID="{2AF4BDAC-B616-4FF5-884F-1EE07B2E558F}" presName="node" presStyleLbl="node1" presStyleIdx="1" presStyleCnt="7" custScaleX="119909" custScaleY="1157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BF6E5F-7AF8-4197-9580-C90CD2017A46}" type="pres">
      <dgm:prSet presAssocID="{DCD6D231-EE7C-4355-A11A-959F3F95CB13}" presName="sibTrans" presStyleLbl="sibTrans2D1" presStyleIdx="1" presStyleCnt="7"/>
      <dgm:spPr/>
      <dgm:t>
        <a:bodyPr/>
        <a:lstStyle/>
        <a:p>
          <a:endParaRPr lang="en-US"/>
        </a:p>
      </dgm:t>
    </dgm:pt>
    <dgm:pt modelId="{B4AE78B4-5E18-4F10-9CD8-8931CC07DD83}" type="pres">
      <dgm:prSet presAssocID="{DCD6D231-EE7C-4355-A11A-959F3F95CB13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0455F32E-2B22-461C-A864-66D81E3584EA}" type="pres">
      <dgm:prSet presAssocID="{878BEEED-7C7C-4CF1-B842-FBAFFEF2EE6F}" presName="node" presStyleLbl="node1" presStyleIdx="2" presStyleCnt="7" custScaleX="119098" custScaleY="122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CD5DFA-C728-4229-9B4E-0BF3D9C331F0}" type="pres">
      <dgm:prSet presAssocID="{7D7E60CC-54BC-4001-9AE8-403C6B8D3580}" presName="sibTrans" presStyleLbl="sibTrans2D1" presStyleIdx="2" presStyleCnt="7"/>
      <dgm:spPr/>
      <dgm:t>
        <a:bodyPr/>
        <a:lstStyle/>
        <a:p>
          <a:endParaRPr lang="en-US"/>
        </a:p>
      </dgm:t>
    </dgm:pt>
    <dgm:pt modelId="{D6DDD51F-9563-414E-AC6F-0E07267B0968}" type="pres">
      <dgm:prSet presAssocID="{7D7E60CC-54BC-4001-9AE8-403C6B8D3580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F6CDB016-D85B-4C75-A2BA-F4B78910E1DF}" type="pres">
      <dgm:prSet presAssocID="{90F1EF61-9C4E-4548-85ED-D71A3C2BBD19}" presName="node" presStyleLbl="node1" presStyleIdx="3" presStyleCnt="7" custScaleX="123991" custScaleY="115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22881-EDA5-4C09-892D-5300409C0987}" type="pres">
      <dgm:prSet presAssocID="{3CF00EF4-1C0F-4947-8173-54CC422BE81E}" presName="sibTrans" presStyleLbl="sibTrans2D1" presStyleIdx="3" presStyleCnt="7"/>
      <dgm:spPr/>
      <dgm:t>
        <a:bodyPr/>
        <a:lstStyle/>
        <a:p>
          <a:endParaRPr lang="en-US"/>
        </a:p>
      </dgm:t>
    </dgm:pt>
    <dgm:pt modelId="{3ED1A78B-8994-485A-9220-03A24023D0F0}" type="pres">
      <dgm:prSet presAssocID="{3CF00EF4-1C0F-4947-8173-54CC422BE81E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C9A15E46-06AE-45BC-8ECB-A5B2A6661344}" type="pres">
      <dgm:prSet presAssocID="{70B41224-F59E-4249-BC4D-CE6F4D62D78E}" presName="node" presStyleLbl="node1" presStyleIdx="4" presStyleCnt="7" custScaleX="120743" custScaleY="1186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2324C-E13D-4953-BC43-EF5A1184407F}" type="pres">
      <dgm:prSet presAssocID="{C0B33F46-CF27-4725-B58B-58DD11ECC9ED}" presName="sibTrans" presStyleLbl="sibTrans2D1" presStyleIdx="4" presStyleCnt="7"/>
      <dgm:spPr/>
      <dgm:t>
        <a:bodyPr/>
        <a:lstStyle/>
        <a:p>
          <a:endParaRPr lang="en-US"/>
        </a:p>
      </dgm:t>
    </dgm:pt>
    <dgm:pt modelId="{70E50EC3-BAF8-4DD6-9661-C82563FBE2A9}" type="pres">
      <dgm:prSet presAssocID="{C0B33F46-CF27-4725-B58B-58DD11ECC9ED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3449DA6B-DCA0-4FA1-8BD7-B336A5795FBA}" type="pres">
      <dgm:prSet presAssocID="{FA179E21-0B8F-46E9-A553-E0620DB2C28C}" presName="node" presStyleLbl="node1" presStyleIdx="5" presStyleCnt="7" custScaleX="120541" custScaleY="124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6FEF3D-C1C8-4BA6-A85F-641E01FE779B}" type="pres">
      <dgm:prSet presAssocID="{DDE67CD3-5BCC-4DEB-8B61-EDCE1EFB1CF3}" presName="sibTrans" presStyleLbl="sibTrans2D1" presStyleIdx="5" presStyleCnt="7"/>
      <dgm:spPr/>
      <dgm:t>
        <a:bodyPr/>
        <a:lstStyle/>
        <a:p>
          <a:endParaRPr lang="en-US"/>
        </a:p>
      </dgm:t>
    </dgm:pt>
    <dgm:pt modelId="{4213C5F4-25F5-428F-BA10-DA786E795B85}" type="pres">
      <dgm:prSet presAssocID="{DDE67CD3-5BCC-4DEB-8B61-EDCE1EFB1CF3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53DD67A3-07E7-4213-A870-BC0285CCFEA8}" type="pres">
      <dgm:prSet presAssocID="{62AC7697-8152-4CF3-904E-F70D6AF2B244}" presName="node" presStyleLbl="node1" presStyleIdx="6" presStyleCnt="7" custScaleX="119908" custScaleY="1203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1368CA-0407-4D40-9854-621D381D63C2}" type="pres">
      <dgm:prSet presAssocID="{5A589DC2-574B-40C8-954D-C2092E735027}" presName="sibTrans" presStyleLbl="sibTrans2D1" presStyleIdx="6" presStyleCnt="7"/>
      <dgm:spPr/>
      <dgm:t>
        <a:bodyPr/>
        <a:lstStyle/>
        <a:p>
          <a:endParaRPr lang="en-US"/>
        </a:p>
      </dgm:t>
    </dgm:pt>
    <dgm:pt modelId="{BBB0A111-DCF1-4490-8E3E-4BA7B14D871C}" type="pres">
      <dgm:prSet presAssocID="{5A589DC2-574B-40C8-954D-C2092E735027}" presName="connectorText" presStyleLbl="sibTrans2D1" presStyleIdx="6" presStyleCnt="7"/>
      <dgm:spPr/>
      <dgm:t>
        <a:bodyPr/>
        <a:lstStyle/>
        <a:p>
          <a:endParaRPr lang="en-US"/>
        </a:p>
      </dgm:t>
    </dgm:pt>
  </dgm:ptLst>
  <dgm:cxnLst>
    <dgm:cxn modelId="{A312CBE2-C2FC-6C46-A06F-2EF69D8764A3}" type="presOf" srcId="{70B41224-F59E-4249-BC4D-CE6F4D62D78E}" destId="{C9A15E46-06AE-45BC-8ECB-A5B2A6661344}" srcOrd="0" destOrd="0" presId="urn:microsoft.com/office/officeart/2005/8/layout/cycle2"/>
    <dgm:cxn modelId="{27616617-871D-C145-9937-5DD965ECCE2E}" type="presOf" srcId="{7318D5F7-9B2D-400E-A617-86DD6A1DBDAA}" destId="{8F4692D6-5BE1-481D-BA45-857CE4CE11C1}" srcOrd="0" destOrd="0" presId="urn:microsoft.com/office/officeart/2005/8/layout/cycle2"/>
    <dgm:cxn modelId="{E6D5EB84-1C6B-914B-BD07-314F054485DC}" type="presOf" srcId="{7D7E60CC-54BC-4001-9AE8-403C6B8D3580}" destId="{D6DDD51F-9563-414E-AC6F-0E07267B0968}" srcOrd="1" destOrd="0" presId="urn:microsoft.com/office/officeart/2005/8/layout/cycle2"/>
    <dgm:cxn modelId="{1CAF8EC9-04A6-6145-9F2B-313D9CB557DE}" type="presOf" srcId="{DDE67CD3-5BCC-4DEB-8B61-EDCE1EFB1CF3}" destId="{6B6FEF3D-C1C8-4BA6-A85F-641E01FE779B}" srcOrd="0" destOrd="0" presId="urn:microsoft.com/office/officeart/2005/8/layout/cycle2"/>
    <dgm:cxn modelId="{3CF8AD87-9D86-BA4B-9DA6-6F44664EF33E}" type="presOf" srcId="{0B2A9203-0529-491E-854D-119A31645116}" destId="{65F22DEC-52BC-42FE-A1D3-FE41DB31C07D}" srcOrd="0" destOrd="0" presId="urn:microsoft.com/office/officeart/2005/8/layout/cycle2"/>
    <dgm:cxn modelId="{F18F40B9-2B6C-D743-BF50-CA401EEB54C4}" type="presOf" srcId="{DCD6D231-EE7C-4355-A11A-959F3F95CB13}" destId="{12BF6E5F-7AF8-4197-9580-C90CD2017A46}" srcOrd="0" destOrd="0" presId="urn:microsoft.com/office/officeart/2005/8/layout/cycle2"/>
    <dgm:cxn modelId="{65E62884-1454-4E1B-AF4B-5597BA945B77}" srcId="{53C419B7-04A5-488B-80E7-8767F2466471}" destId="{878BEEED-7C7C-4CF1-B842-FBAFFEF2EE6F}" srcOrd="2" destOrd="0" parTransId="{F990A9DE-9F09-4CE5-AD67-739256481AD1}" sibTransId="{7D7E60CC-54BC-4001-9AE8-403C6B8D3580}"/>
    <dgm:cxn modelId="{1A04CB01-1022-064B-9900-001D58A30CD1}" type="presOf" srcId="{C0B33F46-CF27-4725-B58B-58DD11ECC9ED}" destId="{70E50EC3-BAF8-4DD6-9661-C82563FBE2A9}" srcOrd="1" destOrd="0" presId="urn:microsoft.com/office/officeart/2005/8/layout/cycle2"/>
    <dgm:cxn modelId="{69B48FF1-CC2C-E44C-9A65-E5960AE90B43}" type="presOf" srcId="{90F1EF61-9C4E-4548-85ED-D71A3C2BBD19}" destId="{F6CDB016-D85B-4C75-A2BA-F4B78910E1DF}" srcOrd="0" destOrd="0" presId="urn:microsoft.com/office/officeart/2005/8/layout/cycle2"/>
    <dgm:cxn modelId="{685397AF-917F-DE49-B9BE-2796504F3720}" type="presOf" srcId="{DCD6D231-EE7C-4355-A11A-959F3F95CB13}" destId="{B4AE78B4-5E18-4F10-9CD8-8931CC07DD83}" srcOrd="1" destOrd="0" presId="urn:microsoft.com/office/officeart/2005/8/layout/cycle2"/>
    <dgm:cxn modelId="{14B4E9A8-DEC3-2C49-A576-844278EC0710}" type="presOf" srcId="{FA179E21-0B8F-46E9-A553-E0620DB2C28C}" destId="{3449DA6B-DCA0-4FA1-8BD7-B336A5795FBA}" srcOrd="0" destOrd="0" presId="urn:microsoft.com/office/officeart/2005/8/layout/cycle2"/>
    <dgm:cxn modelId="{ED86241B-E010-C746-96E4-3E424AEF1647}" type="presOf" srcId="{C0B33F46-CF27-4725-B58B-58DD11ECC9ED}" destId="{AAC2324C-E13D-4953-BC43-EF5A1184407F}" srcOrd="0" destOrd="0" presId="urn:microsoft.com/office/officeart/2005/8/layout/cycle2"/>
    <dgm:cxn modelId="{19591FF8-09A3-4840-A5B0-5C150B881E3E}" type="presOf" srcId="{3CF00EF4-1C0F-4947-8173-54CC422BE81E}" destId="{15922881-EDA5-4C09-892D-5300409C0987}" srcOrd="0" destOrd="0" presId="urn:microsoft.com/office/officeart/2005/8/layout/cycle2"/>
    <dgm:cxn modelId="{1940C549-6148-4133-AA69-887FBDD37A79}" srcId="{53C419B7-04A5-488B-80E7-8767F2466471}" destId="{FA179E21-0B8F-46E9-A553-E0620DB2C28C}" srcOrd="5" destOrd="0" parTransId="{CFEFE5F2-28EF-417C-B035-98A27A6B3612}" sibTransId="{DDE67CD3-5BCC-4DEB-8B61-EDCE1EFB1CF3}"/>
    <dgm:cxn modelId="{B03B366C-605A-144F-8C9E-3C3106401D3E}" type="presOf" srcId="{62AC7697-8152-4CF3-904E-F70D6AF2B244}" destId="{53DD67A3-07E7-4213-A870-BC0285CCFEA8}" srcOrd="0" destOrd="0" presId="urn:microsoft.com/office/officeart/2005/8/layout/cycle2"/>
    <dgm:cxn modelId="{B52ABFA0-D911-45B2-B1A0-9100DCDE73BF}" srcId="{53C419B7-04A5-488B-80E7-8767F2466471}" destId="{2AF4BDAC-B616-4FF5-884F-1EE07B2E558F}" srcOrd="1" destOrd="0" parTransId="{AF75F401-5643-4C30-8A5E-07BDE53BA89E}" sibTransId="{DCD6D231-EE7C-4355-A11A-959F3F95CB13}"/>
    <dgm:cxn modelId="{76B05866-5390-4C5F-9E55-EA82FBC013C1}" srcId="{53C419B7-04A5-488B-80E7-8767F2466471}" destId="{0B2A9203-0529-491E-854D-119A31645116}" srcOrd="0" destOrd="0" parTransId="{DEFBD802-7F62-4575-91B9-0E26A7649776}" sibTransId="{7318D5F7-9B2D-400E-A617-86DD6A1DBDAA}"/>
    <dgm:cxn modelId="{C2A589E1-F575-6D47-B715-10C9BD833A92}" type="presOf" srcId="{53C419B7-04A5-488B-80E7-8767F2466471}" destId="{3D00F842-C5BD-4F5D-97A0-510AFD9A3827}" srcOrd="0" destOrd="0" presId="urn:microsoft.com/office/officeart/2005/8/layout/cycle2"/>
    <dgm:cxn modelId="{B1B4C242-9C59-AC41-BF8E-3F3306169850}" type="presOf" srcId="{5A589DC2-574B-40C8-954D-C2092E735027}" destId="{951368CA-0407-4D40-9854-621D381D63C2}" srcOrd="0" destOrd="0" presId="urn:microsoft.com/office/officeart/2005/8/layout/cycle2"/>
    <dgm:cxn modelId="{0BE5EFE5-3A4A-424D-86D0-FFA884224637}" type="presOf" srcId="{3CF00EF4-1C0F-4947-8173-54CC422BE81E}" destId="{3ED1A78B-8994-485A-9220-03A24023D0F0}" srcOrd="1" destOrd="0" presId="urn:microsoft.com/office/officeart/2005/8/layout/cycle2"/>
    <dgm:cxn modelId="{5E1BDA31-46C4-495C-91C4-3AF841B16197}" srcId="{53C419B7-04A5-488B-80E7-8767F2466471}" destId="{62AC7697-8152-4CF3-904E-F70D6AF2B244}" srcOrd="6" destOrd="0" parTransId="{6025B4A1-8E9E-4820-9FA0-1A42B40E26ED}" sibTransId="{5A589DC2-574B-40C8-954D-C2092E735027}"/>
    <dgm:cxn modelId="{77568A9F-17BF-AF4D-B571-8C9BF6BB6A36}" type="presOf" srcId="{7318D5F7-9B2D-400E-A617-86DD6A1DBDAA}" destId="{AEEEF4CD-A544-4936-8A7D-13582F3DCC82}" srcOrd="1" destOrd="0" presId="urn:microsoft.com/office/officeart/2005/8/layout/cycle2"/>
    <dgm:cxn modelId="{BAB42417-4694-4011-A61C-FA76DE1B8C98}" srcId="{53C419B7-04A5-488B-80E7-8767F2466471}" destId="{90F1EF61-9C4E-4548-85ED-D71A3C2BBD19}" srcOrd="3" destOrd="0" parTransId="{3D80EE04-11CE-49A7-821C-E23986FCF225}" sibTransId="{3CF00EF4-1C0F-4947-8173-54CC422BE81E}"/>
    <dgm:cxn modelId="{B87BA43C-A87F-2645-A344-BBA6017C0C56}" type="presOf" srcId="{2AF4BDAC-B616-4FF5-884F-1EE07B2E558F}" destId="{51A05D06-6C2B-4B37-A39D-026D60756D57}" srcOrd="0" destOrd="0" presId="urn:microsoft.com/office/officeart/2005/8/layout/cycle2"/>
    <dgm:cxn modelId="{E1BA5954-F828-4E03-96EE-71C971F1B6A6}" srcId="{53C419B7-04A5-488B-80E7-8767F2466471}" destId="{70B41224-F59E-4249-BC4D-CE6F4D62D78E}" srcOrd="4" destOrd="0" parTransId="{2217696D-C54B-4C83-8294-9B586BAFF31E}" sibTransId="{C0B33F46-CF27-4725-B58B-58DD11ECC9ED}"/>
    <dgm:cxn modelId="{D4B44554-DD33-C840-9226-69A3AE03FAA9}" type="presOf" srcId="{7D7E60CC-54BC-4001-9AE8-403C6B8D3580}" destId="{8BCD5DFA-C728-4229-9B4E-0BF3D9C331F0}" srcOrd="0" destOrd="0" presId="urn:microsoft.com/office/officeart/2005/8/layout/cycle2"/>
    <dgm:cxn modelId="{7CEACC99-27C0-644C-B553-81FFA4FA0FFA}" type="presOf" srcId="{5A589DC2-574B-40C8-954D-C2092E735027}" destId="{BBB0A111-DCF1-4490-8E3E-4BA7B14D871C}" srcOrd="1" destOrd="0" presId="urn:microsoft.com/office/officeart/2005/8/layout/cycle2"/>
    <dgm:cxn modelId="{3E40A33C-A430-3A49-AF2F-88F5DF735321}" type="presOf" srcId="{878BEEED-7C7C-4CF1-B842-FBAFFEF2EE6F}" destId="{0455F32E-2B22-461C-A864-66D81E3584EA}" srcOrd="0" destOrd="0" presId="urn:microsoft.com/office/officeart/2005/8/layout/cycle2"/>
    <dgm:cxn modelId="{43A50F97-83FC-764B-BB7B-3B133BE0ED3F}" type="presOf" srcId="{DDE67CD3-5BCC-4DEB-8B61-EDCE1EFB1CF3}" destId="{4213C5F4-25F5-428F-BA10-DA786E795B85}" srcOrd="1" destOrd="0" presId="urn:microsoft.com/office/officeart/2005/8/layout/cycle2"/>
    <dgm:cxn modelId="{8391E2D6-9852-C84A-83A2-6E7EE2995D99}" type="presParOf" srcId="{3D00F842-C5BD-4F5D-97A0-510AFD9A3827}" destId="{65F22DEC-52BC-42FE-A1D3-FE41DB31C07D}" srcOrd="0" destOrd="0" presId="urn:microsoft.com/office/officeart/2005/8/layout/cycle2"/>
    <dgm:cxn modelId="{984D3BB1-AECC-474B-8508-3C7BA401C740}" type="presParOf" srcId="{3D00F842-C5BD-4F5D-97A0-510AFD9A3827}" destId="{8F4692D6-5BE1-481D-BA45-857CE4CE11C1}" srcOrd="1" destOrd="0" presId="urn:microsoft.com/office/officeart/2005/8/layout/cycle2"/>
    <dgm:cxn modelId="{25EB526F-9E68-1A49-BD8D-AAEC5ED666D8}" type="presParOf" srcId="{8F4692D6-5BE1-481D-BA45-857CE4CE11C1}" destId="{AEEEF4CD-A544-4936-8A7D-13582F3DCC82}" srcOrd="0" destOrd="0" presId="urn:microsoft.com/office/officeart/2005/8/layout/cycle2"/>
    <dgm:cxn modelId="{7431EC24-1649-0243-8EEE-4F5523363765}" type="presParOf" srcId="{3D00F842-C5BD-4F5D-97A0-510AFD9A3827}" destId="{51A05D06-6C2B-4B37-A39D-026D60756D57}" srcOrd="2" destOrd="0" presId="urn:microsoft.com/office/officeart/2005/8/layout/cycle2"/>
    <dgm:cxn modelId="{9EF4DA5D-CC41-1A4B-B737-A57BFEE51EDD}" type="presParOf" srcId="{3D00F842-C5BD-4F5D-97A0-510AFD9A3827}" destId="{12BF6E5F-7AF8-4197-9580-C90CD2017A46}" srcOrd="3" destOrd="0" presId="urn:microsoft.com/office/officeart/2005/8/layout/cycle2"/>
    <dgm:cxn modelId="{F76F6BBC-4C80-5E48-972E-DFC20643D053}" type="presParOf" srcId="{12BF6E5F-7AF8-4197-9580-C90CD2017A46}" destId="{B4AE78B4-5E18-4F10-9CD8-8931CC07DD83}" srcOrd="0" destOrd="0" presId="urn:microsoft.com/office/officeart/2005/8/layout/cycle2"/>
    <dgm:cxn modelId="{D0D543B1-1DD4-B747-A310-61048EDCFE63}" type="presParOf" srcId="{3D00F842-C5BD-4F5D-97A0-510AFD9A3827}" destId="{0455F32E-2B22-461C-A864-66D81E3584EA}" srcOrd="4" destOrd="0" presId="urn:microsoft.com/office/officeart/2005/8/layout/cycle2"/>
    <dgm:cxn modelId="{17DBE7C2-591F-494D-A4D8-2BD24C4A1FBC}" type="presParOf" srcId="{3D00F842-C5BD-4F5D-97A0-510AFD9A3827}" destId="{8BCD5DFA-C728-4229-9B4E-0BF3D9C331F0}" srcOrd="5" destOrd="0" presId="urn:microsoft.com/office/officeart/2005/8/layout/cycle2"/>
    <dgm:cxn modelId="{CC703087-669C-1D41-94F6-FE2B887DFD2B}" type="presParOf" srcId="{8BCD5DFA-C728-4229-9B4E-0BF3D9C331F0}" destId="{D6DDD51F-9563-414E-AC6F-0E07267B0968}" srcOrd="0" destOrd="0" presId="urn:microsoft.com/office/officeart/2005/8/layout/cycle2"/>
    <dgm:cxn modelId="{3ADAFC15-1F04-2445-A24F-E64A0E1DCB9A}" type="presParOf" srcId="{3D00F842-C5BD-4F5D-97A0-510AFD9A3827}" destId="{F6CDB016-D85B-4C75-A2BA-F4B78910E1DF}" srcOrd="6" destOrd="0" presId="urn:microsoft.com/office/officeart/2005/8/layout/cycle2"/>
    <dgm:cxn modelId="{D777AE5E-623B-6B43-9DAA-ED5F3F017182}" type="presParOf" srcId="{3D00F842-C5BD-4F5D-97A0-510AFD9A3827}" destId="{15922881-EDA5-4C09-892D-5300409C0987}" srcOrd="7" destOrd="0" presId="urn:microsoft.com/office/officeart/2005/8/layout/cycle2"/>
    <dgm:cxn modelId="{9243641E-1337-694C-A7EE-154ED1118EC8}" type="presParOf" srcId="{15922881-EDA5-4C09-892D-5300409C0987}" destId="{3ED1A78B-8994-485A-9220-03A24023D0F0}" srcOrd="0" destOrd="0" presId="urn:microsoft.com/office/officeart/2005/8/layout/cycle2"/>
    <dgm:cxn modelId="{457E0864-1E0C-1F45-9882-D7D72FF253E8}" type="presParOf" srcId="{3D00F842-C5BD-4F5D-97A0-510AFD9A3827}" destId="{C9A15E46-06AE-45BC-8ECB-A5B2A6661344}" srcOrd="8" destOrd="0" presId="urn:microsoft.com/office/officeart/2005/8/layout/cycle2"/>
    <dgm:cxn modelId="{5ACD53A7-1541-2440-A3A3-817959A28389}" type="presParOf" srcId="{3D00F842-C5BD-4F5D-97A0-510AFD9A3827}" destId="{AAC2324C-E13D-4953-BC43-EF5A1184407F}" srcOrd="9" destOrd="0" presId="urn:microsoft.com/office/officeart/2005/8/layout/cycle2"/>
    <dgm:cxn modelId="{EB5CBFA3-42A1-CE46-BDD3-558C69227092}" type="presParOf" srcId="{AAC2324C-E13D-4953-BC43-EF5A1184407F}" destId="{70E50EC3-BAF8-4DD6-9661-C82563FBE2A9}" srcOrd="0" destOrd="0" presId="urn:microsoft.com/office/officeart/2005/8/layout/cycle2"/>
    <dgm:cxn modelId="{53F29D40-B64B-0F44-8DB4-31DEEB63A860}" type="presParOf" srcId="{3D00F842-C5BD-4F5D-97A0-510AFD9A3827}" destId="{3449DA6B-DCA0-4FA1-8BD7-B336A5795FBA}" srcOrd="10" destOrd="0" presId="urn:microsoft.com/office/officeart/2005/8/layout/cycle2"/>
    <dgm:cxn modelId="{67663334-69B9-1940-A389-40C74677F79D}" type="presParOf" srcId="{3D00F842-C5BD-4F5D-97A0-510AFD9A3827}" destId="{6B6FEF3D-C1C8-4BA6-A85F-641E01FE779B}" srcOrd="11" destOrd="0" presId="urn:microsoft.com/office/officeart/2005/8/layout/cycle2"/>
    <dgm:cxn modelId="{8744DE70-6E01-9D42-832A-809D8DFCECFE}" type="presParOf" srcId="{6B6FEF3D-C1C8-4BA6-A85F-641E01FE779B}" destId="{4213C5F4-25F5-428F-BA10-DA786E795B85}" srcOrd="0" destOrd="0" presId="urn:microsoft.com/office/officeart/2005/8/layout/cycle2"/>
    <dgm:cxn modelId="{028EC769-6E28-8F4B-ACF9-3CE651FA2491}" type="presParOf" srcId="{3D00F842-C5BD-4F5D-97A0-510AFD9A3827}" destId="{53DD67A3-07E7-4213-A870-BC0285CCFEA8}" srcOrd="12" destOrd="0" presId="urn:microsoft.com/office/officeart/2005/8/layout/cycle2"/>
    <dgm:cxn modelId="{B0117C5E-DB8F-9249-ADC1-94EF96DB84A7}" type="presParOf" srcId="{3D00F842-C5BD-4F5D-97A0-510AFD9A3827}" destId="{951368CA-0407-4D40-9854-621D381D63C2}" srcOrd="13" destOrd="0" presId="urn:microsoft.com/office/officeart/2005/8/layout/cycle2"/>
    <dgm:cxn modelId="{AB0660CB-4C38-1243-9412-90BEA5D5D99D}" type="presParOf" srcId="{951368CA-0407-4D40-9854-621D381D63C2}" destId="{BBB0A111-DCF1-4490-8E3E-4BA7B14D871C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22DEC-52BC-42FE-A1D3-FE41DB31C07D}">
      <dsp:nvSpPr>
        <dsp:cNvPr id="0" name=""/>
        <dsp:cNvSpPr/>
      </dsp:nvSpPr>
      <dsp:spPr>
        <a:xfrm>
          <a:off x="3389100" y="-102873"/>
          <a:ext cx="1512171" cy="14793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Perfil genómico tumoral</a:t>
          </a:r>
          <a:endParaRPr lang="en-US" sz="1600" kern="1200" dirty="0"/>
        </a:p>
      </dsp:txBody>
      <dsp:txXfrm>
        <a:off x="3610552" y="113771"/>
        <a:ext cx="1069267" cy="1046053"/>
      </dsp:txXfrm>
    </dsp:sp>
    <dsp:sp modelId="{8F4692D6-5BE1-481D-BA45-857CE4CE11C1}">
      <dsp:nvSpPr>
        <dsp:cNvPr id="0" name=""/>
        <dsp:cNvSpPr/>
      </dsp:nvSpPr>
      <dsp:spPr>
        <a:xfrm rot="1542857">
          <a:off x="4897900" y="833396"/>
          <a:ext cx="229183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4901304" y="906909"/>
        <a:ext cx="160428" cy="265289"/>
      </dsp:txXfrm>
    </dsp:sp>
    <dsp:sp modelId="{51A05D06-6C2B-4B37-A39D-026D60756D57}">
      <dsp:nvSpPr>
        <dsp:cNvPr id="0" name=""/>
        <dsp:cNvSpPr/>
      </dsp:nvSpPr>
      <dsp:spPr>
        <a:xfrm>
          <a:off x="5130583" y="731093"/>
          <a:ext cx="1570888" cy="15169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Biopsia líquida</a:t>
          </a:r>
          <a:endParaRPr lang="en-US" sz="1600" kern="1200" dirty="0"/>
        </a:p>
      </dsp:txBody>
      <dsp:txXfrm>
        <a:off x="5360634" y="953251"/>
        <a:ext cx="1110786" cy="1072676"/>
      </dsp:txXfrm>
    </dsp:sp>
    <dsp:sp modelId="{12BF6E5F-7AF8-4197-9580-C90CD2017A46}">
      <dsp:nvSpPr>
        <dsp:cNvPr id="0" name=""/>
        <dsp:cNvSpPr/>
      </dsp:nvSpPr>
      <dsp:spPr>
        <a:xfrm rot="4628571">
          <a:off x="6021573" y="2200439"/>
          <a:ext cx="214320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6046567" y="2257526"/>
        <a:ext cx="150024" cy="265289"/>
      </dsp:txXfrm>
    </dsp:sp>
    <dsp:sp modelId="{0455F32E-2B22-461C-A864-66D81E3584EA}">
      <dsp:nvSpPr>
        <dsp:cNvPr id="0" name=""/>
        <dsp:cNvSpPr/>
      </dsp:nvSpPr>
      <dsp:spPr>
        <a:xfrm>
          <a:off x="5573257" y="2603302"/>
          <a:ext cx="1560264" cy="160498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Pruebas de sensibilidad tumoral</a:t>
          </a:r>
          <a:endParaRPr lang="en-US" sz="1600" kern="1200" dirty="0"/>
        </a:p>
      </dsp:txBody>
      <dsp:txXfrm>
        <a:off x="5801752" y="2838347"/>
        <a:ext cx="1103274" cy="1134899"/>
      </dsp:txXfrm>
    </dsp:sp>
    <dsp:sp modelId="{8BCD5DFA-C728-4229-9B4E-0BF3D9C331F0}">
      <dsp:nvSpPr>
        <dsp:cNvPr id="0" name=""/>
        <dsp:cNvSpPr/>
      </dsp:nvSpPr>
      <dsp:spPr>
        <a:xfrm rot="7714286">
          <a:off x="5633831" y="3955380"/>
          <a:ext cx="209959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5684961" y="4019186"/>
        <a:ext cx="146971" cy="265289"/>
      </dsp:txXfrm>
    </dsp:sp>
    <dsp:sp modelId="{F6CDB016-D85B-4C75-A2BA-F4B78910E1DF}">
      <dsp:nvSpPr>
        <dsp:cNvPr id="0" name=""/>
        <dsp:cNvSpPr/>
      </dsp:nvSpPr>
      <dsp:spPr>
        <a:xfrm>
          <a:off x="4315746" y="4187478"/>
          <a:ext cx="1624365" cy="150999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Predicción de respuesta a fármacos</a:t>
          </a:r>
          <a:endParaRPr lang="en-US" sz="1600" kern="1200" dirty="0"/>
        </a:p>
      </dsp:txBody>
      <dsp:txXfrm>
        <a:off x="4553629" y="4408612"/>
        <a:ext cx="1148599" cy="1067728"/>
      </dsp:txXfrm>
    </dsp:sp>
    <dsp:sp modelId="{15922881-EDA5-4C09-892D-5300409C0987}">
      <dsp:nvSpPr>
        <dsp:cNvPr id="0" name=""/>
        <dsp:cNvSpPr/>
      </dsp:nvSpPr>
      <dsp:spPr>
        <a:xfrm rot="10800000">
          <a:off x="4043949" y="4721402"/>
          <a:ext cx="192069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4101570" y="4809831"/>
        <a:ext cx="134448" cy="265289"/>
      </dsp:txXfrm>
    </dsp:sp>
    <dsp:sp modelId="{C9A15E46-06AE-45BC-8ECB-A5B2A6661344}">
      <dsp:nvSpPr>
        <dsp:cNvPr id="0" name=""/>
        <dsp:cNvSpPr/>
      </dsp:nvSpPr>
      <dsp:spPr>
        <a:xfrm>
          <a:off x="2371535" y="4165455"/>
          <a:ext cx="1581814" cy="155404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Células tumorales circulantes</a:t>
          </a:r>
          <a:endParaRPr lang="en-US" sz="1600" kern="1200" dirty="0"/>
        </a:p>
      </dsp:txBody>
      <dsp:txXfrm>
        <a:off x="2603186" y="4393039"/>
        <a:ext cx="1118512" cy="1098873"/>
      </dsp:txXfrm>
    </dsp:sp>
    <dsp:sp modelId="{AAC2324C-E13D-4953-BC43-EF5A1184407F}">
      <dsp:nvSpPr>
        <dsp:cNvPr id="0" name=""/>
        <dsp:cNvSpPr/>
      </dsp:nvSpPr>
      <dsp:spPr>
        <a:xfrm rot="13885714">
          <a:off x="2459509" y="3965961"/>
          <a:ext cx="200978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 rot="10800000">
        <a:off x="2508452" y="4077959"/>
        <a:ext cx="140685" cy="265289"/>
      </dsp:txXfrm>
    </dsp:sp>
    <dsp:sp modelId="{3449DA6B-DCA0-4FA1-8BD7-B336A5795FBA}">
      <dsp:nvSpPr>
        <dsp:cNvPr id="0" name=""/>
        <dsp:cNvSpPr/>
      </dsp:nvSpPr>
      <dsp:spPr>
        <a:xfrm>
          <a:off x="1147398" y="2592291"/>
          <a:ext cx="1579168" cy="162701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ADN circulante del tumor</a:t>
          </a:r>
          <a:endParaRPr lang="en-US" sz="1600" kern="1200" dirty="0"/>
        </a:p>
      </dsp:txBody>
      <dsp:txXfrm>
        <a:off x="1378662" y="2830561"/>
        <a:ext cx="1116640" cy="1150472"/>
      </dsp:txXfrm>
    </dsp:sp>
    <dsp:sp modelId="{6B6FEF3D-C1C8-4BA6-A85F-641E01FE779B}">
      <dsp:nvSpPr>
        <dsp:cNvPr id="0" name=""/>
        <dsp:cNvSpPr/>
      </dsp:nvSpPr>
      <dsp:spPr>
        <a:xfrm rot="16971429">
          <a:off x="2060369" y="2220151"/>
          <a:ext cx="193540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2082940" y="2336883"/>
        <a:ext cx="135478" cy="265289"/>
      </dsp:txXfrm>
    </dsp:sp>
    <dsp:sp modelId="{53DD67A3-07E7-4213-A870-BC0285CCFEA8}">
      <dsp:nvSpPr>
        <dsp:cNvPr id="0" name=""/>
        <dsp:cNvSpPr/>
      </dsp:nvSpPr>
      <dsp:spPr>
        <a:xfrm>
          <a:off x="1588906" y="701407"/>
          <a:ext cx="1570875" cy="157636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Detección de metástasis antes de que sucedan</a:t>
          </a:r>
          <a:endParaRPr lang="en-US" sz="1600" kern="1200" dirty="0"/>
        </a:p>
      </dsp:txBody>
      <dsp:txXfrm>
        <a:off x="1818955" y="932260"/>
        <a:ext cx="1110777" cy="1114658"/>
      </dsp:txXfrm>
    </dsp:sp>
    <dsp:sp modelId="{951368CA-0407-4D40-9854-621D381D63C2}">
      <dsp:nvSpPr>
        <dsp:cNvPr id="0" name=""/>
        <dsp:cNvSpPr/>
      </dsp:nvSpPr>
      <dsp:spPr>
        <a:xfrm rot="20057143">
          <a:off x="3155828" y="837728"/>
          <a:ext cx="226109" cy="44214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300" kern="1200"/>
        </a:p>
      </dsp:txBody>
      <dsp:txXfrm>
        <a:off x="3159187" y="940873"/>
        <a:ext cx="158276" cy="26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64270-744B-47D0-A37E-914595293286}" type="datetimeFigureOut">
              <a:rPr lang="es-ES" smtClean="0"/>
              <a:t>19/5/17</a:t>
            </a:fld>
            <a:endParaRPr lang="es-E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685800"/>
            <a:ext cx="611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A27E2-F8E9-4304-AFB0-474BE76B31C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041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noProof="0" dirty="0" smtClean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45736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3872E8-BF73-4942-9514-D781B0A4EC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36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Outro alvo da Biópsia Líquida: </a:t>
            </a:r>
            <a:r>
              <a:rPr lang="pt-BR" dirty="0" err="1" smtClean="0"/>
              <a:t>ctDNA</a:t>
            </a:r>
            <a:endParaRPr lang="es-E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A27E2-F8E9-4304-AFB0-474BE76B31CD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63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ADNtc</a:t>
            </a:r>
            <a:r>
              <a:rPr lang="pt-BR" dirty="0" smtClean="0"/>
              <a:t> (ADN tumoral circulante)</a:t>
            </a:r>
            <a:endParaRPr lang="es-E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A27E2-F8E9-4304-AFB0-474BE76B31CD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93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8091" y="2130426"/>
            <a:ext cx="10405031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36182" y="3886200"/>
            <a:ext cx="856884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s-E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021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84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1882054" y="274639"/>
            <a:ext cx="3685115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20331" y="274639"/>
            <a:ext cx="10857702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9689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885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8080" y="1300786"/>
            <a:ext cx="8725053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8080" y="3886201"/>
            <a:ext cx="8725053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7462" y="2367093"/>
            <a:ext cx="1040566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62" y="828564"/>
            <a:ext cx="10393537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462" y="3657458"/>
            <a:ext cx="10393537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7464" y="618518"/>
            <a:ext cx="10406287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7463" y="2367093"/>
            <a:ext cx="512663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97114" y="2367093"/>
            <a:ext cx="5126008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7464" y="618518"/>
            <a:ext cx="10406287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0955" y="2371018"/>
            <a:ext cx="4893146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7463" y="3051013"/>
            <a:ext cx="512663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2242" y="2371018"/>
            <a:ext cx="4901509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97115" y="3051013"/>
            <a:ext cx="5126009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4471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64" y="609600"/>
            <a:ext cx="3951574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98560" y="609601"/>
            <a:ext cx="6225190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63" y="2632852"/>
            <a:ext cx="3951575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63" y="609600"/>
            <a:ext cx="5958925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54773" y="609601"/>
            <a:ext cx="326849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83" y="2632853"/>
            <a:ext cx="5958905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83" y="4289374"/>
            <a:ext cx="10406268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9526" y="698261"/>
            <a:ext cx="9862181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63" y="5108728"/>
            <a:ext cx="10406288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63" y="609600"/>
            <a:ext cx="10406288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64" y="4204821"/>
            <a:ext cx="10406288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2049" y="609600"/>
            <a:ext cx="9340303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7590" y="3610032"/>
            <a:ext cx="8787628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63" y="4372797"/>
            <a:ext cx="10406288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1005530" y="754166"/>
            <a:ext cx="61206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00173" y="2993578"/>
            <a:ext cx="61206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464" y="2138722"/>
            <a:ext cx="10406288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464" y="4662335"/>
            <a:ext cx="10406288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7463" y="609600"/>
            <a:ext cx="10406288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7463" y="2367093"/>
            <a:ext cx="331229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7463" y="2943356"/>
            <a:ext cx="331229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70362" y="2367093"/>
            <a:ext cx="33048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59276" y="2943356"/>
            <a:ext cx="3316685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05482" y="2367093"/>
            <a:ext cx="331826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05482" y="2943356"/>
            <a:ext cx="331826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7463" y="610772"/>
            <a:ext cx="10406288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7463" y="4204820"/>
            <a:ext cx="330971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7463" y="2367093"/>
            <a:ext cx="3309715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7463" y="4781082"/>
            <a:ext cx="3309715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60692" y="4204820"/>
            <a:ext cx="331515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59275" y="2367093"/>
            <a:ext cx="331668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59275" y="4781081"/>
            <a:ext cx="3316686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05483" y="4204820"/>
            <a:ext cx="3314004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05482" y="2367093"/>
            <a:ext cx="331826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05357" y="4781079"/>
            <a:ext cx="3318394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7464" y="2367094"/>
            <a:ext cx="10406288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213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0118" y="609602"/>
            <a:ext cx="2563632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7464" y="609602"/>
            <a:ext cx="7689638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6972" y="4406901"/>
            <a:ext cx="10405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6972" y="2906713"/>
            <a:ext cx="10405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0949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C7614-15A9-43A8-9E98-106A33ED6C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5/19/17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7684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clip-art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61" y="271463"/>
            <a:ext cx="11014967" cy="1141412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lip-art 2"/>
          <p:cNvSpPr>
            <a:spLocks noGrp="1"/>
          </p:cNvSpPr>
          <p:nvPr>
            <p:ph type="clipArt" sz="half" idx="1"/>
          </p:nvPr>
        </p:nvSpPr>
        <p:spPr>
          <a:xfrm>
            <a:off x="612061" y="1600200"/>
            <a:ext cx="5404411" cy="4876800"/>
          </a:xfrm>
        </p:spPr>
        <p:txBody>
          <a:bodyPr/>
          <a:lstStyle/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20492" y="1600200"/>
            <a:ext cx="5406536" cy="4876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074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20331" y="1600201"/>
            <a:ext cx="727034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294698" y="1600201"/>
            <a:ext cx="727247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274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61" y="274638"/>
            <a:ext cx="1101709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0" y="1535113"/>
            <a:ext cx="54086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2060" y="2174875"/>
            <a:ext cx="54086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218367" y="1535113"/>
            <a:ext cx="541078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18367" y="2174875"/>
            <a:ext cx="541078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8349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67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1621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061" y="273050"/>
            <a:ext cx="40272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85974" y="273051"/>
            <a:ext cx="684317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12061" y="1435101"/>
            <a:ext cx="40272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38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9363" y="4800600"/>
            <a:ext cx="734472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99363" y="612775"/>
            <a:ext cx="734472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99363" y="5367338"/>
            <a:ext cx="734472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350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21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12061" y="274638"/>
            <a:ext cx="110170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s-E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12061" y="1600201"/>
            <a:ext cx="110170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s-E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12061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82415" y="6356351"/>
            <a:ext cx="3876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72869" y="6356351"/>
            <a:ext cx="28562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8137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224121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7464" y="618518"/>
            <a:ext cx="10406287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464" y="2367094"/>
            <a:ext cx="10406288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9732" y="5883276"/>
            <a:ext cx="27542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5BB47E1-DDF2-4AFC-8B15-261AF16D976E}" type="datetimeFigureOut">
              <a:rPr lang="es-ES" smtClean="0"/>
              <a:t>19/5/17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7463" y="5883276"/>
            <a:ext cx="66998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6451" y="5883276"/>
            <a:ext cx="767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3DBA673-6519-46A7-84DC-BA2CE9041295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5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0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845806" y="764704"/>
            <a:ext cx="654961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Cáncer </a:t>
            </a:r>
          </a:p>
          <a:p>
            <a:pPr algn="ctr"/>
            <a:r>
              <a:rPr lang="es-E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en América Latina:</a:t>
            </a:r>
          </a:p>
          <a:p>
            <a:pPr algn="ctr"/>
            <a:r>
              <a:rPr lang="es-ES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nuevas perspectivas</a:t>
            </a:r>
            <a:endParaRPr lang="pt-BR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888358" y="3506232"/>
            <a:ext cx="4392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Profesora. </a:t>
            </a:r>
            <a:r>
              <a:rPr lang="es-ES" sz="20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Dra. Nise H. </a:t>
            </a: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Yamaguchi</a:t>
            </a:r>
          </a:p>
          <a:p>
            <a:pPr algn="ctr"/>
            <a:r>
              <a:rPr lang="es-ES" sz="2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Associação</a:t>
            </a: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Brasileira e Paulista  de </a:t>
            </a:r>
            <a:r>
              <a:rPr lang="es-ES" sz="20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Mulheres</a:t>
            </a:r>
            <a:r>
              <a:rPr lang="es-ES" sz="2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Médicas</a:t>
            </a:r>
            <a:endParaRPr lang="es-ES" sz="2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Israelita Albert Einstein</a:t>
            </a:r>
          </a:p>
          <a:p>
            <a:pPr algn="ctr"/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Instituto </a:t>
            </a:r>
            <a:r>
              <a:rPr lang="es-E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Avanços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Medicina</a:t>
            </a:r>
          </a:p>
          <a:p>
            <a:pPr algn="ctr"/>
            <a:r>
              <a:rPr lang="es-ES" sz="20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 </a:t>
            </a:r>
            <a:r>
              <a:rPr lang="es-E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Paulo, Brasil</a:t>
            </a:r>
          </a:p>
        </p:txBody>
      </p:sp>
    </p:spTree>
    <p:extLst>
      <p:ext uri="{BB962C8B-B14F-4D97-AF65-F5344CB8AC3E}">
        <p14:creationId xmlns:p14="http://schemas.microsoft.com/office/powerpoint/2010/main" val="157382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s.shu.edu/cancer/files/2014/07/WJCO-2-125-g0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8706" y="1785926"/>
            <a:ext cx="7620000" cy="411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ANTICORPOS MONOCLONAIS EM USO CLÍNICO EM CÂNCER DE MAMA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2253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ANTICORPO ASSOCIADO A MEDICAMENTO CITOTÓXICO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2466" name="Picture 2" descr="http://surfaceearth.com/wp-content/uploads/2012/08/Monoclonal-Antibody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2142" r="12142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035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MEDICAMENTO DISPONÍVEL PARA CÂNCER DE MAMA</a:t>
            </a:r>
            <a:br>
              <a:rPr lang="pt-BR" dirty="0" smtClean="0"/>
            </a:br>
            <a:r>
              <a:rPr lang="pt-BR" dirty="0" smtClean="0"/>
              <a:t>ALDO-TRASTUZUMAB</a:t>
            </a:r>
            <a:endParaRPr lang="pt-BR" dirty="0"/>
          </a:p>
        </p:txBody>
      </p:sp>
      <p:pic>
        <p:nvPicPr>
          <p:cNvPr id="61442" name="Picture 2" descr="http://www.rxeconsult.com/articles/files/510/ADC_Kadcyla_ImagePNGADC_Kadcyla_Image_1390349871.PN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t="1382" b="1382"/>
          <a:stretch>
            <a:fillRect/>
          </a:stretch>
        </p:blipFill>
        <p:spPr bwMode="auto">
          <a:prstGeom prst="rect">
            <a:avLst/>
          </a:prstGeom>
          <a:noFill/>
        </p:spPr>
      </p:pic>
      <p:sp>
        <p:nvSpPr>
          <p:cNvPr id="13" name="Espaço Reservado para Texto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80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944142" y="188640"/>
            <a:ext cx="8424936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Anormalidades epigenéticas, cáncer y metástasis</a:t>
            </a:r>
          </a:p>
          <a:p>
            <a:pPr algn="ctr"/>
            <a:endParaRPr lang="es-ES" sz="1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controles epigenéticos regulan la actividad de los genes en cada tipo de tejido, silenciando o activando la expresión de determinados genes, lo que se denomina </a:t>
            </a:r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imprinting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epigenético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Controles epigenéticos como las modificaciones de las histonas, la metilación del ADN y la expresión del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miARN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, afectan en última instancia a la expresión génica.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cambios en el patrón normal de </a:t>
            </a:r>
            <a:r>
              <a:rPr lang="es-ES" i="1" dirty="0">
                <a:latin typeface="Arial" panose="020B0604020202020204" pitchFamily="34" charset="0"/>
                <a:cs typeface="Arial" panose="020B0604020202020204" pitchFamily="34" charset="0"/>
              </a:rPr>
              <a:t>imprinting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para un tejido pueden llevar a la pérdida de ciertos genes o a su hiperexpresión en las células hijas, dando origen al cáncer.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Los cambios epigenéticos también son críticos para el desarrollo y la progresión de muchos tumores de mama.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234" y="4774511"/>
            <a:ext cx="6768752" cy="198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05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24" y="1835941"/>
            <a:ext cx="6902378" cy="4797152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232174" y="188640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66"/>
                </a:solidFill>
              </a:rPr>
              <a:t>Los controles epigenéticos, son esenciales en la embriogénesis y en el mantenimiento de la diferenciación celular adecuada a cada tejido u órgano. Sin embargo, estos controles se ven afectados a lo largo de la vida por diversos factores: dieta, medicamentos, tabaquismo, alcoholismo, deficiencias nutricionales, contaminantes ambientales, envejecimiento.</a:t>
            </a:r>
          </a:p>
        </p:txBody>
      </p:sp>
    </p:spTree>
    <p:extLst>
      <p:ext uri="{BB962C8B-B14F-4D97-AF65-F5344CB8AC3E}">
        <p14:creationId xmlns:p14="http://schemas.microsoft.com/office/powerpoint/2010/main" val="5494706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32173" y="90872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Antígeno:</a:t>
            </a:r>
            <a:r>
              <a:rPr lang="es-ES" dirty="0"/>
              <a:t> fragmentos de proteínas o complejos de péptidos que se presentan a las células T que vigilan las células en búsqueda de proteínas, toxinas o patógenos extraños.</a:t>
            </a:r>
          </a:p>
          <a:p>
            <a:pPr algn="just"/>
            <a:endParaRPr lang="es-ES" dirty="0"/>
          </a:p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Algunos péptidos presentados pueden ser más </a:t>
            </a:r>
            <a:r>
              <a:rPr lang="es-ES" b="1" dirty="0" err="1">
                <a:solidFill>
                  <a:schemeClr val="accent4">
                    <a:lumMod val="50000"/>
                  </a:schemeClr>
                </a:solidFill>
              </a:rPr>
              <a:t>inmunogénicos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 que otros en una misma molécula o complejo antigénico.</a:t>
            </a:r>
          </a:p>
          <a:p>
            <a:pPr algn="just"/>
            <a:endParaRPr lang="es-ES" dirty="0"/>
          </a:p>
          <a:p>
            <a:pPr algn="just"/>
            <a:r>
              <a:rPr lang="es-ES" b="1" dirty="0"/>
              <a:t>Epítopo: </a:t>
            </a:r>
            <a:r>
              <a:rPr lang="es-ES" dirty="0"/>
              <a:t>el péptido de un complejo o molécula de proteína que desencadena la respuesta inmunogénica más fuerte en la vigilancia de los linfocitos.</a:t>
            </a:r>
          </a:p>
          <a:p>
            <a:pPr algn="just"/>
            <a:endParaRPr lang="es-ES" dirty="0"/>
          </a:p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Los mejores candidatos a vacunas y terapias de inmunomodulación</a:t>
            </a:r>
          </a:p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</a:rPr>
              <a:t>    son los epítopos con mayor afinidad a anticuerpos.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646080" y="42765"/>
            <a:ext cx="4987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FF0066"/>
                </a:solidFill>
              </a:rPr>
              <a:t>Vacunas Terapéuticas y Profilácticas: </a:t>
            </a:r>
          </a:p>
          <a:p>
            <a:r>
              <a:rPr lang="es-ES" sz="2400" b="1" dirty="0">
                <a:solidFill>
                  <a:srgbClr val="FF0066"/>
                </a:solidFill>
              </a:rPr>
              <a:t>la nueva frontera contra el cáncer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67" y="4430460"/>
            <a:ext cx="1984281" cy="198428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96724" y="6431260"/>
            <a:ext cx="1911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bg1"/>
                </a:solidFill>
              </a:rPr>
              <a:t>Antígeno Tumoral Humano</a:t>
            </a:r>
          </a:p>
          <a:p>
            <a:pPr algn="ctr"/>
            <a:r>
              <a:rPr lang="es-ES" sz="1200" b="1" dirty="0">
                <a:solidFill>
                  <a:schemeClr val="bg1"/>
                </a:solidFill>
              </a:rPr>
              <a:t>Unido a Anticuerpo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254773" y="6414741"/>
            <a:ext cx="536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Janeway</a:t>
            </a:r>
            <a:r>
              <a:rPr lang="en-US" sz="1200" b="1" dirty="0">
                <a:solidFill>
                  <a:schemeClr val="bg1"/>
                </a:solidFill>
              </a:rPr>
              <a:t> CA, Travers P, </a:t>
            </a:r>
            <a:r>
              <a:rPr lang="en-US" sz="1200" b="1" dirty="0" err="1">
                <a:solidFill>
                  <a:schemeClr val="bg1"/>
                </a:solidFill>
              </a:rPr>
              <a:t>Walport</a:t>
            </a:r>
            <a:r>
              <a:rPr lang="en-US" sz="1200" b="1" dirty="0">
                <a:solidFill>
                  <a:schemeClr val="bg1"/>
                </a:solidFill>
              </a:rPr>
              <a:t> M, </a:t>
            </a:r>
            <a:r>
              <a:rPr lang="en-US" sz="1200" b="1" dirty="0" err="1">
                <a:solidFill>
                  <a:schemeClr val="bg1"/>
                </a:solidFill>
              </a:rPr>
              <a:t>Shlomchik</a:t>
            </a:r>
            <a:r>
              <a:rPr lang="en-US" sz="1200" b="1" dirty="0">
                <a:solidFill>
                  <a:schemeClr val="bg1"/>
                </a:solidFill>
              </a:rPr>
              <a:t> M. The immune system in health and disease. 5th Ed. Garland Publishing, 2011</a:t>
            </a:r>
          </a:p>
          <a:p>
            <a:endParaRPr lang="es-ES" sz="1200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96640" y="5019062"/>
            <a:ext cx="2844442" cy="35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213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51" y="1"/>
            <a:ext cx="8352927" cy="476672"/>
          </a:xfrm>
        </p:spPr>
        <p:txBody>
          <a:bodyPr/>
          <a:lstStyle/>
          <a:p>
            <a:r>
              <a:rPr lang="es-ES" sz="2400" b="1" dirty="0">
                <a:solidFill>
                  <a:srgbClr val="FF0066"/>
                </a:solidFill>
              </a:rPr>
              <a:t>Sistema Inmunológico y Actividad Anti-tumoral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80" y="936968"/>
            <a:ext cx="3334216" cy="23911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96" y="3725462"/>
            <a:ext cx="3400900" cy="30736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800126" y="558553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    Macrophage adhered to cancer cell.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368716" y="3214083"/>
            <a:ext cx="239915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b="1" dirty="0"/>
              <a:t>www.sciencephotolibrary.uk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14" y="3547947"/>
            <a:ext cx="3684926" cy="311907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642544" y="3356130"/>
            <a:ext cx="343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    T – Helpers (pink) adhering to tumor cell</a:t>
            </a:r>
            <a:r>
              <a:rPr lang="en-US" b="1" dirty="0"/>
              <a:t>.</a:t>
            </a:r>
          </a:p>
        </p:txBody>
      </p:sp>
      <p:pic>
        <p:nvPicPr>
          <p:cNvPr id="12" name="Espaço Reservado para Conteú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615" y="681663"/>
            <a:ext cx="2582683" cy="253242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8854820" y="609046"/>
            <a:ext cx="173028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Infiltrating T – cell (orange)  inducing apoptosis in cancer cell.</a:t>
            </a:r>
          </a:p>
          <a:p>
            <a:endParaRPr lang="en-US" sz="1400" b="1" dirty="0"/>
          </a:p>
          <a:p>
            <a:r>
              <a:rPr lang="en-US" sz="1400" b="1" dirty="0"/>
              <a:t>Small pink spheres are apoptotic  bodies, releasing molecules from disintegrating cancer cell</a:t>
            </a:r>
          </a:p>
        </p:txBody>
      </p:sp>
    </p:spTree>
    <p:extLst>
      <p:ext uri="{BB962C8B-B14F-4D97-AF65-F5344CB8AC3E}">
        <p14:creationId xmlns:p14="http://schemas.microsoft.com/office/powerpoint/2010/main" val="9693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304182" y="18864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2800" dirty="0">
                <a:solidFill>
                  <a:srgbClr val="FF0066"/>
                </a:solidFill>
              </a:rPr>
              <a:t>Enfoques </a:t>
            </a:r>
            <a:r>
              <a:rPr lang="es-ES" sz="2800" dirty="0" err="1">
                <a:solidFill>
                  <a:srgbClr val="FF0066"/>
                </a:solidFill>
              </a:rPr>
              <a:t>Inmunoterapéuticos</a:t>
            </a:r>
            <a:r>
              <a:rPr lang="es-ES" sz="2800" dirty="0">
                <a:solidFill>
                  <a:srgbClr val="FF0066"/>
                </a:solidFill>
              </a:rPr>
              <a:t> en el Cáncer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340500" y="1074221"/>
            <a:ext cx="55446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Inmunización activa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Vacunas antígeno-específicas: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Activa y dirige las células inmunes;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Proporciona protección prolongada.</a:t>
            </a:r>
            <a:endParaRPr lang="pt-BR" sz="20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48" y="4574680"/>
            <a:ext cx="2630666" cy="195066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304" y="4522904"/>
            <a:ext cx="1929382" cy="192938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734" y="4109892"/>
            <a:ext cx="2956526" cy="2320594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530350" y="4199738"/>
            <a:ext cx="61744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/>
              <a:t> 	</a:t>
            </a:r>
          </a:p>
          <a:p>
            <a:r>
              <a:rPr lang="pt-BR" sz="1000" b="1" dirty="0"/>
              <a:t>                       MHC </a:t>
            </a:r>
            <a:r>
              <a:rPr lang="pt-BR" sz="1000" b="1" dirty="0" err="1"/>
              <a:t>linked</a:t>
            </a:r>
            <a:r>
              <a:rPr lang="pt-BR" sz="1000" b="1" dirty="0"/>
              <a:t> </a:t>
            </a:r>
            <a:r>
              <a:rPr lang="pt-BR" sz="1000" b="1" dirty="0" err="1"/>
              <a:t>to</a:t>
            </a:r>
            <a:r>
              <a:rPr lang="pt-BR" sz="1000" b="1" dirty="0"/>
              <a:t>  T </a:t>
            </a:r>
            <a:r>
              <a:rPr lang="pt-BR" sz="1000" b="1" dirty="0" err="1"/>
              <a:t>cells</a:t>
            </a:r>
            <a:r>
              <a:rPr lang="pt-BR" sz="1000" b="1" dirty="0"/>
              <a:t> (blue)  	                       </a:t>
            </a:r>
            <a:r>
              <a:rPr lang="pt-BR" sz="1000" b="1" dirty="0" err="1"/>
              <a:t>Antibody</a:t>
            </a:r>
            <a:r>
              <a:rPr lang="pt-BR" sz="1000" b="1" dirty="0"/>
              <a:t> BR96 + tumor </a:t>
            </a:r>
            <a:r>
              <a:rPr lang="pt-BR" sz="1000" b="1" dirty="0" err="1"/>
              <a:t>antigen</a:t>
            </a:r>
            <a:endParaRPr lang="pt-BR" sz="1000" b="1" dirty="0"/>
          </a:p>
          <a:p>
            <a:r>
              <a:rPr lang="pt-BR" sz="1000" b="1" dirty="0"/>
              <a:t>				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084916" y="3837132"/>
            <a:ext cx="3600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/>
              <a:t>               T </a:t>
            </a:r>
            <a:r>
              <a:rPr lang="pt-BR" sz="1050" b="1" dirty="0" err="1"/>
              <a:t>cells</a:t>
            </a:r>
            <a:r>
              <a:rPr lang="pt-BR" sz="1050" b="1" dirty="0"/>
              <a:t> </a:t>
            </a:r>
            <a:r>
              <a:rPr lang="pt-BR" sz="1050" b="1" dirty="0" err="1"/>
              <a:t>dependent</a:t>
            </a:r>
            <a:r>
              <a:rPr lang="pt-BR" sz="1050" b="1" dirty="0"/>
              <a:t> </a:t>
            </a:r>
            <a:r>
              <a:rPr lang="pt-BR" sz="1050" b="1" dirty="0" err="1"/>
              <a:t>on</a:t>
            </a:r>
            <a:r>
              <a:rPr lang="pt-BR" sz="1050" b="1" dirty="0"/>
              <a:t> B </a:t>
            </a:r>
            <a:r>
              <a:rPr lang="pt-BR" sz="1050" b="1" dirty="0" err="1"/>
              <a:t>cell</a:t>
            </a:r>
            <a:r>
              <a:rPr lang="pt-BR" sz="1050" b="1" dirty="0"/>
              <a:t> </a:t>
            </a:r>
            <a:r>
              <a:rPr lang="pt-BR" sz="1050" b="1" dirty="0" err="1"/>
              <a:t>activation</a:t>
            </a:r>
            <a:endParaRPr lang="pt-BR" sz="1050" b="1" dirty="0"/>
          </a:p>
        </p:txBody>
      </p:sp>
      <p:sp>
        <p:nvSpPr>
          <p:cNvPr id="13" name="Retângulo 12"/>
          <p:cNvSpPr/>
          <p:nvPr/>
        </p:nvSpPr>
        <p:spPr>
          <a:xfrm>
            <a:off x="4480904" y="6309320"/>
            <a:ext cx="62117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1100" dirty="0" err="1">
                <a:solidFill>
                  <a:prstClr val="white"/>
                </a:solidFill>
              </a:rPr>
              <a:t>Janeway</a:t>
            </a:r>
            <a:r>
              <a:rPr lang="pt-BR" sz="1100" dirty="0">
                <a:solidFill>
                  <a:prstClr val="white"/>
                </a:solidFill>
              </a:rPr>
              <a:t> CA, </a:t>
            </a:r>
            <a:r>
              <a:rPr lang="pt-BR" sz="1100" dirty="0" err="1">
                <a:solidFill>
                  <a:prstClr val="white"/>
                </a:solidFill>
              </a:rPr>
              <a:t>Travers</a:t>
            </a:r>
            <a:r>
              <a:rPr lang="pt-BR" sz="1100" dirty="0">
                <a:solidFill>
                  <a:prstClr val="white"/>
                </a:solidFill>
              </a:rPr>
              <a:t> P, </a:t>
            </a:r>
            <a:r>
              <a:rPr lang="pt-BR" sz="1100" dirty="0" err="1">
                <a:solidFill>
                  <a:prstClr val="white"/>
                </a:solidFill>
              </a:rPr>
              <a:t>Walport</a:t>
            </a:r>
            <a:r>
              <a:rPr lang="pt-BR" sz="1100" dirty="0">
                <a:solidFill>
                  <a:prstClr val="white"/>
                </a:solidFill>
              </a:rPr>
              <a:t> M, </a:t>
            </a:r>
            <a:r>
              <a:rPr lang="pt-BR" sz="1100" dirty="0" err="1">
                <a:solidFill>
                  <a:prstClr val="white"/>
                </a:solidFill>
              </a:rPr>
              <a:t>Shlomchik</a:t>
            </a:r>
            <a:r>
              <a:rPr lang="pt-BR" sz="1100" dirty="0">
                <a:solidFill>
                  <a:prstClr val="white"/>
                </a:solidFill>
              </a:rPr>
              <a:t> M</a:t>
            </a:r>
            <a:r>
              <a:rPr lang="pt-BR" dirty="0">
                <a:solidFill>
                  <a:prstClr val="white"/>
                </a:solidFill>
              </a:rPr>
              <a:t>. </a:t>
            </a:r>
            <a:r>
              <a:rPr lang="pt-BR" sz="1200" dirty="0">
                <a:solidFill>
                  <a:prstClr val="white"/>
                </a:solidFill>
              </a:rPr>
              <a:t>The </a:t>
            </a:r>
            <a:r>
              <a:rPr lang="pt-BR" sz="1200" dirty="0" err="1">
                <a:solidFill>
                  <a:prstClr val="white"/>
                </a:solidFill>
              </a:rPr>
              <a:t>immune</a:t>
            </a:r>
            <a:r>
              <a:rPr lang="pt-BR" sz="1200" dirty="0">
                <a:solidFill>
                  <a:prstClr val="white"/>
                </a:solidFill>
              </a:rPr>
              <a:t> system in </a:t>
            </a:r>
            <a:r>
              <a:rPr lang="pt-BR" sz="1200" dirty="0" err="1">
                <a:solidFill>
                  <a:prstClr val="white"/>
                </a:solidFill>
              </a:rPr>
              <a:t>health</a:t>
            </a:r>
            <a:r>
              <a:rPr lang="pt-BR" sz="1200" dirty="0">
                <a:solidFill>
                  <a:prstClr val="white"/>
                </a:solidFill>
              </a:rPr>
              <a:t> </a:t>
            </a:r>
            <a:r>
              <a:rPr lang="pt-BR" sz="1200" dirty="0" err="1">
                <a:solidFill>
                  <a:prstClr val="white"/>
                </a:solidFill>
              </a:rPr>
              <a:t>and</a:t>
            </a:r>
            <a:r>
              <a:rPr lang="pt-BR" sz="1200" dirty="0">
                <a:solidFill>
                  <a:prstClr val="white"/>
                </a:solidFill>
              </a:rPr>
              <a:t> </a:t>
            </a:r>
            <a:r>
              <a:rPr lang="pt-BR" sz="1200" dirty="0" err="1">
                <a:solidFill>
                  <a:prstClr val="white"/>
                </a:solidFill>
              </a:rPr>
              <a:t>disease</a:t>
            </a:r>
            <a:r>
              <a:rPr lang="pt-BR" sz="1200" dirty="0">
                <a:solidFill>
                  <a:prstClr val="white"/>
                </a:solidFill>
              </a:rPr>
              <a:t>.  5th Ed. Garland </a:t>
            </a:r>
            <a:r>
              <a:rPr lang="pt-BR" sz="1200" dirty="0" err="1">
                <a:solidFill>
                  <a:prstClr val="white"/>
                </a:solidFill>
              </a:rPr>
              <a:t>Publishing</a:t>
            </a:r>
            <a:r>
              <a:rPr lang="pt-BR" sz="1200" dirty="0">
                <a:solidFill>
                  <a:prstClr val="white"/>
                </a:solidFill>
              </a:rPr>
              <a:t>, 2001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96640" y="5019062"/>
            <a:ext cx="2844442" cy="35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0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800126" y="72697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66"/>
                </a:solidFill>
              </a:rPr>
              <a:t>Terapia</a:t>
            </a:r>
            <a:r>
              <a:rPr lang="en-US" sz="2800" b="1" dirty="0">
                <a:solidFill>
                  <a:srgbClr val="FF0066"/>
                </a:solidFill>
              </a:rPr>
              <a:t> </a:t>
            </a:r>
            <a:r>
              <a:rPr lang="en-US" sz="2800" b="1" dirty="0" err="1">
                <a:solidFill>
                  <a:srgbClr val="FF0066"/>
                </a:solidFill>
              </a:rPr>
              <a:t>Imunomoduladora</a:t>
            </a:r>
            <a:endParaRPr lang="en-US" sz="2800" b="1" dirty="0">
              <a:solidFill>
                <a:srgbClr val="FF0066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77906" y="716595"/>
            <a:ext cx="76925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Inmunización Pasiva</a:t>
            </a:r>
          </a:p>
          <a:p>
            <a:endParaRPr lang="es-E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La administración de anticuerpos monoclonales o de células inmunitarias </a:t>
            </a:r>
            <a:r>
              <a:rPr lang="es-ES" sz="2400" dirty="0" err="1"/>
              <a:t>preactivadas</a:t>
            </a:r>
            <a:r>
              <a:rPr lang="es-ES" sz="2400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Ausencia de memoria inmune;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Protección temporal.</a:t>
            </a:r>
            <a:endParaRPr lang="en-US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671" y="4115892"/>
            <a:ext cx="3473763" cy="216295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116524" y="3774324"/>
            <a:ext cx="2425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err="1"/>
              <a:t>Rituximab</a:t>
            </a:r>
            <a:r>
              <a:rPr lang="pt-BR" sz="1200" b="1" dirty="0"/>
              <a:t>  -  monoclonal </a:t>
            </a:r>
            <a:r>
              <a:rPr lang="pt-BR" sz="1200" b="1" dirty="0" err="1"/>
              <a:t>antibody</a:t>
            </a:r>
            <a:endParaRPr lang="pt-BR" sz="12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58" y="4141816"/>
            <a:ext cx="2415612" cy="223644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071787" y="3810949"/>
            <a:ext cx="1048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dirty="0" err="1"/>
              <a:t>Alentuzumab</a:t>
            </a:r>
            <a:endParaRPr lang="pt-BR" sz="12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1695698" y="6377841"/>
            <a:ext cx="8993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 err="1">
                <a:solidFill>
                  <a:schemeClr val="bg1"/>
                </a:solidFill>
              </a:rPr>
              <a:t>Janeway</a:t>
            </a:r>
            <a:r>
              <a:rPr lang="pt-BR" sz="1100" dirty="0">
                <a:solidFill>
                  <a:schemeClr val="bg1"/>
                </a:solidFill>
              </a:rPr>
              <a:t> CA, </a:t>
            </a:r>
            <a:r>
              <a:rPr lang="pt-BR" sz="1100" dirty="0" err="1">
                <a:solidFill>
                  <a:schemeClr val="bg1"/>
                </a:solidFill>
              </a:rPr>
              <a:t>Travers</a:t>
            </a:r>
            <a:r>
              <a:rPr lang="pt-BR" sz="1100" dirty="0">
                <a:solidFill>
                  <a:schemeClr val="bg1"/>
                </a:solidFill>
              </a:rPr>
              <a:t> P, </a:t>
            </a:r>
            <a:r>
              <a:rPr lang="pt-BR" sz="1100" dirty="0" err="1">
                <a:solidFill>
                  <a:schemeClr val="bg1"/>
                </a:solidFill>
              </a:rPr>
              <a:t>Walport</a:t>
            </a:r>
            <a:r>
              <a:rPr lang="pt-BR" sz="1100" dirty="0">
                <a:solidFill>
                  <a:schemeClr val="bg1"/>
                </a:solidFill>
              </a:rPr>
              <a:t> M, </a:t>
            </a:r>
            <a:r>
              <a:rPr lang="pt-BR" sz="1100" dirty="0" err="1">
                <a:solidFill>
                  <a:schemeClr val="bg1"/>
                </a:solidFill>
              </a:rPr>
              <a:t>Shlomchik</a:t>
            </a:r>
            <a:r>
              <a:rPr lang="pt-BR" sz="1100" dirty="0">
                <a:solidFill>
                  <a:schemeClr val="bg1"/>
                </a:solidFill>
              </a:rPr>
              <a:t> M</a:t>
            </a:r>
            <a:r>
              <a:rPr lang="pt-BR" dirty="0">
                <a:solidFill>
                  <a:schemeClr val="bg1"/>
                </a:solidFill>
              </a:rPr>
              <a:t>. </a:t>
            </a:r>
            <a:r>
              <a:rPr lang="pt-BR" sz="1200" dirty="0">
                <a:solidFill>
                  <a:schemeClr val="bg1"/>
                </a:solidFill>
              </a:rPr>
              <a:t>The </a:t>
            </a:r>
            <a:r>
              <a:rPr lang="pt-BR" sz="1200" dirty="0" err="1">
                <a:solidFill>
                  <a:schemeClr val="bg1"/>
                </a:solidFill>
              </a:rPr>
              <a:t>immune</a:t>
            </a:r>
            <a:r>
              <a:rPr lang="pt-BR" sz="1200" dirty="0">
                <a:solidFill>
                  <a:schemeClr val="bg1"/>
                </a:solidFill>
              </a:rPr>
              <a:t> system in </a:t>
            </a:r>
            <a:r>
              <a:rPr lang="pt-BR" sz="1200" dirty="0" err="1">
                <a:solidFill>
                  <a:schemeClr val="bg1"/>
                </a:solidFill>
              </a:rPr>
              <a:t>health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dirty="0" err="1">
                <a:solidFill>
                  <a:schemeClr val="bg1"/>
                </a:solidFill>
              </a:rPr>
              <a:t>and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dirty="0" err="1">
                <a:solidFill>
                  <a:schemeClr val="bg1"/>
                </a:solidFill>
              </a:rPr>
              <a:t>disease</a:t>
            </a:r>
            <a:r>
              <a:rPr lang="pt-BR" sz="1200" dirty="0">
                <a:solidFill>
                  <a:schemeClr val="bg1"/>
                </a:solidFill>
              </a:rPr>
              <a:t>.  5th Ed. Garland </a:t>
            </a:r>
            <a:r>
              <a:rPr lang="pt-BR" sz="1200" dirty="0" err="1">
                <a:solidFill>
                  <a:schemeClr val="bg1"/>
                </a:solidFill>
              </a:rPr>
              <a:t>Publishing</a:t>
            </a:r>
            <a:r>
              <a:rPr lang="pt-BR" sz="1200" dirty="0">
                <a:solidFill>
                  <a:schemeClr val="bg1"/>
                </a:solidFill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85085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0126" y="188640"/>
            <a:ext cx="8352928" cy="86409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 err="1">
                <a:solidFill>
                  <a:srgbClr val="000066"/>
                </a:solidFill>
              </a:rPr>
              <a:t>Inibição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ou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Bloqueio</a:t>
            </a:r>
            <a:r>
              <a:rPr lang="en-US" sz="2400" dirty="0">
                <a:solidFill>
                  <a:srgbClr val="000066"/>
                </a:solidFill>
              </a:rPr>
              <a:t> de </a:t>
            </a:r>
            <a:r>
              <a:rPr lang="en-US" sz="2400" dirty="0" err="1">
                <a:solidFill>
                  <a:srgbClr val="000066"/>
                </a:solidFill>
              </a:rPr>
              <a:t>Sentinelas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r>
              <a:rPr lang="en-US" sz="2400" dirty="0" err="1">
                <a:solidFill>
                  <a:srgbClr val="000066"/>
                </a:solidFill>
              </a:rPr>
              <a:t>Imunitárias</a:t>
            </a:r>
            <a:r>
              <a:rPr lang="en-US" sz="2400" dirty="0">
                <a:solidFill>
                  <a:srgbClr val="000066"/>
                </a:solidFill>
              </a:rPr>
              <a:t> </a:t>
            </a:r>
            <a:br>
              <a:rPr lang="en-US" sz="2400" dirty="0">
                <a:solidFill>
                  <a:srgbClr val="000066"/>
                </a:solidFill>
              </a:rPr>
            </a:br>
            <a:r>
              <a:rPr lang="en-US" sz="2400" dirty="0">
                <a:solidFill>
                  <a:srgbClr val="000066"/>
                </a:solidFill>
              </a:rPr>
              <a:t>(Immune Checkpoint Inhibitors - ICIs)</a:t>
            </a:r>
          </a:p>
        </p:txBody>
      </p:sp>
      <p:sp>
        <p:nvSpPr>
          <p:cNvPr id="2" name="Espaço Reservado para Conteúdo 1"/>
          <p:cNvSpPr>
            <a:spLocks noGrp="1"/>
          </p:cNvSpPr>
          <p:nvPr>
            <p:ph idx="4294967295"/>
          </p:nvPr>
        </p:nvSpPr>
        <p:spPr>
          <a:xfrm>
            <a:off x="1944142" y="1196752"/>
            <a:ext cx="8377124" cy="51379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rgbClr val="000066"/>
                </a:solidFill>
              </a:rPr>
              <a:t>Immune Checkpoints (</a:t>
            </a:r>
            <a:r>
              <a:rPr lang="en-US" b="1" dirty="0" err="1">
                <a:solidFill>
                  <a:srgbClr val="000066"/>
                </a:solidFill>
              </a:rPr>
              <a:t>Ics</a:t>
            </a:r>
            <a:r>
              <a:rPr lang="en-US" b="1" dirty="0">
                <a:solidFill>
                  <a:srgbClr val="000066"/>
                </a:solidFill>
              </a:rPr>
              <a:t>) </a:t>
            </a:r>
            <a:r>
              <a:rPr lang="en-US" b="1" dirty="0" err="1">
                <a:solidFill>
                  <a:srgbClr val="000066"/>
                </a:solidFill>
              </a:rPr>
              <a:t>ou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sentinelas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imunitárias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são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receptores</a:t>
            </a:r>
            <a:r>
              <a:rPr lang="en-US" b="1" dirty="0">
                <a:solidFill>
                  <a:srgbClr val="000066"/>
                </a:solidFill>
              </a:rPr>
              <a:t> e </a:t>
            </a:r>
            <a:r>
              <a:rPr lang="en-US" b="1" dirty="0" err="1">
                <a:solidFill>
                  <a:srgbClr val="000066"/>
                </a:solidFill>
              </a:rPr>
              <a:t>complexos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proteicos</a:t>
            </a:r>
            <a:r>
              <a:rPr lang="en-US" b="1" dirty="0">
                <a:solidFill>
                  <a:srgbClr val="000066"/>
                </a:solidFill>
              </a:rPr>
              <a:t> expressos </a:t>
            </a:r>
            <a:r>
              <a:rPr lang="en-US" b="1" dirty="0" err="1">
                <a:solidFill>
                  <a:srgbClr val="000066"/>
                </a:solidFill>
              </a:rPr>
              <a:t>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células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ativadas</a:t>
            </a:r>
            <a:r>
              <a:rPr lang="en-US" b="1" dirty="0">
                <a:solidFill>
                  <a:srgbClr val="000066"/>
                </a:solidFill>
              </a:rPr>
              <a:t> do </a:t>
            </a:r>
            <a:r>
              <a:rPr lang="en-US" b="1" dirty="0" err="1">
                <a:solidFill>
                  <a:srgbClr val="000066"/>
                </a:solidFill>
              </a:rPr>
              <a:t>sistema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imune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adaptativo</a:t>
            </a:r>
            <a:r>
              <a:rPr lang="en-US" b="1" dirty="0">
                <a:solidFill>
                  <a:srgbClr val="000066"/>
                </a:solidFill>
              </a:rPr>
              <a:t> (</a:t>
            </a:r>
            <a:r>
              <a:rPr lang="en-US" b="1" dirty="0" err="1">
                <a:solidFill>
                  <a:srgbClr val="000066"/>
                </a:solidFill>
              </a:rPr>
              <a:t>células</a:t>
            </a:r>
            <a:r>
              <a:rPr lang="en-US" b="1" dirty="0">
                <a:solidFill>
                  <a:srgbClr val="000066"/>
                </a:solidFill>
              </a:rPr>
              <a:t> T e B), para </a:t>
            </a:r>
            <a:r>
              <a:rPr lang="en-US" b="1" dirty="0" err="1">
                <a:solidFill>
                  <a:srgbClr val="000066"/>
                </a:solidFill>
              </a:rPr>
              <a:t>prevenção</a:t>
            </a:r>
            <a:r>
              <a:rPr lang="en-US" b="1" dirty="0">
                <a:solidFill>
                  <a:srgbClr val="000066"/>
                </a:solidFill>
              </a:rPr>
              <a:t> de </a:t>
            </a:r>
            <a:r>
              <a:rPr lang="en-US" b="1" dirty="0" err="1">
                <a:solidFill>
                  <a:srgbClr val="000066"/>
                </a:solidFill>
              </a:rPr>
              <a:t>autoimunidade</a:t>
            </a:r>
            <a:r>
              <a:rPr lang="en-US" b="1" dirty="0">
                <a:solidFill>
                  <a:srgbClr val="000066"/>
                </a:solidFill>
              </a:rPr>
              <a:t>.</a:t>
            </a:r>
          </a:p>
          <a:p>
            <a:pPr marL="0" indent="0" algn="just">
              <a:buNone/>
            </a:pPr>
            <a:endParaRPr lang="en-US" b="1" dirty="0">
              <a:solidFill>
                <a:srgbClr val="000066"/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rgbClr val="000066"/>
                </a:solidFill>
              </a:rPr>
              <a:t>ICs MAIS ESTUDADOS ATÉ O MOMENTO: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>
                <a:solidFill>
                  <a:srgbClr val="000066"/>
                </a:solidFill>
              </a:rPr>
              <a:t>CTLA-4 (Cytotoxic T lymphocyte-associated antigen-4 (CTLA-4) é um </a:t>
            </a:r>
            <a:r>
              <a:rPr lang="en-US" b="1" dirty="0" err="1">
                <a:solidFill>
                  <a:srgbClr val="000066"/>
                </a:solidFill>
              </a:rPr>
              <a:t>antígeno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coinibitório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que</a:t>
            </a:r>
            <a:r>
              <a:rPr lang="en-US" b="1" dirty="0">
                <a:solidFill>
                  <a:srgbClr val="000066"/>
                </a:solidFill>
              </a:rPr>
              <a:t> impede a </a:t>
            </a:r>
            <a:r>
              <a:rPr lang="en-US" b="1" dirty="0" err="1">
                <a:solidFill>
                  <a:srgbClr val="000066"/>
                </a:solidFill>
              </a:rPr>
              <a:t>ativação</a:t>
            </a:r>
            <a:r>
              <a:rPr lang="en-US" b="1" dirty="0">
                <a:solidFill>
                  <a:srgbClr val="000066"/>
                </a:solidFill>
              </a:rPr>
              <a:t> de </a:t>
            </a:r>
            <a:r>
              <a:rPr lang="en-US" b="1" dirty="0" err="1">
                <a:solidFill>
                  <a:srgbClr val="000066"/>
                </a:solidFill>
              </a:rPr>
              <a:t>células</a:t>
            </a:r>
            <a:r>
              <a:rPr lang="en-US" b="1" dirty="0">
                <a:solidFill>
                  <a:srgbClr val="000066"/>
                </a:solidFill>
              </a:rPr>
              <a:t> T contra GBM (glioblastomas). </a:t>
            </a:r>
          </a:p>
          <a:p>
            <a:pPr marL="457200" indent="-457200" algn="just">
              <a:buFont typeface="+mj-lt"/>
              <a:buAutoNum type="arabicPeriod"/>
            </a:pPr>
            <a:endParaRPr lang="en-US" b="1" dirty="0">
              <a:solidFill>
                <a:srgbClr val="000066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b="1" dirty="0">
                <a:solidFill>
                  <a:srgbClr val="000066"/>
                </a:solidFill>
              </a:rPr>
              <a:t>PD-1 e </a:t>
            </a:r>
            <a:r>
              <a:rPr lang="en-US" b="1" dirty="0" err="1">
                <a:solidFill>
                  <a:srgbClr val="000066"/>
                </a:solidFill>
              </a:rPr>
              <a:t>seu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ligante</a:t>
            </a:r>
            <a:r>
              <a:rPr lang="en-US" b="1" dirty="0">
                <a:solidFill>
                  <a:srgbClr val="000066"/>
                </a:solidFill>
              </a:rPr>
              <a:t> PD-L1 </a:t>
            </a:r>
            <a:r>
              <a:rPr lang="en-US" b="1" dirty="0" err="1">
                <a:solidFill>
                  <a:srgbClr val="000066"/>
                </a:solidFill>
              </a:rPr>
              <a:t>agem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como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sinal</a:t>
            </a:r>
            <a:r>
              <a:rPr lang="en-US" b="1" dirty="0">
                <a:solidFill>
                  <a:srgbClr val="000066"/>
                </a:solidFill>
              </a:rPr>
              <a:t> anti-</a:t>
            </a:r>
            <a:r>
              <a:rPr lang="en-US" b="1" dirty="0" err="1">
                <a:solidFill>
                  <a:srgbClr val="000066"/>
                </a:solidFill>
              </a:rPr>
              <a:t>apoptótico</a:t>
            </a:r>
            <a:r>
              <a:rPr lang="en-US" b="1" dirty="0">
                <a:solidFill>
                  <a:srgbClr val="000066"/>
                </a:solidFill>
              </a:rPr>
              <a:t>, o </a:t>
            </a:r>
            <a:r>
              <a:rPr lang="en-US" b="1" dirty="0" err="1">
                <a:solidFill>
                  <a:srgbClr val="000066"/>
                </a:solidFill>
              </a:rPr>
              <a:t>que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consiste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importante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estratégia</a:t>
            </a:r>
            <a:r>
              <a:rPr lang="en-US" b="1" dirty="0">
                <a:solidFill>
                  <a:srgbClr val="000066"/>
                </a:solidFill>
              </a:rPr>
              <a:t> de </a:t>
            </a:r>
            <a:r>
              <a:rPr lang="en-US" b="1" dirty="0" err="1">
                <a:solidFill>
                  <a:srgbClr val="000066"/>
                </a:solidFill>
              </a:rPr>
              <a:t>sobrevivência</a:t>
            </a:r>
            <a:r>
              <a:rPr lang="en-US" b="1" dirty="0">
                <a:solidFill>
                  <a:srgbClr val="000066"/>
                </a:solidFill>
              </a:rPr>
              <a:t> de melanomas e de glioblastomas. </a:t>
            </a:r>
            <a:r>
              <a:rPr lang="en-US" b="1" dirty="0" err="1">
                <a:solidFill>
                  <a:srgbClr val="000066"/>
                </a:solidFill>
              </a:rPr>
              <a:t>Estudos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clínicos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recém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iniciados</a:t>
            </a:r>
            <a:r>
              <a:rPr lang="en-US" b="1" dirty="0">
                <a:solidFill>
                  <a:srgbClr val="000066"/>
                </a:solidFill>
              </a:rPr>
              <a:t>, </a:t>
            </a:r>
            <a:r>
              <a:rPr lang="en-US" b="1" dirty="0" err="1">
                <a:solidFill>
                  <a:srgbClr val="000066"/>
                </a:solidFill>
              </a:rPr>
              <a:t>estão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obtendo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resultados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promissores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também</a:t>
            </a:r>
            <a:r>
              <a:rPr lang="en-US" b="1" dirty="0">
                <a:solidFill>
                  <a:srgbClr val="000066"/>
                </a:solidFill>
              </a:rPr>
              <a:t> com outros </a:t>
            </a:r>
            <a:r>
              <a:rPr lang="en-US" b="1" dirty="0" err="1">
                <a:solidFill>
                  <a:srgbClr val="000066"/>
                </a:solidFill>
              </a:rPr>
              <a:t>tumores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sólidos</a:t>
            </a:r>
            <a:r>
              <a:rPr lang="en-US" b="1" dirty="0">
                <a:solidFill>
                  <a:srgbClr val="000066"/>
                </a:solidFill>
              </a:rPr>
              <a:t>. Dados </a:t>
            </a:r>
            <a:r>
              <a:rPr lang="en-US" b="1" dirty="0" err="1">
                <a:solidFill>
                  <a:srgbClr val="000066"/>
                </a:solidFill>
              </a:rPr>
              <a:t>recentes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sugerem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que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bloqueadores</a:t>
            </a:r>
            <a:r>
              <a:rPr lang="en-US" b="1" dirty="0">
                <a:solidFill>
                  <a:srgbClr val="000066"/>
                </a:solidFill>
              </a:rPr>
              <a:t> de ICs </a:t>
            </a:r>
            <a:r>
              <a:rPr lang="en-US" b="1" dirty="0" err="1">
                <a:solidFill>
                  <a:srgbClr val="000066"/>
                </a:solidFill>
              </a:rPr>
              <a:t>são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mais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eficazes</a:t>
            </a:r>
            <a:r>
              <a:rPr lang="en-US" b="1" dirty="0">
                <a:solidFill>
                  <a:srgbClr val="000066"/>
                </a:solidFill>
              </a:rPr>
              <a:t> contra </a:t>
            </a:r>
            <a:r>
              <a:rPr lang="en-US" b="1" dirty="0" err="1">
                <a:solidFill>
                  <a:srgbClr val="000066"/>
                </a:solidFill>
              </a:rPr>
              <a:t>tumores</a:t>
            </a:r>
            <a:r>
              <a:rPr lang="en-US" b="1" dirty="0">
                <a:solidFill>
                  <a:srgbClr val="000066"/>
                </a:solidFill>
              </a:rPr>
              <a:t> com altos </a:t>
            </a:r>
            <a:r>
              <a:rPr lang="en-US" b="1" dirty="0" err="1">
                <a:solidFill>
                  <a:srgbClr val="000066"/>
                </a:solidFill>
              </a:rPr>
              <a:t>índices</a:t>
            </a:r>
            <a:r>
              <a:rPr lang="en-US" b="1" dirty="0">
                <a:solidFill>
                  <a:srgbClr val="000066"/>
                </a:solidFill>
              </a:rPr>
              <a:t> </a:t>
            </a:r>
            <a:r>
              <a:rPr lang="en-US" b="1" dirty="0" err="1">
                <a:solidFill>
                  <a:srgbClr val="000066"/>
                </a:solidFill>
              </a:rPr>
              <a:t>mutacionais</a:t>
            </a:r>
            <a:r>
              <a:rPr lang="en-US" b="1" dirty="0">
                <a:solidFill>
                  <a:srgbClr val="000066"/>
                </a:solidFill>
              </a:rPr>
              <a:t>.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160166" y="6334670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Mahoney KM, Freeman GJ, McDermott </a:t>
            </a:r>
            <a:r>
              <a:rPr lang="en-US" sz="1400" b="1" dirty="0" err="1"/>
              <a:t>Clin</a:t>
            </a:r>
            <a:r>
              <a:rPr lang="en-US" sz="1400" b="1" dirty="0"/>
              <a:t> </a:t>
            </a:r>
            <a:r>
              <a:rPr lang="en-US" sz="1400" b="1" dirty="0" err="1"/>
              <a:t>Ther</a:t>
            </a:r>
            <a:r>
              <a:rPr lang="en-US" sz="1400" b="1" dirty="0"/>
              <a:t>. 2015 Apr 1;37(4):764-782</a:t>
            </a:r>
            <a:r>
              <a:rPr lang="en-US" sz="1400" dirty="0"/>
              <a:t>. doi:10.1016/j.clinthera.2015.02.018.  </a:t>
            </a:r>
            <a:r>
              <a:rPr lang="en-US" sz="1400" dirty="0" err="1"/>
              <a:t>Epub</a:t>
            </a:r>
            <a:r>
              <a:rPr lang="en-US" sz="1400" dirty="0"/>
              <a:t> 2015 Mar 29 http://www.ncbi.nlm.nih.gov/pubmed/25823918</a:t>
            </a:r>
            <a:r>
              <a:rPr lang="en-US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2463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Conflictos de interés</a:t>
            </a:r>
            <a:endParaRPr lang="es-ES_tradn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7462" y="2511109"/>
            <a:ext cx="10405660" cy="1781987"/>
          </a:xfrm>
        </p:spPr>
        <p:txBody>
          <a:bodyPr/>
          <a:lstStyle/>
          <a:p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Sin remuneración por conferencias </a:t>
            </a:r>
          </a:p>
          <a:p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Sin conflicto de interés en esta presentación</a:t>
            </a:r>
          </a:p>
          <a:p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Pesquisa clínica en hospital sin remuneración</a:t>
            </a:r>
          </a:p>
        </p:txBody>
      </p:sp>
    </p:spTree>
    <p:extLst>
      <p:ext uri="{BB962C8B-B14F-4D97-AF65-F5344CB8AC3E}">
        <p14:creationId xmlns:p14="http://schemas.microsoft.com/office/powerpoint/2010/main" val="99782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6150" y="404664"/>
            <a:ext cx="8229600" cy="76470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400" dirty="0" err="1"/>
              <a:t>Interação</a:t>
            </a:r>
            <a:r>
              <a:rPr lang="en-US" sz="2400" dirty="0"/>
              <a:t> de Immune Checkpoints  (ICs)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Sobrevivência</a:t>
            </a:r>
            <a:r>
              <a:rPr lang="en-US" sz="2400" dirty="0"/>
              <a:t> Tumoral e </a:t>
            </a:r>
            <a:r>
              <a:rPr lang="en-US" sz="2400" dirty="0" err="1"/>
              <a:t>Inibição</a:t>
            </a:r>
            <a:r>
              <a:rPr lang="en-US" sz="2400" dirty="0"/>
              <a:t> da </a:t>
            </a:r>
            <a:r>
              <a:rPr lang="en-US" sz="2400" dirty="0" err="1"/>
              <a:t>Imunidade</a:t>
            </a:r>
            <a:endParaRPr lang="en-US" sz="2400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412777"/>
            <a:ext cx="8507974" cy="4929411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2234555" y="6329066"/>
            <a:ext cx="77048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Mahoney KM, Freeman GJ, McDermott </a:t>
            </a:r>
            <a:r>
              <a:rPr lang="en-US" sz="1400" b="1" dirty="0" err="1"/>
              <a:t>Clin</a:t>
            </a:r>
            <a:r>
              <a:rPr lang="en-US" sz="1400" b="1" dirty="0"/>
              <a:t> </a:t>
            </a:r>
            <a:r>
              <a:rPr lang="en-US" sz="1400" b="1" dirty="0" err="1"/>
              <a:t>Ther</a:t>
            </a:r>
            <a:r>
              <a:rPr lang="en-US" sz="1400" b="1" dirty="0"/>
              <a:t>. 2015 Apr 1;37(4):764-782</a:t>
            </a:r>
            <a:r>
              <a:rPr lang="en-US" sz="1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980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" y="404664"/>
            <a:ext cx="12241212" cy="1971650"/>
          </a:xfrm>
        </p:spPr>
        <p:txBody>
          <a:bodyPr>
            <a:normAutofit/>
          </a:bodyPr>
          <a:lstStyle/>
          <a:p>
            <a:pPr algn="l"/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Genotipado de Células de Cáncer Circulantes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>ADN Tumoral en la Sangre </a:t>
            </a:r>
            <a:r>
              <a:rPr lang="es-E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y Plasma</a:t>
            </a:r>
            <a: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100" dirty="0">
                <a:latin typeface="Arial" panose="020B0604020202020204" pitchFamily="34" charset="0"/>
                <a:cs typeface="Arial" panose="020B0604020202020204" pitchFamily="34" charset="0"/>
              </a:rPr>
              <a:t>Biopsia Líquida, su Impacto en la Clínica </a:t>
            </a:r>
            <a:r>
              <a:rPr lang="es-ES" sz="3100" dirty="0" smtClean="0">
                <a:latin typeface="Arial" panose="020B0604020202020204" pitchFamily="34" charset="0"/>
                <a:cs typeface="Arial" panose="020B0604020202020204" pitchFamily="34" charset="0"/>
              </a:rPr>
              <a:t>Oncológica</a:t>
            </a:r>
            <a:endParaRPr lang="en-US" sz="3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632773" y="4761843"/>
            <a:ext cx="4638643" cy="2096157"/>
          </a:xfrm>
        </p:spPr>
        <p:txBody>
          <a:bodyPr>
            <a:normAutofit fontScale="40000" lnSpcReduction="20000"/>
          </a:bodyPr>
          <a:lstStyle/>
          <a:p>
            <a:pPr algn="r"/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Profesora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Dra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. Nise H. Yamaguchi</a:t>
            </a:r>
          </a:p>
          <a:p>
            <a:pPr algn="r"/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Instituto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Avanços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Medicina</a:t>
            </a:r>
            <a:endParaRPr lang="en-US" sz="5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Hospital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Israelita</a:t>
            </a:r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 Albert Einstein</a:t>
            </a:r>
          </a:p>
          <a:p>
            <a:pPr algn="r"/>
            <a:r>
              <a:rPr lang="en-US" sz="5100" dirty="0" smtClean="0">
                <a:latin typeface="Arial" panose="020B0604020202020204" pitchFamily="34" charset="0"/>
                <a:cs typeface="Arial" panose="020B0604020202020204" pitchFamily="34" charset="0"/>
              </a:rPr>
              <a:t>São. Paulo, </a:t>
            </a:r>
            <a:r>
              <a:rPr lang="en-US" sz="5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Brasil</a:t>
            </a:r>
            <a:endParaRPr lang="en-US" sz="5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01" y="2780927"/>
            <a:ext cx="5302785" cy="201622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7334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974505"/>
            <a:ext cx="8352928" cy="54517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 rot="10800000" flipV="1">
            <a:off x="503982" y="188640"/>
            <a:ext cx="11233248" cy="620688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línicas de la Biopsia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íquida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5402654" y="6479758"/>
            <a:ext cx="49664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altLang="en-US" sz="1100" dirty="0">
                <a:latin typeface="Arial" charset="0"/>
              </a:rPr>
              <a:t>Daniel A. Haber, and Victor E. </a:t>
            </a:r>
            <a:r>
              <a:rPr lang="en-GB" altLang="en-US" sz="1100" dirty="0" err="1">
                <a:latin typeface="Arial" charset="0"/>
              </a:rPr>
              <a:t>Velculescu</a:t>
            </a:r>
            <a:r>
              <a:rPr lang="en-GB" altLang="en-US" sz="1100" dirty="0">
                <a:latin typeface="Arial" charset="0"/>
              </a:rPr>
              <a:t> Cancer Discovery </a:t>
            </a:r>
            <a:r>
              <a:rPr lang="en-GB" altLang="en-US" sz="1100" dirty="0" smtClean="0">
                <a:latin typeface="Arial" charset="0"/>
              </a:rPr>
              <a:t>2014;4:650-661</a:t>
            </a:r>
            <a:endParaRPr lang="en-GB" altLang="en-US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8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0" y="1340768"/>
            <a:ext cx="8234882" cy="46085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40315" y="268288"/>
            <a:ext cx="11856955" cy="568424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Principios de la biopsia líquida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86" y="1375064"/>
            <a:ext cx="9217024" cy="486224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565" y="196280"/>
            <a:ext cx="12228648" cy="640432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Tumor Primario y Elementos Circulantes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856910" y="6309320"/>
            <a:ext cx="17524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pt-B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Reviews</a:t>
            </a:r>
            <a:r>
              <a:rPr lang="pt-BR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endParaRPr lang="es-E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0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86" y="1412776"/>
            <a:ext cx="9499913" cy="46085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16632"/>
            <a:ext cx="12241213" cy="924475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Presentes en la Circulación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eriférica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3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82" y="1271266"/>
            <a:ext cx="7704856" cy="50472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44624"/>
            <a:ext cx="12241213" cy="9144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de las Células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umorales del Plasma y la Sangre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9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40316" y="-27384"/>
            <a:ext cx="11760582" cy="110304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CTCs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y Ampliación del AND Tumoral con PCR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58" y="1340768"/>
            <a:ext cx="8168096" cy="4824536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5819308" y="6309320"/>
            <a:ext cx="46217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RGCC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Group. Intl. GmbH. Dr.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Ioannis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Papasotiriou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 Presentation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62165" y="340296"/>
            <a:ext cx="10099001" cy="424408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Impacto de la Biopsia 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íquida con CTCs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24662" y="6381328"/>
            <a:ext cx="42017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Lori E. Lowes and Alison L. Allan.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Cancers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2014,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(1), 595-624; 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94" y="1230910"/>
            <a:ext cx="9217024" cy="507840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95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11501" y="138336"/>
            <a:ext cx="10099001" cy="770384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Marcadores Moleculares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CTCs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23014" y="1340768"/>
            <a:ext cx="5205504" cy="45743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Nanog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marcador de células madre embrionarias, promueve plenipotencia genética, auto renovación de células tumorales e inhibe la diferenciación celular. </a:t>
            </a:r>
          </a:p>
          <a:p>
            <a:pPr marL="0" indent="0" algn="ctr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Oct 3/4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(proteína de adhesión octámara 3/4): marcador de plenipotencia y de células madre embrionarias, regulador de la auto renovación; </a:t>
            </a:r>
          </a:p>
          <a:p>
            <a:pPr marL="0" indent="0" algn="ctr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Genes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Nestin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s-E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Sox-2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marcadores de plenipotencia y de células madre neurales.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490" y="1340768"/>
            <a:ext cx="6282756" cy="468962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5517099" y="6166465"/>
            <a:ext cx="6364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Kevin M.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Prise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PhD.</a:t>
            </a:r>
          </a:p>
          <a:p>
            <a:pPr algn="r"/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STEM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CELLS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2011;29:1315–1321 www.StemCells.com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>
          <a:xfrm>
            <a:off x="2234406" y="54102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234406" y="39370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2234406" y="990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5853906" y="990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9473406" y="990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9473406" y="39370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9473406" y="54102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5853906" y="54102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044156" y="990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663656" y="9906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34406" y="24638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473406" y="24638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044156" y="541020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63656" y="5429250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174" y="1006443"/>
            <a:ext cx="7771581" cy="5086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5102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51" grpId="0" animBg="1"/>
      <p:bldP spid="51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5" y="1196752"/>
            <a:ext cx="6086981" cy="49628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09696"/>
            <a:ext cx="12241213" cy="72008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Células Madre Tumorales y Progresión de la Enfermedad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248475" y="1404059"/>
            <a:ext cx="46271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Existe una correlación lineal entre progreso tumoral y aumento de marcadores de células madre tumorales (CTTs) en la sangre y microambiente </a:t>
            </a: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del tumor. </a:t>
            </a:r>
          </a:p>
          <a:p>
            <a:pPr algn="ctr"/>
            <a:endParaRPr lang="pt-B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repoblación del tumor con células madre confiere mayor resistencia </a:t>
            </a: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la radioterapia y a las drogas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anticáncer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debido a su habilidad </a:t>
            </a: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reparar los daños causados al ADN </a:t>
            </a:r>
          </a:p>
          <a:p>
            <a:pPr algn="ctr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por terapias antineoplásicas.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312294" y="6290156"/>
            <a:ext cx="8563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RGCC Group. Intl. GmbH. Dr.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Ionnis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Papasotiriou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 Presentation 2015.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Cancer Res. 2012 December 15; 18(24): 6634–6647. doi:10.1158/1078-0432.CCR-12-1436.</a:t>
            </a:r>
          </a:p>
        </p:txBody>
      </p:sp>
    </p:spTree>
    <p:extLst>
      <p:ext uri="{BB962C8B-B14F-4D97-AF65-F5344CB8AC3E}">
        <p14:creationId xmlns:p14="http://schemas.microsoft.com/office/powerpoint/2010/main" val="186161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31974" y="1412776"/>
            <a:ext cx="11278591" cy="43924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Pruebas predictivas de sensibilidad tumoral a medicamentos antineoplásicos y otras sustancias activas: ONCOSTAT, ONCOSTAT extractos, ONCOSTAT PLUS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Identificación del Perfil Metabólico del Paciente (lento, completo o ultra-rápido?):CHEMO SNIP (identifica polimorfismos en los genes que codifican enzimas de la 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superfamilia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Citocromo P450).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Detección, cuantificación e </a:t>
            </a: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E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nmunofenotipificación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ONCOCOUNT, ONCOTRACE, ONCOTRAILS </a:t>
            </a:r>
          </a:p>
          <a:p>
            <a:pPr marL="0" indent="0">
              <a:buNone/>
            </a:pPr>
            <a:endParaRPr lang="es-E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Intervalo de seguimiento: Primer año: trimestralmente y después, cada año.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188640"/>
            <a:ext cx="12241213" cy="679315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Tipos de Pruebas Realizadas en Biopsia Líquida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683404" y="6381328"/>
            <a:ext cx="46217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RGCC Group. Intl. GmbH. Dr. </a:t>
            </a:r>
            <a:r>
              <a:rPr lang="en-US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Ioannis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Papasotiriou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 Presentation 2015</a:t>
            </a:r>
          </a:p>
        </p:txBody>
      </p:sp>
    </p:spTree>
    <p:extLst>
      <p:ext uri="{BB962C8B-B14F-4D97-AF65-F5344CB8AC3E}">
        <p14:creationId xmlns:p14="http://schemas.microsoft.com/office/powerpoint/2010/main" val="21469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33112" y="980728"/>
            <a:ext cx="11471387" cy="5400600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Aumento de la concentración de células tumorales circulantes (CTC):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Cáncer de mama:&gt; 5 células / 7.5 ml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Cáncer de pulmón:&gt; 10 células / ml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Cáncer de Próstata:&gt; 20 células / ml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Cáncer 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Colorrectal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:&gt; 5 células / ml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Sarcoma: 15 células / 6.5 ml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Otros:&gt; 5 células / ml</a:t>
            </a:r>
          </a:p>
          <a:p>
            <a:pPr marL="0" indent="0">
              <a:buNone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El fenotipo predominante de marcadores de células madre del cáncer ( el fenotipo es más importante que la concentración sérica de CTC):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Nanog</a:t>
            </a:r>
            <a:endParaRPr lang="es-ES" sz="17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Sox-2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Oct 3/4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CD 133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CD 44</a:t>
            </a:r>
          </a:p>
          <a:p>
            <a:pPr marL="857250" lvl="1" indent="-457200">
              <a:buFont typeface="Wingdings" panose="05000000000000000000" pitchFamily="2" charset="2"/>
              <a:buChar char="ü"/>
            </a:pPr>
            <a:r>
              <a:rPr lang="es-ES" sz="17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C-MET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(peor pronóstico)</a:t>
            </a:r>
            <a:endParaRPr lang="es-E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6714" y="188640"/>
            <a:ext cx="11471387" cy="576064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Seguimiento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y Biomarcadores para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Evaluación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Riesgo de Recidiva 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624662" y="6453336"/>
            <a:ext cx="46217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RGCC Group. Intl. GmbH. Dr.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Ioannis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Papasotiriou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 Presentation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1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319687" y="980728"/>
            <a:ext cx="11760582" cy="568863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s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del ADN Tumoral Circulante (</a:t>
            </a:r>
            <a:r>
              <a:rPr lang="es-ES" sz="1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ADNtc</a:t>
            </a:r>
            <a:r>
              <a:rPr lang="es-E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0" indent="0">
              <a:buNone/>
            </a:pPr>
            <a:endParaRPr lang="es-ES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Se encuentra en la sangre periférica y plasma después de la muerte de CTCs;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La concentración sérica de fragmentos de ADN es mayor en pacientes con cáncer que en personas sanas y consiste en un indicador inicial de posible presencia de malignidad;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Las cantidades de 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ADNtc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aumentan inmediatamente después de la quimioterapia y también con la progresión de la enfermedad, </a:t>
            </a:r>
            <a:r>
              <a:rPr lang="es-E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antes de que la recidiva sea clínicamente detectable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Las nuevas tecnologías de identificación (MSK-IMPACT) y secuenciación (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HiSeq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) permiten el genotipado de los 341 genes más importantes para la progresión y comportamiento de tumores sólidos, actualmente conocidos;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Elevada especificidad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, detección de enfermedad residual y </a:t>
            </a:r>
            <a:r>
              <a:rPr lang="es-ES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previsión de recidiva 5 a 10 meses antes de la manifestación clínica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Una prueba similar fue desarrollada para los cánceres hematológicos por los investigadores del MSKCC - Memorial 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Sloan-Kettering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7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E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Center, NY, NY, USA.</a:t>
            </a:r>
            <a:endParaRPr lang="en-US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728118" y="216024"/>
            <a:ext cx="8675839" cy="548680"/>
          </a:xfrm>
        </p:spPr>
        <p:txBody>
          <a:bodyPr>
            <a:normAutofit/>
          </a:bodyPr>
          <a:lstStyle/>
          <a:p>
            <a:r>
              <a:rPr lang="es-ES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Otro Blanco de la Biopsia Líquida: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ADNtc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77101" y="6533052"/>
            <a:ext cx="46041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https://www.mskcc.org/blog/tumordnabloodstreammayyieldnewinsights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991" y="811433"/>
            <a:ext cx="1949247" cy="132142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4748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9966" y="260648"/>
            <a:ext cx="11474851" cy="576064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Aplicaciones de la biopsia líquida con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ADNtc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312294" y="6335742"/>
            <a:ext cx="64422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Siravegna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Bardelli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Genome Biology 2014, 15:449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ttp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://genomebiology.com/2014/15/8/449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06" y="1357647"/>
            <a:ext cx="7199799" cy="495167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54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70" y="1242342"/>
            <a:ext cx="9649072" cy="49229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6714" y="260648"/>
            <a:ext cx="11688548" cy="576064"/>
          </a:xfrm>
        </p:spPr>
        <p:txBody>
          <a:bodyPr>
            <a:noAutofit/>
          </a:bodyPr>
          <a:lstStyle/>
          <a:p>
            <a:r>
              <a:rPr lang="es-E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Estudios Evaluando la Sensibilidad y la Especificidad de los Biomarcadores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-74" y="6263734"/>
            <a:ext cx="109683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Bettegowda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C et </a:t>
            </a:r>
            <a:r>
              <a:rPr lang="en-US" sz="11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cols.Science</a:t>
            </a:r>
            <a:r>
              <a:rPr lang="en-US" sz="11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Translational Medicine 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19 Feb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2014: Vol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 6, Issue 224, pp.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224ra24  DOI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10.1126/scitranslmed.3007094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5990" y="261809"/>
            <a:ext cx="11233248" cy="430887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Perfil Genómico Comprensivo (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82" y="836712"/>
            <a:ext cx="10989574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Prueba de todos los genes de cáncer conocidos y relevantes para todas </a:t>
            </a:r>
          </a:p>
          <a:p>
            <a:pPr marL="0" indent="0">
              <a:buNone/>
            </a:pPr>
            <a:r>
              <a:rPr lang="es-ES" sz="2000" b="1" dirty="0" smtClean="0">
                <a:ln w="12700"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las clases de alteraciones genómicas </a:t>
            </a:r>
          </a:p>
          <a:p>
            <a:pPr marL="0" indent="0">
              <a:buNone/>
            </a:pP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Tecnologías de combinación de paneles: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Courier New" panose="02070309020205020404" pitchFamily="49" charset="0"/>
              <a:buChar char="o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PCR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Tecnología utilizada para amplificar ácidos nucleicos.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Especificación de masa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Una técnica analítica utilizada para examinar moléculas como el ADN y las proteínas.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Microarrays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Mide los niveles de expresión de un gran número de genes simultáneamente usando puntos de ADN adheridos a una superficie sólida para realizar varias pruebas genéticas en paralelo.</a:t>
            </a:r>
          </a:p>
          <a:p>
            <a:pPr marL="0" indent="0">
              <a:buNone/>
            </a:pP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Secuenciación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Se puede utilizar para investigar segmentos específicos dentro de genes.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84102" y="6309320"/>
            <a:ext cx="9865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Comprehensive Genomic Profiling Enables Efficient “N of 1” Trials. Wayne </a:t>
            </a:r>
            <a:r>
              <a:rPr lang="en-US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Kuznar</a:t>
            </a:r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June 2015, Vol 6, No 5 - AVBCC 2015 5th Annual Conference.</a:t>
            </a:r>
            <a:endParaRPr lang="en-US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26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503982" y="980728"/>
            <a:ext cx="11182193" cy="5688632"/>
          </a:xfrm>
        </p:spPr>
        <p:txBody>
          <a:bodyPr>
            <a:no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es-E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Metodología: 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Biopsia Líquida realizada por RGCC International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GmbH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s-E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Paciente femenino con Carcinoma Mamario Etapa N/A.</a:t>
            </a:r>
          </a:p>
          <a:p>
            <a:pPr marL="0" indent="0" algn="just">
              <a:buNone/>
            </a:pPr>
            <a:endParaRPr lang="es-ES" sz="1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hecha con 20 ml de sangre periférica de la paciente, para Biopsia Líquida basada en Células Tumorales Circulantes.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Células malignas aisladas con método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Oncoquick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Dos diferentes tipos de cultivo de las CTCs obtenidas: una con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talidomida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añadida al cultivo y otra sin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talidomida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Cultura con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talidomida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: medición de la expresión de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caspase</a:t>
            </a: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3 y citocromo C.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es-E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De ambos cultivos, análisis comparativo de expresión génica y niveles de inhibición de VEGF, PDGF, FGF y </a:t>
            </a:r>
            <a:r>
              <a:rPr lang="es-ES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MMPs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7958" y="196280"/>
            <a:ext cx="11688548" cy="640432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Reporte de Caso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1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107899" y="260648"/>
            <a:ext cx="10099001" cy="504056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Resultados de la Biopsia Líquida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CTCs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2" y="1118217"/>
            <a:ext cx="6552728" cy="520808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aixaDeTexto 9"/>
          <p:cNvSpPr txBox="1"/>
          <p:nvPr/>
        </p:nvSpPr>
        <p:spPr>
          <a:xfrm>
            <a:off x="7848798" y="1844824"/>
            <a:ext cx="419264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Riesgo de Recidiva: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Concentración de CTC: 10.4 células / 7.5ml</a:t>
            </a:r>
          </a:p>
          <a:p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Punto de corte: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&lt;5 células / 7.5 ml</a:t>
            </a:r>
          </a:p>
          <a:p>
            <a:endParaRPr lang="es-E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Marcadores de resistencia:</a:t>
            </a:r>
          </a:p>
          <a:p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MDRI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50%</a:t>
            </a:r>
          </a:p>
          <a:p>
            <a:pPr lvl="3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MRP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30%</a:t>
            </a:r>
          </a:p>
          <a:p>
            <a:pPr lvl="3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LRP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2%</a:t>
            </a:r>
          </a:p>
          <a:p>
            <a:pPr lvl="3"/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GST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10%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0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6714" y="44624"/>
            <a:ext cx="11567786" cy="9144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tumoral a las drogas estabilizadoras del huso mitótico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Espaço Reservado para Conteúdo 10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8" y="1412776"/>
            <a:ext cx="9360000" cy="4320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423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70" y="1340768"/>
            <a:ext cx="6601804" cy="5182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/>
          <p:cNvSpPr txBox="1"/>
          <p:nvPr/>
        </p:nvSpPr>
        <p:spPr>
          <a:xfrm>
            <a:off x="1800126" y="2606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 la Organización Panamericana de la Salud (</a:t>
            </a:r>
            <a:r>
              <a:rPr lang="es-ES" sz="20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OPS</a:t>
            </a:r>
            <a:r>
              <a:rPr lang="es-ES" sz="2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ctr"/>
            <a:r>
              <a:rPr lang="es-ES" sz="2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Control del Cáncer en las Américas</a:t>
            </a:r>
          </a:p>
        </p:txBody>
      </p:sp>
    </p:spTree>
    <p:extLst>
      <p:ext uri="{BB962C8B-B14F-4D97-AF65-F5344CB8AC3E}">
        <p14:creationId xmlns:p14="http://schemas.microsoft.com/office/powerpoint/2010/main" val="27776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86" y="1413256"/>
            <a:ext cx="9360000" cy="43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6714" y="66328"/>
            <a:ext cx="11664184" cy="91440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a los estabilizadores del huso mitótico (continuación)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6" y="1413256"/>
            <a:ext cx="9360000" cy="43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" y="116632"/>
            <a:ext cx="12241212" cy="71244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a Agentes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Alquilantes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6" y="1413256"/>
            <a:ext cx="9360000" cy="43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36714" y="116632"/>
            <a:ext cx="11664184" cy="71244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a los inhibidores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Topoisomerasa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6" y="1413256"/>
            <a:ext cx="9360000" cy="43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40316" y="116632"/>
            <a:ext cx="11856980" cy="712440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a inhibidores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Topoisomerasa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46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6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6" y="1413256"/>
            <a:ext cx="9360000" cy="4320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008038" y="116632"/>
            <a:ext cx="10507405" cy="792088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Sensibilidad a los análogos de </a:t>
            </a:r>
            <a:r>
              <a:rPr lang="es-E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nucleósidos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8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036387"/>
            <a:ext cx="8280000" cy="11834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24606" y="116632"/>
            <a:ext cx="10796600" cy="576064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Opciones terapéuticas para la paciente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2329439"/>
            <a:ext cx="8280000" cy="7195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3120062"/>
            <a:ext cx="8280000" cy="214408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72" y="5352310"/>
            <a:ext cx="8280000" cy="124504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472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70" y="1268760"/>
            <a:ext cx="6653904" cy="525658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936030" y="476672"/>
            <a:ext cx="10291797" cy="648072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Gracias!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74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913" y="836712"/>
            <a:ext cx="7965133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6053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6226" y="188640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i="1" dirty="0" err="1">
                <a:solidFill>
                  <a:srgbClr val="FF0066"/>
                </a:solidFill>
              </a:rPr>
              <a:t>Precision</a:t>
            </a:r>
            <a:r>
              <a:rPr lang="es-ES" sz="2000" b="1" i="1" dirty="0">
                <a:solidFill>
                  <a:srgbClr val="FF0066"/>
                </a:solidFill>
              </a:rPr>
              <a:t> Medicine</a:t>
            </a:r>
            <a:r>
              <a:rPr lang="es-ES" sz="2000" b="1" dirty="0">
                <a:solidFill>
                  <a:srgbClr val="FF0066"/>
                </a:solidFill>
              </a:rPr>
              <a:t> - un enfoque muy personal para el diagnóstico del cáncer, la toma de decisiones clínicas y el seguimiento del paciente</a:t>
            </a: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2088158" y="980728"/>
          <a:ext cx="828092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ângulo 4"/>
          <p:cNvSpPr/>
          <p:nvPr/>
        </p:nvSpPr>
        <p:spPr>
          <a:xfrm>
            <a:off x="4778102" y="2996953"/>
            <a:ext cx="29523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Comprensión del tumor de cada paciente y sus vías de progresión y supervivencia para elegir terapias y estrategias correctamente informadas</a:t>
            </a:r>
          </a:p>
        </p:txBody>
      </p:sp>
    </p:spTree>
    <p:extLst>
      <p:ext uri="{BB962C8B-B14F-4D97-AF65-F5344CB8AC3E}">
        <p14:creationId xmlns:p14="http://schemas.microsoft.com/office/powerpoint/2010/main" val="1232619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571" y="816311"/>
            <a:ext cx="8037139" cy="553592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388700" y="6323261"/>
            <a:ext cx="2260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Nature</a:t>
            </a:r>
            <a:r>
              <a:rPr lang="es-ES" dirty="0"/>
              <a:t> </a:t>
            </a:r>
            <a:r>
              <a:rPr lang="es-ES" dirty="0" err="1"/>
              <a:t>Review</a:t>
            </a:r>
            <a:r>
              <a:rPr lang="es-ES" dirty="0"/>
              <a:t> </a:t>
            </a:r>
            <a:r>
              <a:rPr lang="es-ES" dirty="0" err="1"/>
              <a:t>Cancer</a:t>
            </a:r>
            <a:endParaRPr lang="es-ES" dirty="0"/>
          </a:p>
        </p:txBody>
      </p:sp>
      <p:sp>
        <p:nvSpPr>
          <p:cNvPr id="5" name="CaixaDeTexto 4"/>
          <p:cNvSpPr txBox="1"/>
          <p:nvPr/>
        </p:nvSpPr>
        <p:spPr>
          <a:xfrm>
            <a:off x="1562647" y="27857"/>
            <a:ext cx="9129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Comprensión del tumor de cada paciente y sus vías de progresión y supervivencia para elegir terapias y estrategias correctamente informadas</a:t>
            </a:r>
          </a:p>
        </p:txBody>
      </p:sp>
    </p:spTree>
    <p:extLst>
      <p:ext uri="{BB962C8B-B14F-4D97-AF65-F5344CB8AC3E}">
        <p14:creationId xmlns:p14="http://schemas.microsoft.com/office/powerpoint/2010/main" val="2002122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206" y="281489"/>
            <a:ext cx="7344816" cy="65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69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PROTEÍNAS EXPRESSAS NA MEMBRANA</a:t>
            </a:r>
            <a:endParaRPr lang="pt-BR" dirty="0"/>
          </a:p>
        </p:txBody>
      </p:sp>
      <p:sp>
        <p:nvSpPr>
          <p:cNvPr id="11" name="Espaço Reservado para Texto 10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IMUNOHISTOQUÍMICA UTILIZA ANTICORPOS MONOCLONAIS CONTRA ESTRUTURAS</a:t>
            </a:r>
          </a:p>
          <a:p>
            <a:r>
              <a:rPr lang="pt-BR" dirty="0" smtClean="0"/>
              <a:t>PEROXIDASE</a:t>
            </a:r>
          </a:p>
          <a:p>
            <a:r>
              <a:rPr lang="pt-BR" dirty="0" smtClean="0"/>
              <a:t>COLORAÇÃO </a:t>
            </a:r>
          </a:p>
          <a:p>
            <a:r>
              <a:rPr lang="pt-BR" dirty="0" smtClean="0"/>
              <a:t>INTENSIDADE +1  A +3</a:t>
            </a:r>
          </a:p>
          <a:p>
            <a:r>
              <a:rPr lang="pt-BR" dirty="0" smtClean="0"/>
              <a:t>INTENSIDADE ++ FAZER TESTE DE FISH</a:t>
            </a:r>
          </a:p>
          <a:p>
            <a:r>
              <a:rPr lang="pt-BR" dirty="0" smtClean="0"/>
              <a:t>C-ERBb2 PROTEÍNA EXPRESSA PELA ATUAÇÃO DA FAMÍLIA HER-2</a:t>
            </a:r>
            <a:endParaRPr lang="pt-BR" dirty="0"/>
          </a:p>
        </p:txBody>
      </p:sp>
      <p:pic>
        <p:nvPicPr>
          <p:cNvPr id="1026" name="Picture 2" descr="https://cms.atlasantibodies.com/sites/default/files/kdm5b-antibody-amab90680-breast-cancer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5807" y="2020094"/>
            <a:ext cx="4037013" cy="4037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97827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1901</Words>
  <Application>Microsoft Macintosh PowerPoint</Application>
  <PresentationFormat>Custom</PresentationFormat>
  <Paragraphs>235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Black</vt:lpstr>
      <vt:lpstr>Calibri</vt:lpstr>
      <vt:lpstr>Courier New</vt:lpstr>
      <vt:lpstr>Tw Cen MT</vt:lpstr>
      <vt:lpstr>Wingdings</vt:lpstr>
      <vt:lpstr>Tema do Office</vt:lpstr>
      <vt:lpstr>Droplet</vt:lpstr>
      <vt:lpstr>PowerPoint Presentation</vt:lpstr>
      <vt:lpstr>Conflictos de interés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PROTEÍNAS EXPRESSAS NA MEMBRANA</vt:lpstr>
      <vt:lpstr>ANTICORPOS MONOCLONAIS EM USO CLÍNICO EM CÂNCER DE MAMA</vt:lpstr>
      <vt:lpstr>ANTICORPO ASSOCIADO A MEDICAMENTO CITOTÓXICO</vt:lpstr>
      <vt:lpstr>MEDICAMENTO DISPONÍVEL PARA CÂNCER DE MAMA ALDO-TRASTUZUMAB</vt:lpstr>
      <vt:lpstr>PowerPoint Presentation</vt:lpstr>
      <vt:lpstr>PowerPoint Presentation</vt:lpstr>
      <vt:lpstr>PowerPoint Presentation</vt:lpstr>
      <vt:lpstr>Sistema Inmunológico y Actividad Anti-tumoral</vt:lpstr>
      <vt:lpstr>PowerPoint Presentation</vt:lpstr>
      <vt:lpstr>PowerPoint Presentation</vt:lpstr>
      <vt:lpstr>Inibição ou Bloqueio de Sentinelas Imunitárias  (Immune Checkpoint Inhibitors - ICIs)</vt:lpstr>
      <vt:lpstr>Interação de Immune Checkpoints  (ICs) na Sobrevivência Tumoral e Inibição da Imunidade</vt:lpstr>
      <vt:lpstr>Genotipado de Células de Cáncer Circulantes  y ADN Tumoral en la Sangre y Plasma Biopsia Líquida, su Impacto en la Clínica Oncológica</vt:lpstr>
      <vt:lpstr>Aplicaciones Clínicas de la Biopsia Líquida</vt:lpstr>
      <vt:lpstr>Principios de la biopsia líquida</vt:lpstr>
      <vt:lpstr>Tumor Primario y Elementos Circulantes</vt:lpstr>
      <vt:lpstr>Elementos Presentes en la Circulación Periférica</vt:lpstr>
      <vt:lpstr>Separación de las Células Tumorales del Plasma y la Sangre</vt:lpstr>
      <vt:lpstr>Separación de CTCs y Ampliación del AND Tumoral con PCR</vt:lpstr>
      <vt:lpstr>Impacto de la Biopsia Líquida con CTCs</vt:lpstr>
      <vt:lpstr>Marcadores Moleculares de CTCs</vt:lpstr>
      <vt:lpstr>Células Madre Tumorales y Progresión de la Enfermedad</vt:lpstr>
      <vt:lpstr>Tipos de Pruebas Realizadas en Biopsia Líquida</vt:lpstr>
      <vt:lpstr>Seguimiento y Biomarcadores para Evaluación de Riesgo de Recidiva </vt:lpstr>
      <vt:lpstr>Otro Blanco de la Biopsia Líquida: ADNtc</vt:lpstr>
      <vt:lpstr>Aplicaciones de la biopsia líquida con ADNtc</vt:lpstr>
      <vt:lpstr>Estudios Evaluando la Sensibilidad y la Especificidad de los Biomarcadores</vt:lpstr>
      <vt:lpstr> Perfil Genómico Comprensivo (Foundation One) </vt:lpstr>
      <vt:lpstr>Reporte de Caso</vt:lpstr>
      <vt:lpstr>Resultados de la Biopsia Líquida de CTCs</vt:lpstr>
      <vt:lpstr>Sensibilidad tumoral a las drogas estabilizadoras del huso mitótico</vt:lpstr>
      <vt:lpstr>Sensibilidad a los estabilizadores del huso mitótico (continuación)</vt:lpstr>
      <vt:lpstr>Sensibilidad a Agentes Alquilantes</vt:lpstr>
      <vt:lpstr>Sensibilidad a los inhibidores de Topoisomerasa I</vt:lpstr>
      <vt:lpstr>Sensibilidad a inhibidores de Topoisomerasa II</vt:lpstr>
      <vt:lpstr>Sensibilidad a los análogos de nucleósidos</vt:lpstr>
      <vt:lpstr>Opciones terapéuticas para la paciente</vt:lpstr>
      <vt:lpstr>Gracias!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MSY</dc:creator>
  <cp:lastModifiedBy>Microsoft Office User</cp:lastModifiedBy>
  <cp:revision>51</cp:revision>
  <dcterms:created xsi:type="dcterms:W3CDTF">2017-05-18T14:22:46Z</dcterms:created>
  <dcterms:modified xsi:type="dcterms:W3CDTF">2017-05-19T17:12:49Z</dcterms:modified>
</cp:coreProperties>
</file>