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notesMasterIdLst>
    <p:notesMasterId r:id="rId34"/>
  </p:notesMasterIdLst>
  <p:sldIdLst>
    <p:sldId id="297" r:id="rId2"/>
    <p:sldId id="293" r:id="rId3"/>
    <p:sldId id="294" r:id="rId4"/>
    <p:sldId id="299" r:id="rId5"/>
    <p:sldId id="256" r:id="rId6"/>
    <p:sldId id="286" r:id="rId7"/>
    <p:sldId id="298" r:id="rId8"/>
    <p:sldId id="301" r:id="rId9"/>
    <p:sldId id="292" r:id="rId10"/>
    <p:sldId id="300" r:id="rId11"/>
    <p:sldId id="290" r:id="rId12"/>
    <p:sldId id="302" r:id="rId13"/>
    <p:sldId id="303" r:id="rId14"/>
    <p:sldId id="288" r:id="rId15"/>
    <p:sldId id="273" r:id="rId16"/>
    <p:sldId id="305" r:id="rId17"/>
    <p:sldId id="307" r:id="rId18"/>
    <p:sldId id="304" r:id="rId19"/>
    <p:sldId id="306" r:id="rId20"/>
    <p:sldId id="308" r:id="rId21"/>
    <p:sldId id="309" r:id="rId22"/>
    <p:sldId id="291" r:id="rId23"/>
    <p:sldId id="279" r:id="rId24"/>
    <p:sldId id="275" r:id="rId25"/>
    <p:sldId id="280" r:id="rId26"/>
    <p:sldId id="296" r:id="rId27"/>
    <p:sldId id="272" r:id="rId28"/>
    <p:sldId id="276" r:id="rId29"/>
    <p:sldId id="287" r:id="rId30"/>
    <p:sldId id="289" r:id="rId31"/>
    <p:sldId id="310" r:id="rId32"/>
    <p:sldId id="285"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72"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15471833381938"/>
          <c:y val="5.0473457250976503E-2"/>
          <c:w val="0.71637613006707501"/>
          <c:h val="0.84317326500459999"/>
        </c:manualLayout>
      </c:layout>
      <c:bar3DChart>
        <c:barDir val="col"/>
        <c:grouping val="stacked"/>
        <c:varyColors val="0"/>
        <c:ser>
          <c:idx val="0"/>
          <c:order val="0"/>
          <c:tx>
            <c:strRef>
              <c:f>Hoja1!$B$1</c:f>
              <c:strCache>
                <c:ptCount val="1"/>
                <c:pt idx="0">
                  <c:v>NV 10 -14</c:v>
                </c:pt>
              </c:strCache>
            </c:strRef>
          </c:tx>
          <c:invertIfNegative val="0"/>
          <c:cat>
            <c:numRef>
              <c:f>Hoja1!$A$2:$A$5</c:f>
              <c:numCache>
                <c:formatCode>General</c:formatCode>
                <c:ptCount val="4"/>
                <c:pt idx="0">
                  <c:v>2002</c:v>
                </c:pt>
                <c:pt idx="1">
                  <c:v>2012</c:v>
                </c:pt>
                <c:pt idx="2">
                  <c:v>2013</c:v>
                </c:pt>
                <c:pt idx="3">
                  <c:v>2014</c:v>
                </c:pt>
              </c:numCache>
            </c:numRef>
          </c:cat>
          <c:val>
            <c:numRef>
              <c:f>Hoja1!$B$2:$B$5</c:f>
              <c:numCache>
                <c:formatCode>General</c:formatCode>
                <c:ptCount val="4"/>
                <c:pt idx="0">
                  <c:v>476</c:v>
                </c:pt>
                <c:pt idx="1">
                  <c:v>575</c:v>
                </c:pt>
                <c:pt idx="2">
                  <c:v>666</c:v>
                </c:pt>
                <c:pt idx="3">
                  <c:v>669</c:v>
                </c:pt>
              </c:numCache>
            </c:numRef>
          </c:val>
        </c:ser>
        <c:ser>
          <c:idx val="1"/>
          <c:order val="1"/>
          <c:tx>
            <c:strRef>
              <c:f>Hoja1!$C$1</c:f>
              <c:strCache>
                <c:ptCount val="1"/>
                <c:pt idx="0">
                  <c:v>NA 15 -19</c:v>
                </c:pt>
              </c:strCache>
            </c:strRef>
          </c:tx>
          <c:invertIfNegative val="0"/>
          <c:cat>
            <c:numRef>
              <c:f>Hoja1!$A$2:$A$5</c:f>
              <c:numCache>
                <c:formatCode>General</c:formatCode>
                <c:ptCount val="4"/>
                <c:pt idx="0">
                  <c:v>2002</c:v>
                </c:pt>
                <c:pt idx="1">
                  <c:v>2012</c:v>
                </c:pt>
                <c:pt idx="2">
                  <c:v>2013</c:v>
                </c:pt>
                <c:pt idx="3">
                  <c:v>2014</c:v>
                </c:pt>
              </c:numCache>
            </c:numRef>
          </c:cat>
          <c:val>
            <c:numRef>
              <c:f>Hoja1!$C$2:$C$5</c:f>
              <c:numCache>
                <c:formatCode>General</c:formatCode>
                <c:ptCount val="4"/>
                <c:pt idx="0">
                  <c:v>11265</c:v>
                </c:pt>
                <c:pt idx="1">
                  <c:v>14631</c:v>
                </c:pt>
                <c:pt idx="2">
                  <c:v>14315</c:v>
                </c:pt>
                <c:pt idx="3" formatCode="#,##0">
                  <c:v>14354</c:v>
                </c:pt>
              </c:numCache>
            </c:numRef>
          </c:val>
        </c:ser>
        <c:ser>
          <c:idx val="2"/>
          <c:order val="2"/>
          <c:tx>
            <c:strRef>
              <c:f>Hoja1!$D$1</c:f>
              <c:strCache>
                <c:ptCount val="1"/>
                <c:pt idx="0">
                  <c:v>NV ≥ 20 </c:v>
                </c:pt>
              </c:strCache>
            </c:strRef>
          </c:tx>
          <c:invertIfNegative val="0"/>
          <c:cat>
            <c:numRef>
              <c:f>Hoja1!$A$2:$A$5</c:f>
              <c:numCache>
                <c:formatCode>General</c:formatCode>
                <c:ptCount val="4"/>
                <c:pt idx="0">
                  <c:v>2002</c:v>
                </c:pt>
                <c:pt idx="1">
                  <c:v>2012</c:v>
                </c:pt>
                <c:pt idx="2">
                  <c:v>2013</c:v>
                </c:pt>
                <c:pt idx="3">
                  <c:v>2014</c:v>
                </c:pt>
              </c:numCache>
            </c:numRef>
          </c:cat>
          <c:val>
            <c:numRef>
              <c:f>Hoja1!$D$2:$D$5</c:f>
              <c:numCache>
                <c:formatCode>General</c:formatCode>
                <c:ptCount val="4"/>
                <c:pt idx="0">
                  <c:v>49930</c:v>
                </c:pt>
                <c:pt idx="1">
                  <c:v>60280</c:v>
                </c:pt>
                <c:pt idx="2">
                  <c:v>58823</c:v>
                </c:pt>
                <c:pt idx="3" formatCode="#,##0">
                  <c:v>60160</c:v>
                </c:pt>
              </c:numCache>
            </c:numRef>
          </c:val>
        </c:ser>
        <c:dLbls>
          <c:showLegendKey val="0"/>
          <c:showVal val="0"/>
          <c:showCatName val="0"/>
          <c:showSerName val="0"/>
          <c:showPercent val="0"/>
          <c:showBubbleSize val="0"/>
        </c:dLbls>
        <c:gapWidth val="150"/>
        <c:shape val="box"/>
        <c:axId val="568454448"/>
        <c:axId val="568457192"/>
        <c:axId val="0"/>
      </c:bar3DChart>
      <c:catAx>
        <c:axId val="568454448"/>
        <c:scaling>
          <c:orientation val="minMax"/>
        </c:scaling>
        <c:delete val="0"/>
        <c:axPos val="b"/>
        <c:numFmt formatCode="General" sourceLinked="1"/>
        <c:majorTickMark val="out"/>
        <c:minorTickMark val="none"/>
        <c:tickLblPos val="nextTo"/>
        <c:crossAx val="568457192"/>
        <c:crosses val="autoZero"/>
        <c:auto val="1"/>
        <c:lblAlgn val="ctr"/>
        <c:lblOffset val="100"/>
        <c:noMultiLvlLbl val="0"/>
      </c:catAx>
      <c:valAx>
        <c:axId val="568457192"/>
        <c:scaling>
          <c:orientation val="minMax"/>
        </c:scaling>
        <c:delete val="0"/>
        <c:axPos val="l"/>
        <c:majorGridlines/>
        <c:numFmt formatCode="General" sourceLinked="1"/>
        <c:majorTickMark val="out"/>
        <c:minorTickMark val="none"/>
        <c:tickLblPos val="nextTo"/>
        <c:crossAx val="568454448"/>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251215125887002E-2"/>
          <c:y val="4.7667424590081803E-2"/>
          <c:w val="0.76205514241275496"/>
          <c:h val="0.84317326500459799"/>
        </c:manualLayout>
      </c:layout>
      <c:barChart>
        <c:barDir val="col"/>
        <c:grouping val="clustered"/>
        <c:varyColors val="0"/>
        <c:ser>
          <c:idx val="0"/>
          <c:order val="0"/>
          <c:tx>
            <c:strRef>
              <c:f>Hoja1!$B$1</c:f>
              <c:strCache>
                <c:ptCount val="1"/>
                <c:pt idx="0">
                  <c:v>&lt; 13 años</c:v>
                </c:pt>
              </c:strCache>
            </c:strRef>
          </c:tx>
          <c:invertIfNegative val="0"/>
          <c:cat>
            <c:numRef>
              <c:f>Hoja1!$A$2:$A$4</c:f>
              <c:numCache>
                <c:formatCode>General</c:formatCode>
                <c:ptCount val="3"/>
                <c:pt idx="0">
                  <c:v>2002</c:v>
                </c:pt>
                <c:pt idx="1">
                  <c:v>2012</c:v>
                </c:pt>
                <c:pt idx="2">
                  <c:v>2014</c:v>
                </c:pt>
              </c:numCache>
            </c:numRef>
          </c:cat>
          <c:val>
            <c:numRef>
              <c:f>Hoja1!$B$2:$B$4</c:f>
              <c:numCache>
                <c:formatCode>General</c:formatCode>
                <c:ptCount val="3"/>
                <c:pt idx="0">
                  <c:v>3.1</c:v>
                </c:pt>
                <c:pt idx="1">
                  <c:v>2.8</c:v>
                </c:pt>
                <c:pt idx="2">
                  <c:v>4.5999999999999996</c:v>
                </c:pt>
              </c:numCache>
            </c:numRef>
          </c:val>
        </c:ser>
        <c:ser>
          <c:idx val="1"/>
          <c:order val="1"/>
          <c:tx>
            <c:strRef>
              <c:f>Hoja1!$C$1</c:f>
              <c:strCache>
                <c:ptCount val="1"/>
                <c:pt idx="0">
                  <c:v>13 años</c:v>
                </c:pt>
              </c:strCache>
            </c:strRef>
          </c:tx>
          <c:invertIfNegative val="0"/>
          <c:cat>
            <c:numRef>
              <c:f>Hoja1!$A$2:$A$4</c:f>
              <c:numCache>
                <c:formatCode>General</c:formatCode>
                <c:ptCount val="3"/>
                <c:pt idx="0">
                  <c:v>2002</c:v>
                </c:pt>
                <c:pt idx="1">
                  <c:v>2012</c:v>
                </c:pt>
                <c:pt idx="2">
                  <c:v>2014</c:v>
                </c:pt>
              </c:numCache>
            </c:numRef>
          </c:cat>
          <c:val>
            <c:numRef>
              <c:f>Hoja1!$C$2:$C$4</c:f>
              <c:numCache>
                <c:formatCode>General</c:formatCode>
                <c:ptCount val="3"/>
                <c:pt idx="0">
                  <c:v>21.4</c:v>
                </c:pt>
                <c:pt idx="1">
                  <c:v>18.8</c:v>
                </c:pt>
                <c:pt idx="2">
                  <c:v>18.899999999999999</c:v>
                </c:pt>
              </c:numCache>
            </c:numRef>
          </c:val>
        </c:ser>
        <c:ser>
          <c:idx val="2"/>
          <c:order val="2"/>
          <c:tx>
            <c:strRef>
              <c:f>Hoja1!$D$1</c:f>
              <c:strCache>
                <c:ptCount val="1"/>
                <c:pt idx="0">
                  <c:v>14 años </c:v>
                </c:pt>
              </c:strCache>
            </c:strRef>
          </c:tx>
          <c:invertIfNegative val="0"/>
          <c:cat>
            <c:numRef>
              <c:f>Hoja1!$A$2:$A$4</c:f>
              <c:numCache>
                <c:formatCode>General</c:formatCode>
                <c:ptCount val="3"/>
                <c:pt idx="0">
                  <c:v>2002</c:v>
                </c:pt>
                <c:pt idx="1">
                  <c:v>2012</c:v>
                </c:pt>
                <c:pt idx="2">
                  <c:v>2014</c:v>
                </c:pt>
              </c:numCache>
            </c:numRef>
          </c:cat>
          <c:val>
            <c:numRef>
              <c:f>Hoja1!$D$2:$D$4</c:f>
              <c:numCache>
                <c:formatCode>General</c:formatCode>
                <c:ptCount val="3"/>
                <c:pt idx="0">
                  <c:v>75.400000000000006</c:v>
                </c:pt>
                <c:pt idx="1">
                  <c:v>78.400000000000006</c:v>
                </c:pt>
                <c:pt idx="2">
                  <c:v>76.5</c:v>
                </c:pt>
              </c:numCache>
            </c:numRef>
          </c:val>
        </c:ser>
        <c:dLbls>
          <c:showLegendKey val="0"/>
          <c:showVal val="0"/>
          <c:showCatName val="0"/>
          <c:showSerName val="0"/>
          <c:showPercent val="0"/>
          <c:showBubbleSize val="0"/>
        </c:dLbls>
        <c:gapWidth val="150"/>
        <c:axId val="572828424"/>
        <c:axId val="572841360"/>
      </c:barChart>
      <c:catAx>
        <c:axId val="572828424"/>
        <c:scaling>
          <c:orientation val="minMax"/>
        </c:scaling>
        <c:delete val="0"/>
        <c:axPos val="b"/>
        <c:numFmt formatCode="General" sourceLinked="1"/>
        <c:majorTickMark val="out"/>
        <c:minorTickMark val="none"/>
        <c:tickLblPos val="nextTo"/>
        <c:crossAx val="572841360"/>
        <c:crosses val="autoZero"/>
        <c:auto val="1"/>
        <c:lblAlgn val="ctr"/>
        <c:lblOffset val="100"/>
        <c:noMultiLvlLbl val="0"/>
      </c:catAx>
      <c:valAx>
        <c:axId val="572841360"/>
        <c:scaling>
          <c:orientation val="minMax"/>
        </c:scaling>
        <c:delete val="0"/>
        <c:axPos val="l"/>
        <c:majorGridlines/>
        <c:numFmt formatCode="General" sourceLinked="1"/>
        <c:majorTickMark val="out"/>
        <c:minorTickMark val="none"/>
        <c:tickLblPos val="nextTo"/>
        <c:crossAx val="572828424"/>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0.17625</cdr:x>
      <cdr:y>0.16542</cdr:y>
    </cdr:from>
    <cdr:to>
      <cdr:x>0.2725</cdr:x>
      <cdr:y>0.22906</cdr:y>
    </cdr:to>
    <cdr:sp macro="" textlink="">
      <cdr:nvSpPr>
        <cdr:cNvPr id="2" name="1 CuadroTexto"/>
        <cdr:cNvSpPr txBox="1"/>
      </cdr:nvSpPr>
      <cdr:spPr>
        <a:xfrm xmlns:a="http://schemas.openxmlformats.org/drawingml/2006/main">
          <a:off x="1450504" y="748685"/>
          <a:ext cx="792088"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PA" sz="1400" dirty="0" smtClean="0"/>
            <a:t>61,671 </a:t>
          </a:r>
          <a:endParaRPr lang="es-PA" sz="1400" dirty="0"/>
        </a:p>
      </cdr:txBody>
    </cdr:sp>
  </cdr:relSizeAnchor>
  <cdr:relSizeAnchor xmlns:cdr="http://schemas.openxmlformats.org/drawingml/2006/chartDrawing">
    <cdr:from>
      <cdr:x>0.17625</cdr:x>
      <cdr:y>0.73818</cdr:y>
    </cdr:from>
    <cdr:to>
      <cdr:x>0.29875</cdr:x>
      <cdr:y>0.80182</cdr:y>
    </cdr:to>
    <cdr:sp macro="" textlink="">
      <cdr:nvSpPr>
        <cdr:cNvPr id="3" name="2 CuadroTexto"/>
        <cdr:cNvSpPr txBox="1"/>
      </cdr:nvSpPr>
      <cdr:spPr>
        <a:xfrm xmlns:a="http://schemas.openxmlformats.org/drawingml/2006/main">
          <a:off x="1450505" y="3340975"/>
          <a:ext cx="1008112" cy="28803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PA" sz="1400" dirty="0" smtClean="0"/>
            <a:t>11,265 (18.8%)</a:t>
          </a:r>
          <a:endParaRPr lang="es-PA" sz="1400" dirty="0"/>
        </a:p>
      </cdr:txBody>
    </cdr:sp>
  </cdr:relSizeAnchor>
  <cdr:relSizeAnchor xmlns:cdr="http://schemas.openxmlformats.org/drawingml/2006/chartDrawing">
    <cdr:from>
      <cdr:x>0.185</cdr:x>
      <cdr:y>0.83364</cdr:y>
    </cdr:from>
    <cdr:to>
      <cdr:x>0.28125</cdr:x>
      <cdr:y>0.91319</cdr:y>
    </cdr:to>
    <cdr:sp macro="" textlink="">
      <cdr:nvSpPr>
        <cdr:cNvPr id="4" name="3 CuadroTexto"/>
        <cdr:cNvSpPr txBox="1"/>
      </cdr:nvSpPr>
      <cdr:spPr>
        <a:xfrm xmlns:a="http://schemas.openxmlformats.org/drawingml/2006/main">
          <a:off x="1522513" y="3773024"/>
          <a:ext cx="792088" cy="3600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PA" sz="1400" dirty="0" smtClean="0"/>
            <a:t>476 ( 0.8%)</a:t>
          </a:r>
          <a:endParaRPr lang="es-PA" sz="1400" dirty="0"/>
        </a:p>
      </cdr:txBody>
    </cdr:sp>
  </cdr:relSizeAnchor>
  <cdr:relSizeAnchor xmlns:cdr="http://schemas.openxmlformats.org/drawingml/2006/chartDrawing">
    <cdr:from>
      <cdr:x>0.54375</cdr:x>
      <cdr:y>0.22906</cdr:y>
    </cdr:from>
    <cdr:to>
      <cdr:x>0.5875</cdr:x>
      <cdr:y>0.27679</cdr:y>
    </cdr:to>
    <cdr:sp macro="" textlink="">
      <cdr:nvSpPr>
        <cdr:cNvPr id="5" name="4 CuadroTexto"/>
        <cdr:cNvSpPr txBox="1"/>
      </cdr:nvSpPr>
      <cdr:spPr>
        <a:xfrm xmlns:a="http://schemas.openxmlformats.org/drawingml/2006/main">
          <a:off x="4474840" y="1036712"/>
          <a:ext cx="360040" cy="216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PA" sz="2000" dirty="0"/>
        </a:p>
      </cdr:txBody>
    </cdr:sp>
  </cdr:relSizeAnchor>
  <cdr:relSizeAnchor xmlns:cdr="http://schemas.openxmlformats.org/drawingml/2006/chartDrawing">
    <cdr:from>
      <cdr:x>0.35125</cdr:x>
      <cdr:y>0.03814</cdr:y>
    </cdr:from>
    <cdr:to>
      <cdr:x>0.42125</cdr:x>
      <cdr:y>0.08587</cdr:y>
    </cdr:to>
    <cdr:sp macro="" textlink="">
      <cdr:nvSpPr>
        <cdr:cNvPr id="6" name="5 CuadroTexto"/>
        <cdr:cNvSpPr txBox="1"/>
      </cdr:nvSpPr>
      <cdr:spPr>
        <a:xfrm xmlns:a="http://schemas.openxmlformats.org/drawingml/2006/main">
          <a:off x="2890664" y="172617"/>
          <a:ext cx="576064" cy="21602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PA" sz="1200" dirty="0" smtClean="0"/>
            <a:t>75,486 </a:t>
          </a:r>
          <a:endParaRPr lang="es-PA" sz="1200" dirty="0"/>
        </a:p>
      </cdr:txBody>
    </cdr:sp>
  </cdr:relSizeAnchor>
  <cdr:relSizeAnchor xmlns:cdr="http://schemas.openxmlformats.org/drawingml/2006/chartDrawing">
    <cdr:from>
      <cdr:x>0.325</cdr:x>
      <cdr:y>0.73818</cdr:y>
    </cdr:from>
    <cdr:to>
      <cdr:x>0.47375</cdr:x>
      <cdr:y>0.80182</cdr:y>
    </cdr:to>
    <cdr:sp macro="" textlink="">
      <cdr:nvSpPr>
        <cdr:cNvPr id="7" name="6 CuadroTexto"/>
        <cdr:cNvSpPr txBox="1"/>
      </cdr:nvSpPr>
      <cdr:spPr>
        <a:xfrm xmlns:a="http://schemas.openxmlformats.org/drawingml/2006/main">
          <a:off x="2674641" y="3340975"/>
          <a:ext cx="1224136" cy="28803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PA" sz="1400" dirty="0" smtClean="0"/>
            <a:t>14,631 (19.4%)</a:t>
          </a:r>
          <a:endParaRPr lang="es-PA" sz="1400" dirty="0"/>
        </a:p>
      </cdr:txBody>
    </cdr:sp>
  </cdr:relSizeAnchor>
  <cdr:relSizeAnchor xmlns:cdr="http://schemas.openxmlformats.org/drawingml/2006/chartDrawing">
    <cdr:from>
      <cdr:x>0.35125</cdr:x>
      <cdr:y>0.83364</cdr:y>
    </cdr:from>
    <cdr:to>
      <cdr:x>0.395</cdr:x>
      <cdr:y>0.88137</cdr:y>
    </cdr:to>
    <cdr:sp macro="" textlink="">
      <cdr:nvSpPr>
        <cdr:cNvPr id="8" name="7 CuadroTexto"/>
        <cdr:cNvSpPr txBox="1"/>
      </cdr:nvSpPr>
      <cdr:spPr>
        <a:xfrm xmlns:a="http://schemas.openxmlformats.org/drawingml/2006/main">
          <a:off x="2890664" y="3773016"/>
          <a:ext cx="360045" cy="2160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PA" sz="1400" dirty="0" smtClean="0"/>
            <a:t>575 (0.8%) </a:t>
          </a:r>
          <a:endParaRPr lang="es-PA" sz="1400" dirty="0"/>
        </a:p>
      </cdr:txBody>
    </cdr:sp>
  </cdr:relSizeAnchor>
  <cdr:relSizeAnchor xmlns:cdr="http://schemas.openxmlformats.org/drawingml/2006/chartDrawing">
    <cdr:from>
      <cdr:x>0.05376</cdr:x>
      <cdr:y>0.02223</cdr:y>
    </cdr:from>
    <cdr:to>
      <cdr:x>0.16487</cdr:x>
      <cdr:y>0.10178</cdr:y>
    </cdr:to>
    <cdr:sp macro="" textlink="">
      <cdr:nvSpPr>
        <cdr:cNvPr id="9" name="8 CuadroTexto"/>
        <cdr:cNvSpPr txBox="1"/>
      </cdr:nvSpPr>
      <cdr:spPr>
        <a:xfrm xmlns:a="http://schemas.openxmlformats.org/drawingml/2006/main">
          <a:off x="442423" y="100609"/>
          <a:ext cx="914391" cy="3600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PA" sz="1400" dirty="0" smtClean="0"/>
            <a:t>N° Nacidos Vivos</a:t>
          </a:r>
          <a:endParaRPr lang="es-PA" sz="1400" dirty="0"/>
        </a:p>
      </cdr:txBody>
    </cdr:sp>
  </cdr:relSizeAnchor>
  <cdr:relSizeAnchor xmlns:cdr="http://schemas.openxmlformats.org/drawingml/2006/chartDrawing">
    <cdr:from>
      <cdr:x>0.15875</cdr:x>
      <cdr:y>0.4518</cdr:y>
    </cdr:from>
    <cdr:to>
      <cdr:x>0.29</cdr:x>
      <cdr:y>0.51544</cdr:y>
    </cdr:to>
    <cdr:sp macro="" textlink="">
      <cdr:nvSpPr>
        <cdr:cNvPr id="10" name="9 CuadroTexto"/>
        <cdr:cNvSpPr txBox="1"/>
      </cdr:nvSpPr>
      <cdr:spPr>
        <a:xfrm xmlns:a="http://schemas.openxmlformats.org/drawingml/2006/main">
          <a:off x="1306489" y="2044830"/>
          <a:ext cx="1080120"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PA" sz="1400" dirty="0" smtClean="0"/>
            <a:t>49,939 (81%)</a:t>
          </a:r>
          <a:endParaRPr lang="es-PA" sz="1400" dirty="0"/>
        </a:p>
      </cdr:txBody>
    </cdr:sp>
  </cdr:relSizeAnchor>
  <cdr:relSizeAnchor xmlns:cdr="http://schemas.openxmlformats.org/drawingml/2006/chartDrawing">
    <cdr:from>
      <cdr:x>0.325</cdr:x>
      <cdr:y>0.37225</cdr:y>
    </cdr:from>
    <cdr:to>
      <cdr:x>0.465</cdr:x>
      <cdr:y>0.43589</cdr:y>
    </cdr:to>
    <cdr:sp macro="" textlink="">
      <cdr:nvSpPr>
        <cdr:cNvPr id="11" name="10 CuadroTexto"/>
        <cdr:cNvSpPr txBox="1"/>
      </cdr:nvSpPr>
      <cdr:spPr>
        <a:xfrm xmlns:a="http://schemas.openxmlformats.org/drawingml/2006/main">
          <a:off x="2674641" y="1684790"/>
          <a:ext cx="1152127"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PA" sz="1400" dirty="0" smtClean="0"/>
            <a:t>60,280 (80%)</a:t>
          </a:r>
          <a:endParaRPr lang="es-PA" sz="1400" dirty="0"/>
        </a:p>
      </cdr:txBody>
    </cdr:sp>
  </cdr:relSizeAnchor>
  <cdr:relSizeAnchor xmlns:cdr="http://schemas.openxmlformats.org/drawingml/2006/chartDrawing">
    <cdr:from>
      <cdr:x>0.5</cdr:x>
      <cdr:y>0.06996</cdr:y>
    </cdr:from>
    <cdr:to>
      <cdr:x>0.605</cdr:x>
      <cdr:y>0.1336</cdr:y>
    </cdr:to>
    <cdr:sp macro="" textlink="">
      <cdr:nvSpPr>
        <cdr:cNvPr id="12" name="11 CuadroTexto"/>
        <cdr:cNvSpPr txBox="1"/>
      </cdr:nvSpPr>
      <cdr:spPr>
        <a:xfrm xmlns:a="http://schemas.openxmlformats.org/drawingml/2006/main">
          <a:off x="4114801" y="316636"/>
          <a:ext cx="864095" cy="28803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PA" sz="1200" dirty="0" smtClean="0"/>
            <a:t>73,804</a:t>
          </a:r>
          <a:endParaRPr lang="es-PA" sz="1200" dirty="0"/>
        </a:p>
      </cdr:txBody>
    </cdr:sp>
  </cdr:relSizeAnchor>
  <cdr:relSizeAnchor xmlns:cdr="http://schemas.openxmlformats.org/drawingml/2006/chartDrawing">
    <cdr:from>
      <cdr:x>0.49125</cdr:x>
      <cdr:y>0.32452</cdr:y>
    </cdr:from>
    <cdr:to>
      <cdr:x>0.61375</cdr:x>
      <cdr:y>0.38816</cdr:y>
    </cdr:to>
    <cdr:sp macro="" textlink="">
      <cdr:nvSpPr>
        <cdr:cNvPr id="13" name="12 CuadroTexto"/>
        <cdr:cNvSpPr txBox="1"/>
      </cdr:nvSpPr>
      <cdr:spPr>
        <a:xfrm xmlns:a="http://schemas.openxmlformats.org/drawingml/2006/main">
          <a:off x="4042793" y="1468766"/>
          <a:ext cx="1008112"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PA" sz="1200" dirty="0" smtClean="0"/>
            <a:t>58,823  (80%)</a:t>
          </a:r>
          <a:endParaRPr lang="es-PA" sz="1200" dirty="0"/>
        </a:p>
      </cdr:txBody>
    </cdr:sp>
  </cdr:relSizeAnchor>
  <cdr:relSizeAnchor xmlns:cdr="http://schemas.openxmlformats.org/drawingml/2006/chartDrawing">
    <cdr:from>
      <cdr:x>0.49125</cdr:x>
      <cdr:y>0.72227</cdr:y>
    </cdr:from>
    <cdr:to>
      <cdr:x>0.6225</cdr:x>
      <cdr:y>0.78591</cdr:y>
    </cdr:to>
    <cdr:sp macro="" textlink="">
      <cdr:nvSpPr>
        <cdr:cNvPr id="14" name="13 CuadroTexto"/>
        <cdr:cNvSpPr txBox="1"/>
      </cdr:nvSpPr>
      <cdr:spPr>
        <a:xfrm xmlns:a="http://schemas.openxmlformats.org/drawingml/2006/main">
          <a:off x="4042793" y="3268967"/>
          <a:ext cx="1080119" cy="28803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PA" sz="1200" dirty="0" smtClean="0"/>
            <a:t>14,315  (19.3%</a:t>
          </a:r>
          <a:endParaRPr lang="es-PA" sz="1200" dirty="0"/>
        </a:p>
      </cdr:txBody>
    </cdr:sp>
  </cdr:relSizeAnchor>
  <cdr:relSizeAnchor xmlns:cdr="http://schemas.openxmlformats.org/drawingml/2006/chartDrawing">
    <cdr:from>
      <cdr:x>0.5</cdr:x>
      <cdr:y>0.83364</cdr:y>
    </cdr:from>
    <cdr:to>
      <cdr:x>0.605</cdr:x>
      <cdr:y>0.89728</cdr:y>
    </cdr:to>
    <cdr:sp macro="" textlink="">
      <cdr:nvSpPr>
        <cdr:cNvPr id="15" name="14 CuadroTexto"/>
        <cdr:cNvSpPr txBox="1"/>
      </cdr:nvSpPr>
      <cdr:spPr>
        <a:xfrm xmlns:a="http://schemas.openxmlformats.org/drawingml/2006/main">
          <a:off x="4114801" y="3773024"/>
          <a:ext cx="864096"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PA" sz="1200" dirty="0" smtClean="0"/>
            <a:t>666  (0.9%)</a:t>
          </a:r>
          <a:endParaRPr lang="es-PA" sz="1200" dirty="0"/>
        </a:p>
      </cdr:txBody>
    </cdr:sp>
  </cdr:relSizeAnchor>
  <cdr:relSizeAnchor xmlns:cdr="http://schemas.openxmlformats.org/drawingml/2006/chartDrawing">
    <cdr:from>
      <cdr:x>0.66625</cdr:x>
      <cdr:y>0.05405</cdr:y>
    </cdr:from>
    <cdr:to>
      <cdr:x>0.77736</cdr:x>
      <cdr:y>0.11769</cdr:y>
    </cdr:to>
    <cdr:sp macro="" textlink="">
      <cdr:nvSpPr>
        <cdr:cNvPr id="16" name="15 CuadroTexto"/>
        <cdr:cNvSpPr txBox="1"/>
      </cdr:nvSpPr>
      <cdr:spPr>
        <a:xfrm xmlns:a="http://schemas.openxmlformats.org/drawingml/2006/main">
          <a:off x="5482952" y="244624"/>
          <a:ext cx="914400"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PA" sz="1200" dirty="0" smtClean="0"/>
            <a:t>75,183</a:t>
          </a:r>
          <a:endParaRPr lang="es-PA" sz="1200" dirty="0"/>
        </a:p>
      </cdr:txBody>
    </cdr:sp>
  </cdr:relSizeAnchor>
  <cdr:relSizeAnchor xmlns:cdr="http://schemas.openxmlformats.org/drawingml/2006/chartDrawing">
    <cdr:from>
      <cdr:x>0.66625</cdr:x>
      <cdr:y>0.30861</cdr:y>
    </cdr:from>
    <cdr:to>
      <cdr:x>0.77736</cdr:x>
      <cdr:y>0.37225</cdr:y>
    </cdr:to>
    <cdr:sp macro="" textlink="">
      <cdr:nvSpPr>
        <cdr:cNvPr id="17" name="16 CuadroTexto"/>
        <cdr:cNvSpPr txBox="1"/>
      </cdr:nvSpPr>
      <cdr:spPr>
        <a:xfrm xmlns:a="http://schemas.openxmlformats.org/drawingml/2006/main">
          <a:off x="5482952" y="1396752"/>
          <a:ext cx="914400"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PA" sz="1200" dirty="0" smtClean="0"/>
            <a:t>60,160 (80%)</a:t>
          </a:r>
          <a:endParaRPr lang="es-PA" sz="1200" dirty="0"/>
        </a:p>
      </cdr:txBody>
    </cdr:sp>
  </cdr:relSizeAnchor>
  <cdr:relSizeAnchor xmlns:cdr="http://schemas.openxmlformats.org/drawingml/2006/chartDrawing">
    <cdr:from>
      <cdr:x>0.6925</cdr:x>
      <cdr:y>0.72227</cdr:y>
    </cdr:from>
    <cdr:to>
      <cdr:x>0.80361</cdr:x>
      <cdr:y>0.78591</cdr:y>
    </cdr:to>
    <cdr:sp macro="" textlink="">
      <cdr:nvSpPr>
        <cdr:cNvPr id="18" name="17 CuadroTexto"/>
        <cdr:cNvSpPr txBox="1"/>
      </cdr:nvSpPr>
      <cdr:spPr>
        <a:xfrm xmlns:a="http://schemas.openxmlformats.org/drawingml/2006/main">
          <a:off x="5698976" y="3268960"/>
          <a:ext cx="914400"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PA" sz="1200" dirty="0" smtClean="0"/>
            <a:t>14,354  19.6%</a:t>
          </a:r>
          <a:endParaRPr lang="es-PA" sz="1200" dirty="0"/>
        </a:p>
      </cdr:txBody>
    </cdr:sp>
  </cdr:relSizeAnchor>
  <cdr:relSizeAnchor xmlns:cdr="http://schemas.openxmlformats.org/drawingml/2006/chartDrawing">
    <cdr:from>
      <cdr:x>0.70125</cdr:x>
      <cdr:y>0.83364</cdr:y>
    </cdr:from>
    <cdr:to>
      <cdr:x>0.78875</cdr:x>
      <cdr:y>0.89728</cdr:y>
    </cdr:to>
    <cdr:sp macro="" textlink="">
      <cdr:nvSpPr>
        <cdr:cNvPr id="19" name="18 CuadroTexto"/>
        <cdr:cNvSpPr txBox="1"/>
      </cdr:nvSpPr>
      <cdr:spPr>
        <a:xfrm xmlns:a="http://schemas.openxmlformats.org/drawingml/2006/main">
          <a:off x="5770984" y="3773015"/>
          <a:ext cx="720080" cy="28803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PA" sz="1200" dirty="0" smtClean="0"/>
            <a:t>669 (0.9%)</a:t>
          </a:r>
          <a:endParaRPr lang="es-PA" sz="1200" dirty="0"/>
        </a:p>
      </cdr:txBody>
    </cdr:sp>
  </cdr:relSizeAnchor>
</c:userShapes>
</file>

<file path=ppt/drawings/drawing2.xml><?xml version="1.0" encoding="utf-8"?>
<c:userShapes xmlns:c="http://schemas.openxmlformats.org/drawingml/2006/chart">
  <cdr:relSizeAnchor xmlns:cdr="http://schemas.openxmlformats.org/drawingml/2006/chartDrawing">
    <cdr:from>
      <cdr:x>0.1575</cdr:x>
      <cdr:y>0.12728</cdr:y>
    </cdr:from>
    <cdr:to>
      <cdr:x>0.25375</cdr:x>
      <cdr:y>0.20683</cdr:y>
    </cdr:to>
    <cdr:sp macro="" textlink="">
      <cdr:nvSpPr>
        <cdr:cNvPr id="2" name="1 CuadroTexto"/>
        <cdr:cNvSpPr txBox="1"/>
      </cdr:nvSpPr>
      <cdr:spPr>
        <a:xfrm xmlns:a="http://schemas.openxmlformats.org/drawingml/2006/main">
          <a:off x="1296144" y="576065"/>
          <a:ext cx="792088" cy="36003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PA" sz="1600" dirty="0" smtClean="0"/>
            <a:t>Total  476</a:t>
          </a:r>
          <a:endParaRPr lang="es-PA" sz="1600" dirty="0"/>
        </a:p>
      </cdr:txBody>
    </cdr:sp>
  </cdr:relSizeAnchor>
  <cdr:relSizeAnchor xmlns:cdr="http://schemas.openxmlformats.org/drawingml/2006/chartDrawing">
    <cdr:from>
      <cdr:x>0.44624</cdr:x>
      <cdr:y>0.36593</cdr:y>
    </cdr:from>
    <cdr:to>
      <cdr:x>0.56874</cdr:x>
      <cdr:y>0.49321</cdr:y>
    </cdr:to>
    <cdr:sp macro="" textlink="">
      <cdr:nvSpPr>
        <cdr:cNvPr id="3" name="2 CuadroTexto"/>
        <cdr:cNvSpPr txBox="1"/>
      </cdr:nvSpPr>
      <cdr:spPr>
        <a:xfrm xmlns:a="http://schemas.openxmlformats.org/drawingml/2006/main">
          <a:off x="3672408" y="1656184"/>
          <a:ext cx="1008112" cy="57606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PA" sz="1400" dirty="0" smtClean="0"/>
            <a:t>78.4%</a:t>
          </a:r>
          <a:endParaRPr lang="es-PA" sz="1400" dirty="0"/>
        </a:p>
      </cdr:txBody>
    </cdr:sp>
  </cdr:relSizeAnchor>
  <cdr:relSizeAnchor xmlns:cdr="http://schemas.openxmlformats.org/drawingml/2006/chartDrawing">
    <cdr:from>
      <cdr:x>0.38499</cdr:x>
      <cdr:y>0.62681</cdr:y>
    </cdr:from>
    <cdr:to>
      <cdr:x>0.45499</cdr:x>
      <cdr:y>0.70004</cdr:y>
    </cdr:to>
    <cdr:sp macro="" textlink="">
      <cdr:nvSpPr>
        <cdr:cNvPr id="4" name="3 CuadroTexto"/>
        <cdr:cNvSpPr txBox="1"/>
      </cdr:nvSpPr>
      <cdr:spPr>
        <a:xfrm xmlns:a="http://schemas.openxmlformats.org/drawingml/2006/main">
          <a:off x="3168353" y="2836919"/>
          <a:ext cx="576064" cy="33143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PA" sz="1400" dirty="0" smtClean="0"/>
            <a:t>18.8%</a:t>
          </a:r>
          <a:endParaRPr lang="es-PA" sz="1400" dirty="0"/>
        </a:p>
      </cdr:txBody>
    </cdr:sp>
  </cdr:relSizeAnchor>
  <cdr:relSizeAnchor xmlns:cdr="http://schemas.openxmlformats.org/drawingml/2006/chartDrawing">
    <cdr:from>
      <cdr:x>0.35</cdr:x>
      <cdr:y>0.79797</cdr:y>
    </cdr:from>
    <cdr:to>
      <cdr:x>0.41999</cdr:x>
      <cdr:y>0.87505</cdr:y>
    </cdr:to>
    <cdr:sp macro="" textlink="">
      <cdr:nvSpPr>
        <cdr:cNvPr id="5" name="4 CuadroTexto"/>
        <cdr:cNvSpPr txBox="1"/>
      </cdr:nvSpPr>
      <cdr:spPr>
        <a:xfrm xmlns:a="http://schemas.openxmlformats.org/drawingml/2006/main">
          <a:off x="2880321" y="3611583"/>
          <a:ext cx="576063" cy="34885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PA" sz="1400" dirty="0" smtClean="0"/>
            <a:t>2.8%</a:t>
          </a:r>
          <a:endParaRPr lang="es-PA" sz="1400" dirty="0"/>
        </a:p>
      </cdr:txBody>
    </cdr:sp>
  </cdr:relSizeAnchor>
  <cdr:relSizeAnchor xmlns:cdr="http://schemas.openxmlformats.org/drawingml/2006/chartDrawing">
    <cdr:from>
      <cdr:x>0.70874</cdr:x>
      <cdr:y>0.07955</cdr:y>
    </cdr:from>
    <cdr:to>
      <cdr:x>0.81985</cdr:x>
      <cdr:y>0.1591</cdr:y>
    </cdr:to>
    <cdr:sp macro="" textlink="">
      <cdr:nvSpPr>
        <cdr:cNvPr id="6" name="5 CuadroTexto"/>
        <cdr:cNvSpPr txBox="1"/>
      </cdr:nvSpPr>
      <cdr:spPr>
        <a:xfrm xmlns:a="http://schemas.openxmlformats.org/drawingml/2006/main">
          <a:off x="5832648" y="360040"/>
          <a:ext cx="914400" cy="3600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PA" sz="1600" dirty="0" smtClean="0"/>
            <a:t>Total 669</a:t>
          </a:r>
          <a:endParaRPr lang="es-PA" sz="1600" dirty="0"/>
        </a:p>
      </cdr:txBody>
    </cdr:sp>
  </cdr:relSizeAnchor>
  <cdr:relSizeAnchor xmlns:cdr="http://schemas.openxmlformats.org/drawingml/2006/chartDrawing">
    <cdr:from>
      <cdr:x>0.59499</cdr:x>
      <cdr:y>0.79797</cdr:y>
    </cdr:from>
    <cdr:to>
      <cdr:x>0.7061</cdr:x>
      <cdr:y>1</cdr:y>
    </cdr:to>
    <cdr:sp macro="" textlink="">
      <cdr:nvSpPr>
        <cdr:cNvPr id="7" name="6 CuadroTexto"/>
        <cdr:cNvSpPr txBox="1"/>
      </cdr:nvSpPr>
      <cdr:spPr>
        <a:xfrm xmlns:a="http://schemas.openxmlformats.org/drawingml/2006/main">
          <a:off x="4896544" y="374441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PA" sz="1200" dirty="0" smtClean="0"/>
            <a:t>4.6%</a:t>
          </a:r>
          <a:endParaRPr lang="es-PA" sz="1200" dirty="0"/>
        </a:p>
      </cdr:txBody>
    </cdr:sp>
  </cdr:relSizeAnchor>
  <cdr:relSizeAnchor xmlns:cdr="http://schemas.openxmlformats.org/drawingml/2006/chartDrawing">
    <cdr:from>
      <cdr:x>0.66499</cdr:x>
      <cdr:y>0.66822</cdr:y>
    </cdr:from>
    <cdr:to>
      <cdr:x>0.7761</cdr:x>
      <cdr:y>0.87025</cdr:y>
    </cdr:to>
    <cdr:sp macro="" textlink="">
      <cdr:nvSpPr>
        <cdr:cNvPr id="8" name="7 CuadroTexto"/>
        <cdr:cNvSpPr txBox="1"/>
      </cdr:nvSpPr>
      <cdr:spPr>
        <a:xfrm xmlns:a="http://schemas.openxmlformats.org/drawingml/2006/main">
          <a:off x="5472608" y="302433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PA" sz="1200" dirty="0" smtClean="0"/>
            <a:t>18.9%</a:t>
          </a:r>
          <a:endParaRPr lang="es-PA" sz="1200" dirty="0"/>
        </a:p>
      </cdr:txBody>
    </cdr:sp>
  </cdr:relSizeAnchor>
  <cdr:relSizeAnchor xmlns:cdr="http://schemas.openxmlformats.org/drawingml/2006/chartDrawing">
    <cdr:from>
      <cdr:x>0.71749</cdr:x>
      <cdr:y>0.38184</cdr:y>
    </cdr:from>
    <cdr:to>
      <cdr:x>0.8636</cdr:x>
      <cdr:y>0.59978</cdr:y>
    </cdr:to>
    <cdr:sp macro="" textlink="">
      <cdr:nvSpPr>
        <cdr:cNvPr id="9" name="8 CuadroTexto"/>
        <cdr:cNvSpPr txBox="1"/>
      </cdr:nvSpPr>
      <cdr:spPr>
        <a:xfrm xmlns:a="http://schemas.openxmlformats.org/drawingml/2006/main">
          <a:off x="5904656" y="1728192"/>
          <a:ext cx="1202432" cy="98640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PA" sz="1200" dirty="0" smtClean="0"/>
            <a:t>76.5%</a:t>
          </a:r>
          <a:endParaRPr lang="es-PA" sz="12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53CF1B-D083-4C47-AF1A-79C65D184366}" type="datetimeFigureOut">
              <a:rPr lang="en-US" smtClean="0"/>
              <a:t>5/18/2017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6097F1-A172-4D10-962A-7FCA4570154C}" type="slidenum">
              <a:rPr lang="en-US" smtClean="0"/>
              <a:t>‹#›</a:t>
            </a:fld>
            <a:endParaRPr lang="en-US"/>
          </a:p>
        </p:txBody>
      </p:sp>
    </p:spTree>
    <p:extLst>
      <p:ext uri="{BB962C8B-B14F-4D97-AF65-F5344CB8AC3E}">
        <p14:creationId xmlns:p14="http://schemas.microsoft.com/office/powerpoint/2010/main" val="3926660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6097F1-A172-4D10-962A-7FCA4570154C}" type="slidenum">
              <a:rPr lang="en-US" smtClean="0"/>
              <a:t>6</a:t>
            </a:fld>
            <a:endParaRPr lang="en-US"/>
          </a:p>
        </p:txBody>
      </p:sp>
    </p:spTree>
    <p:extLst>
      <p:ext uri="{BB962C8B-B14F-4D97-AF65-F5344CB8AC3E}">
        <p14:creationId xmlns:p14="http://schemas.microsoft.com/office/powerpoint/2010/main" val="798976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6097F1-A172-4D10-962A-7FCA4570154C}" type="slidenum">
              <a:rPr lang="en-US" smtClean="0"/>
              <a:t>7</a:t>
            </a:fld>
            <a:endParaRPr lang="en-US"/>
          </a:p>
        </p:txBody>
      </p:sp>
    </p:spTree>
    <p:extLst>
      <p:ext uri="{BB962C8B-B14F-4D97-AF65-F5344CB8AC3E}">
        <p14:creationId xmlns:p14="http://schemas.microsoft.com/office/powerpoint/2010/main" val="1300277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1 Marcador de imagen de diapositiva"/>
          <p:cNvSpPr>
            <a:spLocks noGrp="1" noRot="1" noChangeAspect="1" noTextEdit="1"/>
          </p:cNvSpPr>
          <p:nvPr>
            <p:ph type="sldImg"/>
          </p:nvPr>
        </p:nvSpPr>
        <p:spPr>
          <a:ln/>
        </p:spPr>
      </p:sp>
      <p:sp>
        <p:nvSpPr>
          <p:cNvPr id="187395" name="2 Marcador de notas"/>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s-PA">
              <a:latin typeface="Tahoma" charset="0"/>
            </a:endParaRPr>
          </a:p>
        </p:txBody>
      </p:sp>
      <p:sp>
        <p:nvSpPr>
          <p:cNvPr id="187396" name="3 Marcador de número de diapositiva"/>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1200">
                <a:solidFill>
                  <a:schemeClr val="tx1"/>
                </a:solidFill>
                <a:latin typeface="Tahoma" charset="0"/>
                <a:ea typeface="ＭＳ Ｐゴシック" charset="0"/>
              </a:defRPr>
            </a:lvl1pPr>
            <a:lvl2pPr>
              <a:defRPr kumimoji="1" sz="1200">
                <a:solidFill>
                  <a:schemeClr val="tx1"/>
                </a:solidFill>
                <a:latin typeface="Tahoma" charset="0"/>
                <a:ea typeface="ＭＳ Ｐゴシック" charset="0"/>
              </a:defRPr>
            </a:lvl2pPr>
            <a:lvl3pPr>
              <a:defRPr kumimoji="1" sz="1200">
                <a:solidFill>
                  <a:schemeClr val="tx1"/>
                </a:solidFill>
                <a:latin typeface="Tahoma" charset="0"/>
                <a:ea typeface="ＭＳ Ｐゴシック" charset="0"/>
              </a:defRPr>
            </a:lvl3pPr>
            <a:lvl4pPr>
              <a:defRPr kumimoji="1" sz="1200">
                <a:solidFill>
                  <a:schemeClr val="tx1"/>
                </a:solidFill>
                <a:latin typeface="Tahoma" charset="0"/>
                <a:ea typeface="ＭＳ Ｐゴシック" charset="0"/>
              </a:defRPr>
            </a:lvl4pPr>
            <a:lvl5pPr>
              <a:defRPr kumimoji="1" sz="1200">
                <a:solidFill>
                  <a:schemeClr val="tx1"/>
                </a:solidFill>
                <a:latin typeface="Tahoma" charset="0"/>
                <a:ea typeface="ＭＳ Ｐゴシック" charset="0"/>
              </a:defRPr>
            </a:lvl5pPr>
            <a:lvl6pPr marL="2514600" indent="-228600" eaLnBrk="0" fontAlgn="base" hangingPunct="0">
              <a:spcBef>
                <a:spcPct val="30000"/>
              </a:spcBef>
              <a:spcAft>
                <a:spcPct val="0"/>
              </a:spcAft>
              <a:defRPr kumimoji="1" sz="1200">
                <a:solidFill>
                  <a:schemeClr val="tx1"/>
                </a:solidFill>
                <a:latin typeface="Tahoma" charset="0"/>
                <a:ea typeface="ＭＳ Ｐゴシック" charset="0"/>
              </a:defRPr>
            </a:lvl6pPr>
            <a:lvl7pPr marL="2971800" indent="-228600" eaLnBrk="0" fontAlgn="base" hangingPunct="0">
              <a:spcBef>
                <a:spcPct val="30000"/>
              </a:spcBef>
              <a:spcAft>
                <a:spcPct val="0"/>
              </a:spcAft>
              <a:defRPr kumimoji="1" sz="1200">
                <a:solidFill>
                  <a:schemeClr val="tx1"/>
                </a:solidFill>
                <a:latin typeface="Tahoma" charset="0"/>
                <a:ea typeface="ＭＳ Ｐゴシック" charset="0"/>
              </a:defRPr>
            </a:lvl7pPr>
            <a:lvl8pPr marL="3429000" indent="-228600" eaLnBrk="0" fontAlgn="base" hangingPunct="0">
              <a:spcBef>
                <a:spcPct val="30000"/>
              </a:spcBef>
              <a:spcAft>
                <a:spcPct val="0"/>
              </a:spcAft>
              <a:defRPr kumimoji="1" sz="1200">
                <a:solidFill>
                  <a:schemeClr val="tx1"/>
                </a:solidFill>
                <a:latin typeface="Tahoma" charset="0"/>
                <a:ea typeface="ＭＳ Ｐゴシック" charset="0"/>
              </a:defRPr>
            </a:lvl8pPr>
            <a:lvl9pPr marL="3886200" indent="-228600" eaLnBrk="0" fontAlgn="base" hangingPunct="0">
              <a:spcBef>
                <a:spcPct val="30000"/>
              </a:spcBef>
              <a:spcAft>
                <a:spcPct val="0"/>
              </a:spcAft>
              <a:defRPr kumimoji="1" sz="1200">
                <a:solidFill>
                  <a:schemeClr val="tx1"/>
                </a:solidFill>
                <a:latin typeface="Tahoma" charset="0"/>
                <a:ea typeface="ＭＳ Ｐゴシック" charset="0"/>
              </a:defRPr>
            </a:lvl9pPr>
          </a:lstStyle>
          <a:p>
            <a:fld id="{E0B3C237-F020-AA46-8B08-52AE40CF22A2}" type="slidenum">
              <a:rPr kumimoji="0" lang="es-ES"/>
              <a:pPr/>
              <a:t>13</a:t>
            </a:fld>
            <a:endParaRPr kumimoji="0" lang="es-ES"/>
          </a:p>
        </p:txBody>
      </p:sp>
    </p:spTree>
    <p:extLst>
      <p:ext uri="{BB962C8B-B14F-4D97-AF65-F5344CB8AC3E}">
        <p14:creationId xmlns:p14="http://schemas.microsoft.com/office/powerpoint/2010/main" val="35093720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F18225EF-C2F3-4D25-B5D9-A119EB73835F}" type="datetime1">
              <a:rPr lang="en-US" smtClean="0"/>
              <a:t>5/18/2017</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67957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065169-1489-429C-A59A-39A1BAC407FB}" type="datetime1">
              <a:rPr lang="en-US" smtClean="0"/>
              <a:t>5/18/2017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97322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60BEA1-CE57-48F9-9F05-7F739FFBA64E}" type="datetime1">
              <a:rPr lang="en-US" smtClean="0"/>
              <a:t>5/18/2017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54292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BF174B-78F3-4B41-9523-4188A8E79F30}" type="datetime1">
              <a:rPr lang="en-US" smtClean="0"/>
              <a:t>5/18/2017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06888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35A44E-E88E-406C-8C12-4B23005D56EA}" type="datetime1">
              <a:rPr lang="en-US" smtClean="0"/>
              <a:t>5/18/2017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28160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26C5E02-0E4A-4D97-85AF-106B3B7ED05A}" type="datetime1">
              <a:rPr lang="en-US" smtClean="0"/>
              <a:t>5/18/2017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02307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E138EC7-12EA-46B8-8617-84FF9160C93F}" type="datetime1">
              <a:rPr lang="en-US" smtClean="0"/>
              <a:t>5/18/2017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40691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93565A-EC20-417B-A77D-EBC63F73C4F4}" type="datetime1">
              <a:rPr lang="en-US" smtClean="0"/>
              <a:t>5/18/2017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65398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8D59D4-F3FE-4F9A-BD89-6B53855498FA}" type="datetime1">
              <a:rPr lang="en-US" smtClean="0"/>
              <a:t>5/18/2017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06120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EC408A-005B-4453-A343-48E9943B6D2C}" type="datetime1">
              <a:rPr lang="en-US" smtClean="0"/>
              <a:t>5/18/2017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48105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45E627-7401-4044-81B9-430DFC10B02E}" type="datetime1">
              <a:rPr lang="en-US" smtClean="0"/>
              <a:t>5/18/2017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58610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5C157B-7C8C-40D4-9072-A54959B059E4}" type="datetime1">
              <a:rPr lang="en-US" smtClean="0"/>
              <a:t>5/18/2017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97998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39689C-BB5C-4C4D-B9E6-E8EEC950F704}" type="datetime1">
              <a:rPr lang="en-US" smtClean="0"/>
              <a:t>5/18/2017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98147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632387-46E9-4487-A2EC-1DDB663C5A7F}" type="datetime1">
              <a:rPr lang="en-US" smtClean="0"/>
              <a:t>5/18/2017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69523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AB720F-3C64-4D63-93EA-C0897B330E0D}" type="datetime1">
              <a:rPr lang="en-US" smtClean="0"/>
              <a:t>5/18/2017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2803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8C7FCD-9DC6-4D9E-8AA3-8C8B4D627694}" type="datetime1">
              <a:rPr lang="en-US" smtClean="0"/>
              <a:t>5/18/2017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50578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F4D63C-15A8-4356-9F80-F2D28D06E1BC}" type="datetime1">
              <a:rPr lang="en-US" smtClean="0"/>
              <a:t>5/18/2017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13252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324CF94-D974-4101-9B49-71C7A8A2455A}" type="datetime1">
              <a:rPr lang="en-US" smtClean="0"/>
              <a:t>5/18/2017</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62123907"/>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hyperlink" Target="mailto:ingrid@gmhsummit.org" TargetMode="Externa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hyperlink" Target="http://www.gmhsummit.org/" TargetMode="External"/><Relationship Id="rId4" Type="http://schemas.openxmlformats.org/officeDocument/2006/relationships/hyperlink" Target="mailto:ingrid@generaciond.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7.pn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7.png"/><Relationship Id="rId7" Type="http://schemas.openxmlformats.org/officeDocument/2006/relationships/image" Target="../media/image53.jpeg"/><Relationship Id="rId2" Type="http://schemas.openxmlformats.org/officeDocument/2006/relationships/image" Target="../media/image49.jpe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jpeg"/></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7.png"/><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3.jpeg"/><Relationship Id="rId7" Type="http://schemas.openxmlformats.org/officeDocument/2006/relationships/image" Target="../media/image66.jpeg"/><Relationship Id="rId2" Type="http://schemas.openxmlformats.org/officeDocument/2006/relationships/image" Target="../media/image62.jpeg"/><Relationship Id="rId1" Type="http://schemas.openxmlformats.org/officeDocument/2006/relationships/slideLayout" Target="../slideLayouts/slideLayout1.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mailto:ingrid@gmhsummit.org" TargetMode="External"/><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www.gmhsummit.org/" TargetMode="External"/><Relationship Id="rId4" Type="http://schemas.openxmlformats.org/officeDocument/2006/relationships/hyperlink" Target="mailto:ingrid@generaciond.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mailto:ingrid@gmhsummit.org" TargetMode="Externa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hyperlink" Target="http://www.gmhsummit.org/" TargetMode="External"/><Relationship Id="rId4" Type="http://schemas.openxmlformats.org/officeDocument/2006/relationships/hyperlink" Target="mailto:ingrid@generaciond.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0919" y="310625"/>
            <a:ext cx="12010161" cy="6236749"/>
          </a:xfrm>
          <a:prstGeom prst="rect">
            <a:avLst/>
          </a:prstGeom>
        </p:spPr>
      </p:pic>
      <p:pic>
        <p:nvPicPr>
          <p:cNvPr id="2" name="Picture 1"/>
          <p:cNvPicPr>
            <a:picLocks noChangeAspect="1"/>
          </p:cNvPicPr>
          <p:nvPr/>
        </p:nvPicPr>
        <p:blipFill>
          <a:blip r:embed="rId3"/>
          <a:stretch>
            <a:fillRect/>
          </a:stretch>
        </p:blipFill>
        <p:spPr>
          <a:xfrm>
            <a:off x="2412557" y="1516692"/>
            <a:ext cx="3575882" cy="357588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3622" y="1516691"/>
            <a:ext cx="3700847" cy="3575883"/>
          </a:xfrm>
          <a:prstGeom prst="rect">
            <a:avLst/>
          </a:prstGeom>
        </p:spPr>
      </p:pic>
      <p:pic>
        <p:nvPicPr>
          <p:cNvPr id="8" name="Picture 7"/>
          <p:cNvPicPr>
            <a:picLocks noChangeAspect="1"/>
          </p:cNvPicPr>
          <p:nvPr/>
        </p:nvPicPr>
        <p:blipFill>
          <a:blip r:embed="rId5"/>
          <a:stretch>
            <a:fillRect/>
          </a:stretch>
        </p:blipFill>
        <p:spPr>
          <a:xfrm>
            <a:off x="2412557" y="6006006"/>
            <a:ext cx="7236579" cy="585267"/>
          </a:xfrm>
          <a:prstGeom prst="rect">
            <a:avLst/>
          </a:prstGeom>
        </p:spPr>
      </p:pic>
    </p:spTree>
    <p:extLst>
      <p:ext uri="{BB962C8B-B14F-4D97-AF65-F5344CB8AC3E}">
        <p14:creationId xmlns:p14="http://schemas.microsoft.com/office/powerpoint/2010/main" val="339916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Título"/>
          <p:cNvSpPr>
            <a:spLocks noGrp="1"/>
          </p:cNvSpPr>
          <p:nvPr>
            <p:ph type="title"/>
          </p:nvPr>
        </p:nvSpPr>
        <p:spPr>
          <a:xfrm>
            <a:off x="2507190" y="236539"/>
            <a:ext cx="7320874" cy="725487"/>
          </a:xfrm>
        </p:spPr>
        <p:txBody>
          <a:bodyPr>
            <a:normAutofit/>
          </a:bodyPr>
          <a:lstStyle/>
          <a:p>
            <a:r>
              <a:rPr lang="es-MX" sz="4000" b="1" dirty="0">
                <a:latin typeface="Arial" panose="020B0604020202020204" pitchFamily="34" charset="0"/>
                <a:cs typeface="Arial" panose="020B0604020202020204" pitchFamily="34" charset="0"/>
              </a:rPr>
              <a:t>Magnitud del Problema</a:t>
            </a:r>
            <a:endParaRPr lang="es-MX" sz="4000" dirty="0">
              <a:latin typeface="Arial" panose="020B0604020202020204" pitchFamily="34" charset="0"/>
              <a:cs typeface="Arial" panose="020B0604020202020204" pitchFamily="34" charset="0"/>
            </a:endParaRPr>
          </a:p>
        </p:txBody>
      </p:sp>
      <p:sp>
        <p:nvSpPr>
          <p:cNvPr id="16387" name="2 Marcador de contenido"/>
          <p:cNvSpPr>
            <a:spLocks noGrp="1"/>
          </p:cNvSpPr>
          <p:nvPr>
            <p:ph idx="1"/>
          </p:nvPr>
        </p:nvSpPr>
        <p:spPr>
          <a:xfrm>
            <a:off x="2295869" y="1299219"/>
            <a:ext cx="6172200" cy="4673213"/>
          </a:xfrm>
        </p:spPr>
        <p:txBody>
          <a:bodyPr>
            <a:normAutofit/>
          </a:bodyPr>
          <a:lstStyle/>
          <a:p>
            <a:pPr algn="just"/>
            <a:r>
              <a:rPr lang="es-MX" sz="2200" b="1" dirty="0" smtClean="0">
                <a:solidFill>
                  <a:srgbClr val="FF0000"/>
                </a:solidFill>
                <a:latin typeface="Arial"/>
                <a:cs typeface="Arial"/>
              </a:rPr>
              <a:t>16 millones de niñas </a:t>
            </a:r>
            <a:r>
              <a:rPr lang="es-MX" sz="2200" b="1" dirty="0" smtClean="0">
                <a:solidFill>
                  <a:schemeClr val="tx1">
                    <a:lumMod val="50000"/>
                    <a:lumOff val="50000"/>
                  </a:schemeClr>
                </a:solidFill>
                <a:latin typeface="Arial"/>
                <a:cs typeface="Arial"/>
              </a:rPr>
              <a:t>de edades comprendidas entre los 15 -19 años dan a luz cada año.</a:t>
            </a:r>
            <a:endParaRPr lang="es-MX" sz="2200" b="1" dirty="0">
              <a:solidFill>
                <a:schemeClr val="tx1">
                  <a:lumMod val="50000"/>
                  <a:lumOff val="50000"/>
                </a:schemeClr>
              </a:solidFill>
              <a:latin typeface="Arial"/>
              <a:cs typeface="Arial"/>
            </a:endParaRPr>
          </a:p>
          <a:p>
            <a:pPr algn="just"/>
            <a:r>
              <a:rPr lang="es-MX" sz="2200" b="1" dirty="0" smtClean="0">
                <a:solidFill>
                  <a:srgbClr val="FF0000"/>
                </a:solidFill>
                <a:latin typeface="Arial"/>
                <a:cs typeface="Arial"/>
              </a:rPr>
              <a:t>95</a:t>
            </a:r>
            <a:r>
              <a:rPr lang="es-MX" sz="2200" b="1" dirty="0">
                <a:solidFill>
                  <a:srgbClr val="FF0000"/>
                </a:solidFill>
                <a:latin typeface="Arial"/>
                <a:cs typeface="Arial"/>
              </a:rPr>
              <a:t>%</a:t>
            </a:r>
            <a:r>
              <a:rPr lang="es-MX" sz="2200" b="1" dirty="0">
                <a:solidFill>
                  <a:schemeClr val="tx1">
                    <a:lumMod val="50000"/>
                    <a:lumOff val="50000"/>
                  </a:schemeClr>
                </a:solidFill>
                <a:latin typeface="Arial"/>
                <a:cs typeface="Arial"/>
              </a:rPr>
              <a:t> de esos nacimientos se producen en países en desarrollo</a:t>
            </a:r>
            <a:r>
              <a:rPr lang="es-MX" sz="2200" b="1" dirty="0" smtClean="0">
                <a:solidFill>
                  <a:schemeClr val="tx1">
                    <a:lumMod val="50000"/>
                    <a:lumOff val="50000"/>
                  </a:schemeClr>
                </a:solidFill>
                <a:latin typeface="Arial"/>
                <a:cs typeface="Arial"/>
              </a:rPr>
              <a:t>.</a:t>
            </a:r>
            <a:endParaRPr lang="es-MX" sz="2200" b="1" dirty="0">
              <a:solidFill>
                <a:schemeClr val="tx1">
                  <a:lumMod val="50000"/>
                  <a:lumOff val="50000"/>
                </a:schemeClr>
              </a:solidFill>
              <a:latin typeface="Arial"/>
              <a:cs typeface="Arial"/>
            </a:endParaRPr>
          </a:p>
          <a:p>
            <a:pPr algn="just"/>
            <a:r>
              <a:rPr lang="es-MX" sz="2200" b="1" dirty="0">
                <a:solidFill>
                  <a:schemeClr val="tx1">
                    <a:lumMod val="50000"/>
                    <a:lumOff val="50000"/>
                  </a:schemeClr>
                </a:solidFill>
                <a:latin typeface="Arial"/>
                <a:cs typeface="Arial"/>
              </a:rPr>
              <a:t>Representa el </a:t>
            </a:r>
            <a:r>
              <a:rPr lang="es-MX" sz="2200" b="1" dirty="0">
                <a:solidFill>
                  <a:srgbClr val="FF0000"/>
                </a:solidFill>
                <a:latin typeface="Arial"/>
                <a:cs typeface="Arial"/>
              </a:rPr>
              <a:t>11%</a:t>
            </a:r>
            <a:r>
              <a:rPr lang="es-MX" sz="2200" b="1" dirty="0">
                <a:solidFill>
                  <a:schemeClr val="tx1">
                    <a:lumMod val="50000"/>
                    <a:lumOff val="50000"/>
                  </a:schemeClr>
                </a:solidFill>
                <a:latin typeface="Arial"/>
                <a:cs typeface="Arial"/>
              </a:rPr>
              <a:t> de todos los nacimientos en el mundo</a:t>
            </a:r>
            <a:r>
              <a:rPr lang="es-MX" sz="2200" b="1" dirty="0" smtClean="0">
                <a:solidFill>
                  <a:schemeClr val="tx1">
                    <a:lumMod val="50000"/>
                    <a:lumOff val="50000"/>
                  </a:schemeClr>
                </a:solidFill>
                <a:latin typeface="Arial"/>
                <a:cs typeface="Arial"/>
              </a:rPr>
              <a:t>.</a:t>
            </a:r>
            <a:endParaRPr lang="es-MX" sz="2200" b="1" dirty="0">
              <a:solidFill>
                <a:schemeClr val="tx1">
                  <a:lumMod val="50000"/>
                  <a:lumOff val="50000"/>
                </a:schemeClr>
              </a:solidFill>
              <a:latin typeface="Arial"/>
              <a:cs typeface="Arial"/>
            </a:endParaRPr>
          </a:p>
          <a:p>
            <a:pPr algn="just"/>
            <a:r>
              <a:rPr lang="es-MX" sz="2200" b="1" dirty="0">
                <a:solidFill>
                  <a:schemeClr val="tx1">
                    <a:lumMod val="50000"/>
                    <a:lumOff val="50000"/>
                  </a:schemeClr>
                </a:solidFill>
                <a:latin typeface="Arial"/>
                <a:cs typeface="Arial"/>
              </a:rPr>
              <a:t>Los partos en adolescentes oscilan entre 2% en China y el </a:t>
            </a:r>
            <a:r>
              <a:rPr lang="es-MX" sz="2200" b="1" dirty="0">
                <a:solidFill>
                  <a:srgbClr val="FF0000"/>
                </a:solidFill>
                <a:latin typeface="Arial"/>
                <a:cs typeface="Arial"/>
              </a:rPr>
              <a:t>18% en América Latina </a:t>
            </a:r>
            <a:r>
              <a:rPr lang="es-MX" sz="2200" b="1" dirty="0">
                <a:solidFill>
                  <a:schemeClr val="tx1">
                    <a:lumMod val="50000"/>
                    <a:lumOff val="50000"/>
                  </a:schemeClr>
                </a:solidFill>
                <a:latin typeface="Arial"/>
                <a:cs typeface="Arial"/>
              </a:rPr>
              <a:t>y el Caribe</a:t>
            </a:r>
            <a:r>
              <a:rPr lang="es-MX" sz="2200" b="1" dirty="0" smtClean="0">
                <a:solidFill>
                  <a:schemeClr val="tx1">
                    <a:lumMod val="50000"/>
                    <a:lumOff val="50000"/>
                  </a:schemeClr>
                </a:solidFill>
                <a:latin typeface="Arial"/>
                <a:cs typeface="Arial"/>
              </a:rPr>
              <a:t>.</a:t>
            </a:r>
            <a:endParaRPr lang="es-MX" sz="2200" b="1" dirty="0">
              <a:solidFill>
                <a:schemeClr val="tx1">
                  <a:lumMod val="50000"/>
                  <a:lumOff val="50000"/>
                </a:schemeClr>
              </a:solidFill>
              <a:latin typeface="Arial"/>
              <a:cs typeface="Arial"/>
            </a:endParaRPr>
          </a:p>
        </p:txBody>
      </p:sp>
      <p:pic>
        <p:nvPicPr>
          <p:cNvPr id="1638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2382" y="2381336"/>
            <a:ext cx="2143125" cy="21431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389" name="3 CuadroTexto"/>
          <p:cNvSpPr txBox="1">
            <a:spLocks noChangeArrowheads="1"/>
          </p:cNvSpPr>
          <p:nvPr/>
        </p:nvSpPr>
        <p:spPr bwMode="auto">
          <a:xfrm>
            <a:off x="9144996" y="4524461"/>
            <a:ext cx="210051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1" hangingPunct="1"/>
            <a:r>
              <a:rPr lang="es-MX" sz="1400" dirty="0">
                <a:solidFill>
                  <a:schemeClr val="tx2"/>
                </a:solidFill>
              </a:rPr>
              <a:t>Fuente: Boletín OMS 2013</a:t>
            </a:r>
          </a:p>
        </p:txBody>
      </p:sp>
      <p:pic>
        <p:nvPicPr>
          <p:cNvPr id="2" name="Picture 1"/>
          <p:cNvPicPr>
            <a:picLocks noChangeAspect="1"/>
          </p:cNvPicPr>
          <p:nvPr/>
        </p:nvPicPr>
        <p:blipFill>
          <a:blip r:embed="rId3"/>
          <a:stretch>
            <a:fillRect/>
          </a:stretch>
        </p:blipFill>
        <p:spPr>
          <a:xfrm>
            <a:off x="2507190" y="6100849"/>
            <a:ext cx="7236579" cy="585267"/>
          </a:xfrm>
          <a:prstGeom prst="rect">
            <a:avLst/>
          </a:prstGeom>
        </p:spPr>
      </p:pic>
    </p:spTree>
    <p:extLst>
      <p:ext uri="{BB962C8B-B14F-4D97-AF65-F5344CB8AC3E}">
        <p14:creationId xmlns:p14="http://schemas.microsoft.com/office/powerpoint/2010/main" val="38493014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150439" y="104086"/>
            <a:ext cx="3584279" cy="614448"/>
          </a:xfrm>
          <a:prstGeom prst="rect">
            <a:avLst/>
          </a:prstGeom>
        </p:spPr>
      </p:pic>
      <p:pic>
        <p:nvPicPr>
          <p:cNvPr id="10" name="Picture 9"/>
          <p:cNvPicPr>
            <a:picLocks noChangeAspect="1"/>
          </p:cNvPicPr>
          <p:nvPr/>
        </p:nvPicPr>
        <p:blipFill>
          <a:blip r:embed="rId3"/>
          <a:stretch>
            <a:fillRect/>
          </a:stretch>
        </p:blipFill>
        <p:spPr>
          <a:xfrm>
            <a:off x="2452996" y="6128065"/>
            <a:ext cx="7236579" cy="585267"/>
          </a:xfrm>
          <a:prstGeom prst="rect">
            <a:avLst/>
          </a:prstGeom>
        </p:spPr>
      </p:pic>
      <p:pic>
        <p:nvPicPr>
          <p:cNvPr id="11" name="Picture 10"/>
          <p:cNvPicPr>
            <a:picLocks noChangeAspect="1"/>
          </p:cNvPicPr>
          <p:nvPr/>
        </p:nvPicPr>
        <p:blipFill rotWithShape="1">
          <a:blip r:embed="rId4"/>
          <a:srcRect l="14359" t="21792" r="12531" b="28335"/>
          <a:stretch/>
        </p:blipFill>
        <p:spPr>
          <a:xfrm>
            <a:off x="1103870" y="1079157"/>
            <a:ext cx="9679460" cy="4555453"/>
          </a:xfrm>
          <a:prstGeom prst="rect">
            <a:avLst/>
          </a:prstGeom>
        </p:spPr>
      </p:pic>
      <p:pic>
        <p:nvPicPr>
          <p:cNvPr id="12" name="Picture 11"/>
          <p:cNvPicPr>
            <a:picLocks noChangeAspect="1"/>
          </p:cNvPicPr>
          <p:nvPr/>
        </p:nvPicPr>
        <p:blipFill rotWithShape="1">
          <a:blip r:embed="rId5"/>
          <a:srcRect l="41705" t="22227" r="40600" b="34767"/>
          <a:stretch/>
        </p:blipFill>
        <p:spPr>
          <a:xfrm>
            <a:off x="9641021" y="1065685"/>
            <a:ext cx="1142309" cy="1620624"/>
          </a:xfrm>
          <a:prstGeom prst="rect">
            <a:avLst/>
          </a:prstGeom>
        </p:spPr>
      </p:pic>
    </p:spTree>
    <p:extLst>
      <p:ext uri="{BB962C8B-B14F-4D97-AF65-F5344CB8AC3E}">
        <p14:creationId xmlns:p14="http://schemas.microsoft.com/office/powerpoint/2010/main" val="1451387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458810" y="476673"/>
            <a:ext cx="6169630" cy="1427628"/>
          </a:xfrm>
          <a:extLst/>
        </p:spPr>
        <p:txBody>
          <a:bodyPr>
            <a:normAutofit fontScale="90000"/>
          </a:bodyPr>
          <a:lstStyle/>
          <a:p>
            <a:pPr>
              <a:defRPr/>
            </a:pPr>
            <a:r>
              <a:rPr lang="es-PA" sz="3100" b="1" kern="10" dirty="0" smtClean="0">
                <a:ln w="9525">
                  <a:solidFill>
                    <a:srgbClr val="000000"/>
                  </a:solidFill>
                  <a:round/>
                  <a:headEnd/>
                  <a:tailEnd/>
                </a:ln>
                <a:latin typeface="Arial" panose="020B0604020202020204" pitchFamily="34" charset="0"/>
                <a:ea typeface="+mn-ea"/>
                <a:cs typeface="Arial" panose="020B0604020202020204" pitchFamily="34" charset="0"/>
              </a:rPr>
              <a:t>POBLACIÓN ESTIMADA </a:t>
            </a:r>
            <a:r>
              <a:rPr lang="es-PA" sz="3100" b="1" kern="10" dirty="0" err="1" smtClean="0">
                <a:ln w="9525">
                  <a:solidFill>
                    <a:srgbClr val="000000"/>
                  </a:solidFill>
                  <a:round/>
                  <a:headEnd/>
                  <a:tailEnd/>
                </a:ln>
                <a:latin typeface="Arial" panose="020B0604020202020204" pitchFamily="34" charset="0"/>
                <a:ea typeface="+mn-ea"/>
                <a:cs typeface="Arial" panose="020B0604020202020204" pitchFamily="34" charset="0"/>
              </a:rPr>
              <a:t>PANAM</a:t>
            </a:r>
            <a:r>
              <a:rPr lang="es-ES" sz="3100" b="1" kern="10" dirty="0" smtClean="0">
                <a:ln w="9525">
                  <a:solidFill>
                    <a:srgbClr val="000000"/>
                  </a:solidFill>
                  <a:round/>
                  <a:headEnd/>
                  <a:tailEnd/>
                </a:ln>
                <a:latin typeface="Arial" panose="020B0604020202020204" pitchFamily="34" charset="0"/>
                <a:ea typeface="+mn-ea"/>
                <a:cs typeface="Arial" panose="020B0604020202020204" pitchFamily="34" charset="0"/>
              </a:rPr>
              <a:t>Á</a:t>
            </a:r>
            <a:r>
              <a:rPr lang="es-PA" sz="3100" b="1" kern="10" dirty="0" smtClean="0">
                <a:ln w="9525">
                  <a:solidFill>
                    <a:srgbClr val="000000"/>
                  </a:solidFill>
                  <a:round/>
                  <a:headEnd/>
                  <a:tailEnd/>
                </a:ln>
                <a:latin typeface="Arial" panose="020B0604020202020204" pitchFamily="34" charset="0"/>
                <a:ea typeface="+mn-ea"/>
                <a:cs typeface="Arial" panose="020B0604020202020204" pitchFamily="34" charset="0"/>
              </a:rPr>
              <a:t> </a:t>
            </a:r>
            <a:r>
              <a:rPr lang="es-MX" b="1" i="1" dirty="0">
                <a:effectLst>
                  <a:reflection blurRad="12700" stA="48000" endA="300" endPos="55000" dir="5400000" sy="-90000" algn="bl" rotWithShape="0"/>
                </a:effectLst>
                <a:latin typeface="Aharoni" pitchFamily="2" charset="-79"/>
                <a:cs typeface="Aharoni" pitchFamily="2" charset="-79"/>
              </a:rPr>
              <a:t/>
            </a:r>
            <a:br>
              <a:rPr lang="es-MX" b="1" i="1" dirty="0">
                <a:effectLst>
                  <a:reflection blurRad="12700" stA="48000" endA="300" endPos="55000" dir="5400000" sy="-90000" algn="bl" rotWithShape="0"/>
                </a:effectLst>
                <a:latin typeface="Aharoni" pitchFamily="2" charset="-79"/>
                <a:cs typeface="Aharoni" pitchFamily="2" charset="-79"/>
              </a:rPr>
            </a:br>
            <a:endParaRPr lang="es-PA" b="1" kern="10" dirty="0">
              <a:ln w="9525">
                <a:solidFill>
                  <a:srgbClr val="000000"/>
                </a:solidFill>
                <a:round/>
                <a:headEnd/>
                <a:tailEnd/>
              </a:ln>
              <a:latin typeface="Arial" panose="020B0604020202020204" pitchFamily="34" charset="0"/>
              <a:ea typeface="+mn-ea"/>
              <a:cs typeface="Arial" panose="020B0604020202020204" pitchFamily="34" charset="0"/>
            </a:endParaRPr>
          </a:p>
        </p:txBody>
      </p:sp>
      <p:sp>
        <p:nvSpPr>
          <p:cNvPr id="3" name="2 Marcador de contenido"/>
          <p:cNvSpPr>
            <a:spLocks noGrp="1"/>
          </p:cNvSpPr>
          <p:nvPr>
            <p:ph sz="quarter" idx="1"/>
          </p:nvPr>
        </p:nvSpPr>
        <p:spPr>
          <a:xfrm>
            <a:off x="1842403" y="1190487"/>
            <a:ext cx="8504238" cy="5142185"/>
          </a:xfrm>
        </p:spPr>
        <p:txBody>
          <a:bodyPr>
            <a:normAutofit/>
          </a:bodyPr>
          <a:lstStyle/>
          <a:p>
            <a:pPr algn="ctr">
              <a:spcBef>
                <a:spcPts val="575"/>
              </a:spcBef>
              <a:buClr>
                <a:srgbClr val="B58B80"/>
              </a:buClr>
              <a:buSzPct val="70000"/>
              <a:buNone/>
            </a:pPr>
            <a:r>
              <a:rPr lang="es-ES_tradnl" sz="2000" b="1" i="1" dirty="0" smtClean="0">
                <a:solidFill>
                  <a:srgbClr val="FF0000"/>
                </a:solidFill>
                <a:latin typeface="Arial" charset="0"/>
                <a:cs typeface="Arial" charset="0"/>
              </a:rPr>
              <a:t>POBLACIÓN </a:t>
            </a:r>
            <a:r>
              <a:rPr lang="es-ES_tradnl" sz="2000" b="1" i="1" dirty="0">
                <a:solidFill>
                  <a:srgbClr val="FF0000"/>
                </a:solidFill>
                <a:latin typeface="Arial" charset="0"/>
                <a:cs typeface="Arial" charset="0"/>
              </a:rPr>
              <a:t>TOTAL:  3,975,404 hab.</a:t>
            </a:r>
          </a:p>
          <a:p>
            <a:pPr algn="ctr">
              <a:spcBef>
                <a:spcPts val="575"/>
              </a:spcBef>
              <a:buClr>
                <a:srgbClr val="B58B80"/>
              </a:buClr>
              <a:buSzPct val="70000"/>
              <a:buNone/>
            </a:pPr>
            <a:r>
              <a:rPr lang="es-ES_tradnl" sz="2000" b="1" i="1" dirty="0">
                <a:latin typeface="Arial" charset="0"/>
                <a:cs typeface="Arial" charset="0"/>
              </a:rPr>
              <a:t>56% Urbana     -             44% Rural    </a:t>
            </a:r>
          </a:p>
          <a:p>
            <a:pPr algn="ctr">
              <a:spcBef>
                <a:spcPts val="575"/>
              </a:spcBef>
              <a:buClr>
                <a:srgbClr val="B58B80"/>
              </a:buClr>
              <a:buSzPct val="70000"/>
              <a:buNone/>
            </a:pPr>
            <a:r>
              <a:rPr lang="es-ES_tradnl" sz="2000" b="1" i="1" dirty="0">
                <a:latin typeface="Arial" charset="0"/>
                <a:cs typeface="Arial" charset="0"/>
              </a:rPr>
              <a:t> No Indígena 88%      -      </a:t>
            </a:r>
            <a:r>
              <a:rPr lang="es-ES_tradnl" sz="2000" b="1" i="1" dirty="0" smtClean="0">
                <a:latin typeface="Arial" charset="0"/>
                <a:cs typeface="Arial" charset="0"/>
              </a:rPr>
              <a:t>Indígena   12%</a:t>
            </a:r>
          </a:p>
          <a:p>
            <a:pPr algn="ctr">
              <a:spcBef>
                <a:spcPts val="575"/>
              </a:spcBef>
              <a:buClr>
                <a:srgbClr val="B58B80"/>
              </a:buClr>
              <a:buSzPct val="70000"/>
              <a:buNone/>
            </a:pPr>
            <a:endParaRPr lang="es-MX" sz="2000" b="1" dirty="0" smtClean="0">
              <a:effectLst>
                <a:outerShdw blurRad="38100" dist="38100" dir="2700000" algn="tl">
                  <a:srgbClr val="000000"/>
                </a:outerShdw>
              </a:effectLst>
              <a:latin typeface="Arial" charset="0"/>
            </a:endParaRPr>
          </a:p>
          <a:p>
            <a:pPr algn="ctr">
              <a:spcBef>
                <a:spcPts val="575"/>
              </a:spcBef>
              <a:buClr>
                <a:srgbClr val="B58B80"/>
              </a:buClr>
              <a:buSzPct val="70000"/>
              <a:buNone/>
            </a:pPr>
            <a:r>
              <a:rPr lang="es-MX" sz="2000" b="1" dirty="0" smtClean="0">
                <a:solidFill>
                  <a:srgbClr val="4E3B30"/>
                </a:solidFill>
                <a:effectLst>
                  <a:outerShdw blurRad="38100" dist="38100" dir="2700000" algn="tl">
                    <a:srgbClr val="000000"/>
                  </a:outerShdw>
                </a:effectLst>
                <a:latin typeface="Arial" charset="0"/>
              </a:rPr>
              <a:t>                                            </a:t>
            </a:r>
            <a:r>
              <a:rPr lang="es-MX" sz="1600" b="1" dirty="0" smtClean="0">
                <a:effectLst>
                  <a:outerShdw blurRad="38100" dist="38100" dir="2700000" algn="tl">
                    <a:srgbClr val="000000"/>
                  </a:outerShdw>
                </a:effectLst>
                <a:latin typeface="Arial" charset="0"/>
              </a:rPr>
              <a:t>1,995,695 (50.2%)</a:t>
            </a:r>
          </a:p>
          <a:p>
            <a:pPr>
              <a:spcBef>
                <a:spcPts val="575"/>
              </a:spcBef>
              <a:buClr>
                <a:srgbClr val="B58B80"/>
              </a:buClr>
              <a:buSzPct val="70000"/>
              <a:buNone/>
            </a:pPr>
            <a:r>
              <a:rPr lang="es-MX" sz="1600" b="1" dirty="0" smtClean="0">
                <a:effectLst>
                  <a:outerShdw blurRad="38100" dist="38100" dir="2700000" algn="tl">
                    <a:srgbClr val="000000"/>
                  </a:outerShdw>
                </a:effectLst>
                <a:latin typeface="Arial" charset="0"/>
              </a:rPr>
              <a:t>                                 1,979,709 </a:t>
            </a:r>
            <a:r>
              <a:rPr lang="es-MX" sz="1600" b="1" dirty="0">
                <a:effectLst>
                  <a:outerShdw blurRad="38100" dist="38100" dir="2700000" algn="tl">
                    <a:srgbClr val="000000"/>
                  </a:outerShdw>
                </a:effectLst>
                <a:latin typeface="Arial" charset="0"/>
              </a:rPr>
              <a:t>(49.8%)   </a:t>
            </a:r>
          </a:p>
          <a:p>
            <a:pPr algn="ctr">
              <a:spcBef>
                <a:spcPts val="575"/>
              </a:spcBef>
              <a:buClr>
                <a:srgbClr val="B58B80"/>
              </a:buClr>
              <a:buSzPct val="70000"/>
              <a:buNone/>
            </a:pPr>
            <a:endParaRPr lang="es-MX" sz="2000" b="1" dirty="0">
              <a:solidFill>
                <a:srgbClr val="4E3B30"/>
              </a:solidFill>
              <a:effectLst>
                <a:outerShdw blurRad="38100" dist="38100" dir="2700000" algn="tl">
                  <a:srgbClr val="000000"/>
                </a:outerShdw>
              </a:effectLst>
              <a:latin typeface="Arial" charset="0"/>
            </a:endParaRPr>
          </a:p>
          <a:p>
            <a:pPr algn="ctr">
              <a:spcBef>
                <a:spcPts val="575"/>
              </a:spcBef>
              <a:buClr>
                <a:srgbClr val="B58B80"/>
              </a:buClr>
              <a:buSzPct val="70000"/>
              <a:buNone/>
            </a:pPr>
            <a:r>
              <a:rPr lang="es-MX" sz="2000" b="1" i="1" dirty="0">
                <a:solidFill>
                  <a:srgbClr val="4E3B30"/>
                </a:solidFill>
                <a:latin typeface="Arial" charset="0"/>
                <a:cs typeface="Arial" charset="0"/>
              </a:rPr>
              <a:t> </a:t>
            </a:r>
            <a:r>
              <a:rPr lang="es-MX" sz="2000" b="1" i="1" dirty="0">
                <a:solidFill>
                  <a:srgbClr val="FF0000"/>
                </a:solidFill>
                <a:latin typeface="Arial" charset="0"/>
                <a:cs typeface="Arial" charset="0"/>
              </a:rPr>
              <a:t>MUJERES  EN  EDAD  REPRODUCTIVA</a:t>
            </a:r>
          </a:p>
          <a:p>
            <a:pPr algn="ctr">
              <a:spcBef>
                <a:spcPts val="575"/>
              </a:spcBef>
              <a:buClr>
                <a:srgbClr val="B58B80"/>
              </a:buClr>
              <a:buSzPct val="70000"/>
              <a:buNone/>
            </a:pPr>
            <a:r>
              <a:rPr lang="es-MX" sz="1500" b="1" i="1" dirty="0">
                <a:latin typeface="Arial" charset="0"/>
                <a:cs typeface="Arial" charset="0"/>
              </a:rPr>
              <a:t>   (15-49 años )   1,027,436  ( 51.9</a:t>
            </a:r>
            <a:r>
              <a:rPr lang="es-MX" sz="1500" b="1" i="1" dirty="0" smtClean="0">
                <a:latin typeface="Arial" charset="0"/>
                <a:cs typeface="Arial" charset="0"/>
              </a:rPr>
              <a:t>.%)</a:t>
            </a:r>
            <a:endParaRPr lang="es-MX" sz="1500" b="1" i="1" dirty="0">
              <a:latin typeface="Arial" charset="0"/>
              <a:cs typeface="Arial" charset="0"/>
            </a:endParaRPr>
          </a:p>
          <a:p>
            <a:pPr algn="ctr">
              <a:spcBef>
                <a:spcPts val="575"/>
              </a:spcBef>
              <a:buClr>
                <a:srgbClr val="B58B80"/>
              </a:buClr>
              <a:buSzPct val="70000"/>
              <a:buNone/>
            </a:pPr>
            <a:r>
              <a:rPr lang="es-MX" sz="2000" b="1" i="1" dirty="0">
                <a:solidFill>
                  <a:srgbClr val="FF0000"/>
                </a:solidFill>
                <a:latin typeface="Arial" charset="0"/>
                <a:cs typeface="Arial" charset="0"/>
              </a:rPr>
              <a:t>POBLACION ADOLESCENTE </a:t>
            </a:r>
          </a:p>
          <a:p>
            <a:pPr algn="ctr">
              <a:spcBef>
                <a:spcPts val="575"/>
              </a:spcBef>
              <a:buClr>
                <a:srgbClr val="B58B80"/>
              </a:buClr>
              <a:buSzPct val="70000"/>
              <a:buNone/>
            </a:pPr>
            <a:r>
              <a:rPr lang="es-MX" sz="1600" b="1" i="1" dirty="0">
                <a:solidFill>
                  <a:srgbClr val="000000"/>
                </a:solidFill>
                <a:latin typeface="Arial" charset="0"/>
                <a:cs typeface="Arial" charset="0"/>
              </a:rPr>
              <a:t> </a:t>
            </a:r>
            <a:r>
              <a:rPr lang="es-MX" sz="1600" b="1" i="1" dirty="0" smtClean="0">
                <a:solidFill>
                  <a:srgbClr val="000000"/>
                </a:solidFill>
                <a:latin typeface="Arial" charset="0"/>
                <a:cs typeface="Arial" charset="0"/>
              </a:rPr>
              <a:t>                              </a:t>
            </a:r>
            <a:r>
              <a:rPr lang="es-MX" sz="1600" b="1" i="1" dirty="0" smtClean="0">
                <a:latin typeface="Arial" charset="0"/>
                <a:cs typeface="Arial" charset="0"/>
              </a:rPr>
              <a:t>(</a:t>
            </a:r>
            <a:r>
              <a:rPr lang="es-MX" sz="1600" b="1" i="1" dirty="0">
                <a:latin typeface="Arial" charset="0"/>
                <a:cs typeface="Arial" charset="0"/>
              </a:rPr>
              <a:t>10-</a:t>
            </a:r>
            <a:r>
              <a:rPr lang="es-MX" sz="1600" b="1" i="1" dirty="0">
                <a:latin typeface="Arial" charset="0"/>
                <a:cs typeface="Arial" charset="0"/>
              </a:rPr>
              <a:t>19años</a:t>
            </a:r>
            <a:r>
              <a:rPr lang="es-MX" sz="1600" b="1" i="1" dirty="0">
                <a:latin typeface="Arial" charset="0"/>
                <a:cs typeface="Arial" charset="0"/>
              </a:rPr>
              <a:t>)  704,207  (17.7</a:t>
            </a:r>
            <a:r>
              <a:rPr lang="es-MX" sz="1600" b="1" i="1" dirty="0" smtClean="0">
                <a:latin typeface="Arial" charset="0"/>
                <a:cs typeface="Arial" charset="0"/>
              </a:rPr>
              <a:t>%) </a:t>
            </a:r>
          </a:p>
          <a:p>
            <a:pPr algn="ctr">
              <a:spcBef>
                <a:spcPts val="575"/>
              </a:spcBef>
              <a:buClr>
                <a:srgbClr val="B58B80"/>
              </a:buClr>
              <a:buSzPct val="70000"/>
              <a:buNone/>
            </a:pPr>
            <a:r>
              <a:rPr lang="es-MX" sz="1600" b="1" i="1" dirty="0" smtClean="0">
                <a:latin typeface="Arial" charset="0"/>
                <a:cs typeface="Arial" charset="0"/>
              </a:rPr>
              <a:t>                                                                                                          (Dr. Raul Bravo-</a:t>
            </a:r>
            <a:r>
              <a:rPr lang="es-MX" sz="1600" b="1" i="1" dirty="0" err="1" smtClean="0">
                <a:latin typeface="Arial" charset="0"/>
                <a:cs typeface="Arial" charset="0"/>
              </a:rPr>
              <a:t>MINSA</a:t>
            </a:r>
            <a:r>
              <a:rPr lang="es-MX" sz="1600" b="1" i="1" dirty="0" smtClean="0">
                <a:latin typeface="Arial" charset="0"/>
                <a:cs typeface="Arial" charset="0"/>
              </a:rPr>
              <a:t>)</a:t>
            </a:r>
            <a:endParaRPr lang="es-MX" sz="1600" b="1" i="1" dirty="0">
              <a:latin typeface="Arial" charset="0"/>
              <a:cs typeface="Arial" charset="0"/>
            </a:endParaRPr>
          </a:p>
        </p:txBody>
      </p:sp>
      <p:sp>
        <p:nvSpPr>
          <p:cNvPr id="4" name="Freeform 12"/>
          <p:cNvSpPr>
            <a:spLocks noEditPoints="1"/>
          </p:cNvSpPr>
          <p:nvPr/>
        </p:nvSpPr>
        <p:spPr bwMode="auto">
          <a:xfrm>
            <a:off x="6094522" y="3123254"/>
            <a:ext cx="573847" cy="498933"/>
          </a:xfrm>
          <a:custGeom>
            <a:avLst/>
            <a:gdLst>
              <a:gd name="T0" fmla="*/ 2147483647 w 6522"/>
              <a:gd name="T1" fmla="*/ 2147483647 h 6514"/>
              <a:gd name="T2" fmla="*/ 2147483647 w 6522"/>
              <a:gd name="T3" fmla="*/ 2147483647 h 6514"/>
              <a:gd name="T4" fmla="*/ 2147483647 w 6522"/>
              <a:gd name="T5" fmla="*/ 2147483647 h 6514"/>
              <a:gd name="T6" fmla="*/ 2147483647 w 6522"/>
              <a:gd name="T7" fmla="*/ 2147483647 h 6514"/>
              <a:gd name="T8" fmla="*/ 2147483647 w 6522"/>
              <a:gd name="T9" fmla="*/ 2147483647 h 6514"/>
              <a:gd name="T10" fmla="*/ 2147483647 w 6522"/>
              <a:gd name="T11" fmla="*/ 2147483647 h 6514"/>
              <a:gd name="T12" fmla="*/ 2147483647 w 6522"/>
              <a:gd name="T13" fmla="*/ 2147483647 h 6514"/>
              <a:gd name="T14" fmla="*/ 2147483647 w 6522"/>
              <a:gd name="T15" fmla="*/ 2147483647 h 6514"/>
              <a:gd name="T16" fmla="*/ 2147483647 w 6522"/>
              <a:gd name="T17" fmla="*/ 2147483647 h 6514"/>
              <a:gd name="T18" fmla="*/ 2147483647 w 6522"/>
              <a:gd name="T19" fmla="*/ 2147483647 h 6514"/>
              <a:gd name="T20" fmla="*/ 2147483647 w 6522"/>
              <a:gd name="T21" fmla="*/ 2147483647 h 6514"/>
              <a:gd name="T22" fmla="*/ 2147483647 w 6522"/>
              <a:gd name="T23" fmla="*/ 2147483647 h 6514"/>
              <a:gd name="T24" fmla="*/ 2147483647 w 6522"/>
              <a:gd name="T25" fmla="*/ 2147483647 h 6514"/>
              <a:gd name="T26" fmla="*/ 2147483647 w 6522"/>
              <a:gd name="T27" fmla="*/ 2147483647 h 6514"/>
              <a:gd name="T28" fmla="*/ 2147483647 w 6522"/>
              <a:gd name="T29" fmla="*/ 2147483647 h 6514"/>
              <a:gd name="T30" fmla="*/ 2147483647 w 6522"/>
              <a:gd name="T31" fmla="*/ 2147483647 h 6514"/>
              <a:gd name="T32" fmla="*/ 2147483647 w 6522"/>
              <a:gd name="T33" fmla="*/ 2147483647 h 6514"/>
              <a:gd name="T34" fmla="*/ 2147483647 w 6522"/>
              <a:gd name="T35" fmla="*/ 2147483647 h 6514"/>
              <a:gd name="T36" fmla="*/ 2147483647 w 6522"/>
              <a:gd name="T37" fmla="*/ 2147483647 h 6514"/>
              <a:gd name="T38" fmla="*/ 2147483647 w 6522"/>
              <a:gd name="T39" fmla="*/ 2147483647 h 6514"/>
              <a:gd name="T40" fmla="*/ 2147483647 w 6522"/>
              <a:gd name="T41" fmla="*/ 2147483647 h 6514"/>
              <a:gd name="T42" fmla="*/ 2147483647 w 6522"/>
              <a:gd name="T43" fmla="*/ 2147483647 h 6514"/>
              <a:gd name="T44" fmla="*/ 2147483647 w 6522"/>
              <a:gd name="T45" fmla="*/ 2147483647 h 6514"/>
              <a:gd name="T46" fmla="*/ 2147483647 w 6522"/>
              <a:gd name="T47" fmla="*/ 2147483647 h 6514"/>
              <a:gd name="T48" fmla="*/ 2147483647 w 6522"/>
              <a:gd name="T49" fmla="*/ 2147483647 h 6514"/>
              <a:gd name="T50" fmla="*/ 2147483647 w 6522"/>
              <a:gd name="T51" fmla="*/ 2147483647 h 6514"/>
              <a:gd name="T52" fmla="*/ 2147483647 w 6522"/>
              <a:gd name="T53" fmla="*/ 2147483647 h 6514"/>
              <a:gd name="T54" fmla="*/ 2147483647 w 6522"/>
              <a:gd name="T55" fmla="*/ 2147483647 h 6514"/>
              <a:gd name="T56" fmla="*/ 2147483647 w 6522"/>
              <a:gd name="T57" fmla="*/ 2147483647 h 6514"/>
              <a:gd name="T58" fmla="*/ 2147483647 w 6522"/>
              <a:gd name="T59" fmla="*/ 2147483647 h 6514"/>
              <a:gd name="T60" fmla="*/ 2147483647 w 6522"/>
              <a:gd name="T61" fmla="*/ 2147483647 h 6514"/>
              <a:gd name="T62" fmla="*/ 2147483647 w 6522"/>
              <a:gd name="T63" fmla="*/ 2147483647 h 6514"/>
              <a:gd name="T64" fmla="*/ 2147483647 w 6522"/>
              <a:gd name="T65" fmla="*/ 2147483647 h 6514"/>
              <a:gd name="T66" fmla="*/ 2147483647 w 6522"/>
              <a:gd name="T67" fmla="*/ 2147483647 h 6514"/>
              <a:gd name="T68" fmla="*/ 2147483647 w 6522"/>
              <a:gd name="T69" fmla="*/ 2147483647 h 6514"/>
              <a:gd name="T70" fmla="*/ 2147483647 w 6522"/>
              <a:gd name="T71" fmla="*/ 2147483647 h 6514"/>
              <a:gd name="T72" fmla="*/ 2147483647 w 6522"/>
              <a:gd name="T73" fmla="*/ 2147483647 h 6514"/>
              <a:gd name="T74" fmla="*/ 2147483647 w 6522"/>
              <a:gd name="T75" fmla="*/ 2147483647 h 6514"/>
              <a:gd name="T76" fmla="*/ 2147483647 w 6522"/>
              <a:gd name="T77" fmla="*/ 2147483647 h 6514"/>
              <a:gd name="T78" fmla="*/ 2147483647 w 6522"/>
              <a:gd name="T79" fmla="*/ 2147483647 h 6514"/>
              <a:gd name="T80" fmla="*/ 2147483647 w 6522"/>
              <a:gd name="T81" fmla="*/ 2147483647 h 6514"/>
              <a:gd name="T82" fmla="*/ 2147483647 w 6522"/>
              <a:gd name="T83" fmla="*/ 2147483647 h 6514"/>
              <a:gd name="T84" fmla="*/ 2147483647 w 6522"/>
              <a:gd name="T85" fmla="*/ 2147483647 h 6514"/>
              <a:gd name="T86" fmla="*/ 2147483647 w 6522"/>
              <a:gd name="T87" fmla="*/ 2147483647 h 6514"/>
              <a:gd name="T88" fmla="*/ 2147483647 w 6522"/>
              <a:gd name="T89" fmla="*/ 2147483647 h 6514"/>
              <a:gd name="T90" fmla="*/ 2147483647 w 6522"/>
              <a:gd name="T91" fmla="*/ 2147483647 h 6514"/>
              <a:gd name="T92" fmla="*/ 2147483647 w 6522"/>
              <a:gd name="T93" fmla="*/ 2147483647 h 6514"/>
              <a:gd name="T94" fmla="*/ 2147483647 w 6522"/>
              <a:gd name="T95" fmla="*/ 2147483647 h 6514"/>
              <a:gd name="T96" fmla="*/ 2147483647 w 6522"/>
              <a:gd name="T97" fmla="*/ 2147483647 h 6514"/>
              <a:gd name="T98" fmla="*/ 2147483647 w 6522"/>
              <a:gd name="T99" fmla="*/ 2147483647 h 6514"/>
              <a:gd name="T100" fmla="*/ 2147483647 w 6522"/>
              <a:gd name="T101" fmla="*/ 2147483647 h 6514"/>
              <a:gd name="T102" fmla="*/ 2147483647 w 6522"/>
              <a:gd name="T103" fmla="*/ 2147483647 h 6514"/>
              <a:gd name="T104" fmla="*/ 2147483647 w 6522"/>
              <a:gd name="T105" fmla="*/ 2147483647 h 651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522"/>
              <a:gd name="T160" fmla="*/ 0 h 6514"/>
              <a:gd name="T161" fmla="*/ 6522 w 6522"/>
              <a:gd name="T162" fmla="*/ 6514 h 651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522" h="6514">
                <a:moveTo>
                  <a:pt x="3453" y="3052"/>
                </a:moveTo>
                <a:lnTo>
                  <a:pt x="3507" y="3108"/>
                </a:lnTo>
                <a:lnTo>
                  <a:pt x="3557" y="3166"/>
                </a:lnTo>
                <a:lnTo>
                  <a:pt x="3603" y="3226"/>
                </a:lnTo>
                <a:lnTo>
                  <a:pt x="3646" y="3288"/>
                </a:lnTo>
                <a:lnTo>
                  <a:pt x="3686" y="3352"/>
                </a:lnTo>
                <a:lnTo>
                  <a:pt x="3722" y="3416"/>
                </a:lnTo>
                <a:lnTo>
                  <a:pt x="3756" y="3482"/>
                </a:lnTo>
                <a:lnTo>
                  <a:pt x="3784" y="3550"/>
                </a:lnTo>
                <a:lnTo>
                  <a:pt x="3810" y="3619"/>
                </a:lnTo>
                <a:lnTo>
                  <a:pt x="3833" y="3688"/>
                </a:lnTo>
                <a:lnTo>
                  <a:pt x="3853" y="3758"/>
                </a:lnTo>
                <a:lnTo>
                  <a:pt x="3868" y="3830"/>
                </a:lnTo>
                <a:lnTo>
                  <a:pt x="3881" y="3901"/>
                </a:lnTo>
                <a:lnTo>
                  <a:pt x="3890" y="3972"/>
                </a:lnTo>
                <a:lnTo>
                  <a:pt x="3895" y="4045"/>
                </a:lnTo>
                <a:lnTo>
                  <a:pt x="3897" y="4117"/>
                </a:lnTo>
                <a:lnTo>
                  <a:pt x="3896" y="4190"/>
                </a:lnTo>
                <a:lnTo>
                  <a:pt x="3891" y="4262"/>
                </a:lnTo>
                <a:lnTo>
                  <a:pt x="3884" y="4333"/>
                </a:lnTo>
                <a:lnTo>
                  <a:pt x="3871" y="4405"/>
                </a:lnTo>
                <a:lnTo>
                  <a:pt x="3857" y="4476"/>
                </a:lnTo>
                <a:lnTo>
                  <a:pt x="3838" y="4545"/>
                </a:lnTo>
                <a:lnTo>
                  <a:pt x="3817" y="4615"/>
                </a:lnTo>
                <a:lnTo>
                  <a:pt x="3792" y="4684"/>
                </a:lnTo>
                <a:lnTo>
                  <a:pt x="3763" y="4751"/>
                </a:lnTo>
                <a:lnTo>
                  <a:pt x="3731" y="4816"/>
                </a:lnTo>
                <a:lnTo>
                  <a:pt x="3694" y="4882"/>
                </a:lnTo>
                <a:lnTo>
                  <a:pt x="3655" y="4945"/>
                </a:lnTo>
                <a:lnTo>
                  <a:pt x="3613" y="5006"/>
                </a:lnTo>
                <a:lnTo>
                  <a:pt x="3567" y="5066"/>
                </a:lnTo>
                <a:lnTo>
                  <a:pt x="3518" y="5124"/>
                </a:lnTo>
                <a:lnTo>
                  <a:pt x="3465" y="5179"/>
                </a:lnTo>
                <a:lnTo>
                  <a:pt x="3409" y="5233"/>
                </a:lnTo>
                <a:lnTo>
                  <a:pt x="3350" y="5283"/>
                </a:lnTo>
                <a:lnTo>
                  <a:pt x="3290" y="5329"/>
                </a:lnTo>
                <a:lnTo>
                  <a:pt x="3228" y="5373"/>
                </a:lnTo>
                <a:lnTo>
                  <a:pt x="3164" y="5412"/>
                </a:lnTo>
                <a:lnTo>
                  <a:pt x="3099" y="5449"/>
                </a:lnTo>
                <a:lnTo>
                  <a:pt x="3031" y="5482"/>
                </a:lnTo>
                <a:lnTo>
                  <a:pt x="2964" y="5512"/>
                </a:lnTo>
                <a:lnTo>
                  <a:pt x="2895" y="5537"/>
                </a:lnTo>
                <a:lnTo>
                  <a:pt x="2824" y="5559"/>
                </a:lnTo>
                <a:lnTo>
                  <a:pt x="2754" y="5579"/>
                </a:lnTo>
                <a:lnTo>
                  <a:pt x="2683" y="5594"/>
                </a:lnTo>
                <a:lnTo>
                  <a:pt x="2610" y="5607"/>
                </a:lnTo>
                <a:lnTo>
                  <a:pt x="2538" y="5615"/>
                </a:lnTo>
                <a:lnTo>
                  <a:pt x="2465" y="5620"/>
                </a:lnTo>
                <a:lnTo>
                  <a:pt x="2393" y="5622"/>
                </a:lnTo>
                <a:lnTo>
                  <a:pt x="2320" y="5620"/>
                </a:lnTo>
                <a:lnTo>
                  <a:pt x="2247" y="5615"/>
                </a:lnTo>
                <a:lnTo>
                  <a:pt x="2175" y="5607"/>
                </a:lnTo>
                <a:lnTo>
                  <a:pt x="2103" y="5594"/>
                </a:lnTo>
                <a:lnTo>
                  <a:pt x="2032" y="5579"/>
                </a:lnTo>
                <a:lnTo>
                  <a:pt x="1961" y="5560"/>
                </a:lnTo>
                <a:lnTo>
                  <a:pt x="1891" y="5537"/>
                </a:lnTo>
                <a:lnTo>
                  <a:pt x="1822" y="5512"/>
                </a:lnTo>
                <a:lnTo>
                  <a:pt x="1755" y="5483"/>
                </a:lnTo>
                <a:lnTo>
                  <a:pt x="1687" y="5451"/>
                </a:lnTo>
                <a:lnTo>
                  <a:pt x="1622" y="5414"/>
                </a:lnTo>
                <a:lnTo>
                  <a:pt x="1559" y="5374"/>
                </a:lnTo>
                <a:lnTo>
                  <a:pt x="1497" y="5332"/>
                </a:lnTo>
                <a:lnTo>
                  <a:pt x="1437" y="5285"/>
                </a:lnTo>
                <a:lnTo>
                  <a:pt x="1378" y="5235"/>
                </a:lnTo>
                <a:lnTo>
                  <a:pt x="1322" y="5182"/>
                </a:lnTo>
                <a:lnTo>
                  <a:pt x="1269" y="5127"/>
                </a:lnTo>
                <a:lnTo>
                  <a:pt x="1221" y="5069"/>
                </a:lnTo>
                <a:lnTo>
                  <a:pt x="1175" y="5010"/>
                </a:lnTo>
                <a:lnTo>
                  <a:pt x="1133" y="4948"/>
                </a:lnTo>
                <a:lnTo>
                  <a:pt x="1094" y="4886"/>
                </a:lnTo>
                <a:lnTo>
                  <a:pt x="1058" y="4821"/>
                </a:lnTo>
                <a:lnTo>
                  <a:pt x="1026" y="4755"/>
                </a:lnTo>
                <a:lnTo>
                  <a:pt x="997" y="4688"/>
                </a:lnTo>
                <a:lnTo>
                  <a:pt x="972" y="4620"/>
                </a:lnTo>
                <a:lnTo>
                  <a:pt x="950" y="4551"/>
                </a:lnTo>
                <a:lnTo>
                  <a:pt x="931" y="4480"/>
                </a:lnTo>
                <a:lnTo>
                  <a:pt x="917" y="4409"/>
                </a:lnTo>
                <a:lnTo>
                  <a:pt x="905" y="4337"/>
                </a:lnTo>
                <a:lnTo>
                  <a:pt x="897" y="4265"/>
                </a:lnTo>
                <a:lnTo>
                  <a:pt x="892" y="4194"/>
                </a:lnTo>
                <a:lnTo>
                  <a:pt x="891" y="4121"/>
                </a:lnTo>
                <a:lnTo>
                  <a:pt x="893" y="4049"/>
                </a:lnTo>
                <a:lnTo>
                  <a:pt x="898" y="3976"/>
                </a:lnTo>
                <a:lnTo>
                  <a:pt x="906" y="3904"/>
                </a:lnTo>
                <a:lnTo>
                  <a:pt x="919" y="3833"/>
                </a:lnTo>
                <a:lnTo>
                  <a:pt x="935" y="3761"/>
                </a:lnTo>
                <a:lnTo>
                  <a:pt x="954" y="3691"/>
                </a:lnTo>
                <a:lnTo>
                  <a:pt x="977" y="3621"/>
                </a:lnTo>
                <a:lnTo>
                  <a:pt x="1003" y="3552"/>
                </a:lnTo>
                <a:lnTo>
                  <a:pt x="1033" y="3484"/>
                </a:lnTo>
                <a:lnTo>
                  <a:pt x="1065" y="3418"/>
                </a:lnTo>
                <a:lnTo>
                  <a:pt x="1101" y="3353"/>
                </a:lnTo>
                <a:lnTo>
                  <a:pt x="1141" y="3289"/>
                </a:lnTo>
                <a:lnTo>
                  <a:pt x="1185" y="3226"/>
                </a:lnTo>
                <a:lnTo>
                  <a:pt x="1231" y="3166"/>
                </a:lnTo>
                <a:lnTo>
                  <a:pt x="1281" y="3108"/>
                </a:lnTo>
                <a:lnTo>
                  <a:pt x="1335" y="3052"/>
                </a:lnTo>
                <a:lnTo>
                  <a:pt x="1391" y="2999"/>
                </a:lnTo>
                <a:lnTo>
                  <a:pt x="1448" y="2949"/>
                </a:lnTo>
                <a:lnTo>
                  <a:pt x="1508" y="2903"/>
                </a:lnTo>
                <a:lnTo>
                  <a:pt x="1570" y="2860"/>
                </a:lnTo>
                <a:lnTo>
                  <a:pt x="1633" y="2821"/>
                </a:lnTo>
                <a:lnTo>
                  <a:pt x="1698" y="2785"/>
                </a:lnTo>
                <a:lnTo>
                  <a:pt x="1764" y="2753"/>
                </a:lnTo>
                <a:lnTo>
                  <a:pt x="1831" y="2724"/>
                </a:lnTo>
                <a:lnTo>
                  <a:pt x="1900" y="2698"/>
                </a:lnTo>
                <a:lnTo>
                  <a:pt x="1969" y="2676"/>
                </a:lnTo>
                <a:lnTo>
                  <a:pt x="2039" y="2658"/>
                </a:lnTo>
                <a:lnTo>
                  <a:pt x="2110" y="2642"/>
                </a:lnTo>
                <a:lnTo>
                  <a:pt x="2181" y="2631"/>
                </a:lnTo>
                <a:lnTo>
                  <a:pt x="2252" y="2622"/>
                </a:lnTo>
                <a:lnTo>
                  <a:pt x="2325" y="2617"/>
                </a:lnTo>
                <a:lnTo>
                  <a:pt x="2396" y="2615"/>
                </a:lnTo>
                <a:lnTo>
                  <a:pt x="2469" y="2617"/>
                </a:lnTo>
                <a:lnTo>
                  <a:pt x="2540" y="2622"/>
                </a:lnTo>
                <a:lnTo>
                  <a:pt x="2612" y="2632"/>
                </a:lnTo>
                <a:lnTo>
                  <a:pt x="2683" y="2643"/>
                </a:lnTo>
                <a:lnTo>
                  <a:pt x="2754" y="2659"/>
                </a:lnTo>
                <a:lnTo>
                  <a:pt x="2823" y="2677"/>
                </a:lnTo>
                <a:lnTo>
                  <a:pt x="2893" y="2700"/>
                </a:lnTo>
                <a:lnTo>
                  <a:pt x="2961" y="2726"/>
                </a:lnTo>
                <a:lnTo>
                  <a:pt x="3027" y="2755"/>
                </a:lnTo>
                <a:lnTo>
                  <a:pt x="3093" y="2787"/>
                </a:lnTo>
                <a:lnTo>
                  <a:pt x="3158" y="2823"/>
                </a:lnTo>
                <a:lnTo>
                  <a:pt x="3221" y="2861"/>
                </a:lnTo>
                <a:lnTo>
                  <a:pt x="3282" y="2904"/>
                </a:lnTo>
                <a:lnTo>
                  <a:pt x="3341" y="2950"/>
                </a:lnTo>
                <a:lnTo>
                  <a:pt x="3399" y="2999"/>
                </a:lnTo>
                <a:lnTo>
                  <a:pt x="3453" y="3052"/>
                </a:lnTo>
                <a:close/>
                <a:moveTo>
                  <a:pt x="3745" y="2143"/>
                </a:moveTo>
                <a:lnTo>
                  <a:pt x="5010" y="876"/>
                </a:lnTo>
                <a:lnTo>
                  <a:pt x="4147" y="881"/>
                </a:lnTo>
                <a:lnTo>
                  <a:pt x="4147" y="1"/>
                </a:lnTo>
                <a:lnTo>
                  <a:pt x="6522" y="0"/>
                </a:lnTo>
                <a:lnTo>
                  <a:pt x="6516" y="2370"/>
                </a:lnTo>
                <a:lnTo>
                  <a:pt x="5635" y="2370"/>
                </a:lnTo>
                <a:lnTo>
                  <a:pt x="5634" y="1500"/>
                </a:lnTo>
                <a:lnTo>
                  <a:pt x="4366" y="2768"/>
                </a:lnTo>
                <a:lnTo>
                  <a:pt x="4416" y="2841"/>
                </a:lnTo>
                <a:lnTo>
                  <a:pt x="4463" y="2917"/>
                </a:lnTo>
                <a:lnTo>
                  <a:pt x="4508" y="2996"/>
                </a:lnTo>
                <a:lnTo>
                  <a:pt x="4549" y="3079"/>
                </a:lnTo>
                <a:lnTo>
                  <a:pt x="4587" y="3163"/>
                </a:lnTo>
                <a:lnTo>
                  <a:pt x="4622" y="3251"/>
                </a:lnTo>
                <a:lnTo>
                  <a:pt x="4655" y="3340"/>
                </a:lnTo>
                <a:lnTo>
                  <a:pt x="4684" y="3433"/>
                </a:lnTo>
                <a:lnTo>
                  <a:pt x="4709" y="3528"/>
                </a:lnTo>
                <a:lnTo>
                  <a:pt x="4731" y="3623"/>
                </a:lnTo>
                <a:lnTo>
                  <a:pt x="4749" y="3721"/>
                </a:lnTo>
                <a:lnTo>
                  <a:pt x="4763" y="3820"/>
                </a:lnTo>
                <a:lnTo>
                  <a:pt x="4774" y="3921"/>
                </a:lnTo>
                <a:lnTo>
                  <a:pt x="4781" y="4022"/>
                </a:lnTo>
                <a:lnTo>
                  <a:pt x="4783" y="4123"/>
                </a:lnTo>
                <a:lnTo>
                  <a:pt x="4781" y="4227"/>
                </a:lnTo>
                <a:lnTo>
                  <a:pt x="4775" y="4330"/>
                </a:lnTo>
                <a:lnTo>
                  <a:pt x="4764" y="4434"/>
                </a:lnTo>
                <a:lnTo>
                  <a:pt x="4749" y="4538"/>
                </a:lnTo>
                <a:lnTo>
                  <a:pt x="4729" y="4642"/>
                </a:lnTo>
                <a:lnTo>
                  <a:pt x="4704" y="4746"/>
                </a:lnTo>
                <a:lnTo>
                  <a:pt x="4675" y="4848"/>
                </a:lnTo>
                <a:lnTo>
                  <a:pt x="4640" y="4952"/>
                </a:lnTo>
                <a:lnTo>
                  <a:pt x="4601" y="5053"/>
                </a:lnTo>
                <a:lnTo>
                  <a:pt x="4556" y="5154"/>
                </a:lnTo>
                <a:lnTo>
                  <a:pt x="4506" y="5254"/>
                </a:lnTo>
                <a:lnTo>
                  <a:pt x="4451" y="5352"/>
                </a:lnTo>
                <a:lnTo>
                  <a:pt x="4390" y="5448"/>
                </a:lnTo>
                <a:lnTo>
                  <a:pt x="4322" y="5544"/>
                </a:lnTo>
                <a:lnTo>
                  <a:pt x="4250" y="5637"/>
                </a:lnTo>
                <a:lnTo>
                  <a:pt x="4171" y="5727"/>
                </a:lnTo>
                <a:lnTo>
                  <a:pt x="4088" y="5816"/>
                </a:lnTo>
                <a:lnTo>
                  <a:pt x="3999" y="5900"/>
                </a:lnTo>
                <a:lnTo>
                  <a:pt x="3907" y="5979"/>
                </a:lnTo>
                <a:lnTo>
                  <a:pt x="3811" y="6053"/>
                </a:lnTo>
                <a:lnTo>
                  <a:pt x="3713" y="6121"/>
                </a:lnTo>
                <a:lnTo>
                  <a:pt x="3612" y="6184"/>
                </a:lnTo>
                <a:lnTo>
                  <a:pt x="3509" y="6241"/>
                </a:lnTo>
                <a:lnTo>
                  <a:pt x="3404" y="6293"/>
                </a:lnTo>
                <a:lnTo>
                  <a:pt x="3296" y="6339"/>
                </a:lnTo>
                <a:lnTo>
                  <a:pt x="3187" y="6380"/>
                </a:lnTo>
                <a:lnTo>
                  <a:pt x="3076" y="6416"/>
                </a:lnTo>
                <a:lnTo>
                  <a:pt x="2964" y="6446"/>
                </a:lnTo>
                <a:lnTo>
                  <a:pt x="2851" y="6470"/>
                </a:lnTo>
                <a:lnTo>
                  <a:pt x="2738" y="6489"/>
                </a:lnTo>
                <a:lnTo>
                  <a:pt x="2623" y="6503"/>
                </a:lnTo>
                <a:lnTo>
                  <a:pt x="2508" y="6511"/>
                </a:lnTo>
                <a:lnTo>
                  <a:pt x="2393" y="6514"/>
                </a:lnTo>
                <a:lnTo>
                  <a:pt x="2277" y="6511"/>
                </a:lnTo>
                <a:lnTo>
                  <a:pt x="2162" y="6503"/>
                </a:lnTo>
                <a:lnTo>
                  <a:pt x="2047" y="6489"/>
                </a:lnTo>
                <a:lnTo>
                  <a:pt x="1934" y="6470"/>
                </a:lnTo>
                <a:lnTo>
                  <a:pt x="1821" y="6446"/>
                </a:lnTo>
                <a:lnTo>
                  <a:pt x="1709" y="6416"/>
                </a:lnTo>
                <a:lnTo>
                  <a:pt x="1598" y="6380"/>
                </a:lnTo>
                <a:lnTo>
                  <a:pt x="1489" y="6339"/>
                </a:lnTo>
                <a:lnTo>
                  <a:pt x="1381" y="6293"/>
                </a:lnTo>
                <a:lnTo>
                  <a:pt x="1276" y="6241"/>
                </a:lnTo>
                <a:lnTo>
                  <a:pt x="1173" y="6184"/>
                </a:lnTo>
                <a:lnTo>
                  <a:pt x="1072" y="6121"/>
                </a:lnTo>
                <a:lnTo>
                  <a:pt x="974" y="6053"/>
                </a:lnTo>
                <a:lnTo>
                  <a:pt x="878" y="5979"/>
                </a:lnTo>
                <a:lnTo>
                  <a:pt x="786" y="5900"/>
                </a:lnTo>
                <a:lnTo>
                  <a:pt x="697" y="5816"/>
                </a:lnTo>
                <a:lnTo>
                  <a:pt x="613" y="5727"/>
                </a:lnTo>
                <a:lnTo>
                  <a:pt x="534" y="5635"/>
                </a:lnTo>
                <a:lnTo>
                  <a:pt x="460" y="5539"/>
                </a:lnTo>
                <a:lnTo>
                  <a:pt x="392" y="5441"/>
                </a:lnTo>
                <a:lnTo>
                  <a:pt x="329" y="5341"/>
                </a:lnTo>
                <a:lnTo>
                  <a:pt x="272" y="5237"/>
                </a:lnTo>
                <a:lnTo>
                  <a:pt x="220" y="5132"/>
                </a:lnTo>
                <a:lnTo>
                  <a:pt x="174" y="5025"/>
                </a:lnTo>
                <a:lnTo>
                  <a:pt x="134" y="4916"/>
                </a:lnTo>
                <a:lnTo>
                  <a:pt x="98" y="4805"/>
                </a:lnTo>
                <a:lnTo>
                  <a:pt x="68" y="4693"/>
                </a:lnTo>
                <a:lnTo>
                  <a:pt x="44" y="4581"/>
                </a:lnTo>
                <a:lnTo>
                  <a:pt x="25" y="4467"/>
                </a:lnTo>
                <a:lnTo>
                  <a:pt x="10" y="4352"/>
                </a:lnTo>
                <a:lnTo>
                  <a:pt x="2" y="4237"/>
                </a:lnTo>
                <a:lnTo>
                  <a:pt x="0" y="4122"/>
                </a:lnTo>
                <a:lnTo>
                  <a:pt x="3" y="4006"/>
                </a:lnTo>
                <a:lnTo>
                  <a:pt x="10" y="3892"/>
                </a:lnTo>
                <a:lnTo>
                  <a:pt x="25" y="3778"/>
                </a:lnTo>
                <a:lnTo>
                  <a:pt x="44" y="3663"/>
                </a:lnTo>
                <a:lnTo>
                  <a:pt x="68" y="3550"/>
                </a:lnTo>
                <a:lnTo>
                  <a:pt x="98" y="3439"/>
                </a:lnTo>
                <a:lnTo>
                  <a:pt x="134" y="3328"/>
                </a:lnTo>
                <a:lnTo>
                  <a:pt x="175" y="3219"/>
                </a:lnTo>
                <a:lnTo>
                  <a:pt x="221" y="3112"/>
                </a:lnTo>
                <a:lnTo>
                  <a:pt x="273" y="3006"/>
                </a:lnTo>
                <a:lnTo>
                  <a:pt x="330" y="2903"/>
                </a:lnTo>
                <a:lnTo>
                  <a:pt x="393" y="2802"/>
                </a:lnTo>
                <a:lnTo>
                  <a:pt x="462" y="2704"/>
                </a:lnTo>
                <a:lnTo>
                  <a:pt x="535" y="2608"/>
                </a:lnTo>
                <a:lnTo>
                  <a:pt x="614" y="2516"/>
                </a:lnTo>
                <a:lnTo>
                  <a:pt x="698" y="2427"/>
                </a:lnTo>
                <a:lnTo>
                  <a:pt x="787" y="2343"/>
                </a:lnTo>
                <a:lnTo>
                  <a:pt x="877" y="2264"/>
                </a:lnTo>
                <a:lnTo>
                  <a:pt x="971" y="2192"/>
                </a:lnTo>
                <a:lnTo>
                  <a:pt x="1066" y="2125"/>
                </a:lnTo>
                <a:lnTo>
                  <a:pt x="1163" y="2064"/>
                </a:lnTo>
                <a:lnTo>
                  <a:pt x="1261" y="2008"/>
                </a:lnTo>
                <a:lnTo>
                  <a:pt x="1362" y="1957"/>
                </a:lnTo>
                <a:lnTo>
                  <a:pt x="1462" y="1912"/>
                </a:lnTo>
                <a:lnTo>
                  <a:pt x="1564" y="1872"/>
                </a:lnTo>
                <a:lnTo>
                  <a:pt x="1667" y="1837"/>
                </a:lnTo>
                <a:lnTo>
                  <a:pt x="1770" y="1807"/>
                </a:lnTo>
                <a:lnTo>
                  <a:pt x="1875" y="1782"/>
                </a:lnTo>
                <a:lnTo>
                  <a:pt x="1979" y="1762"/>
                </a:lnTo>
                <a:lnTo>
                  <a:pt x="2083" y="1746"/>
                </a:lnTo>
                <a:lnTo>
                  <a:pt x="2187" y="1735"/>
                </a:lnTo>
                <a:lnTo>
                  <a:pt x="2291" y="1729"/>
                </a:lnTo>
                <a:lnTo>
                  <a:pt x="2394" y="1727"/>
                </a:lnTo>
                <a:lnTo>
                  <a:pt x="2496" y="1729"/>
                </a:lnTo>
                <a:lnTo>
                  <a:pt x="2598" y="1734"/>
                </a:lnTo>
                <a:lnTo>
                  <a:pt x="2698" y="1744"/>
                </a:lnTo>
                <a:lnTo>
                  <a:pt x="2798" y="1759"/>
                </a:lnTo>
                <a:lnTo>
                  <a:pt x="2895" y="1776"/>
                </a:lnTo>
                <a:lnTo>
                  <a:pt x="2991" y="1798"/>
                </a:lnTo>
                <a:lnTo>
                  <a:pt x="3085" y="1824"/>
                </a:lnTo>
                <a:lnTo>
                  <a:pt x="3177" y="1852"/>
                </a:lnTo>
                <a:lnTo>
                  <a:pt x="3266" y="1884"/>
                </a:lnTo>
                <a:lnTo>
                  <a:pt x="3353" y="1920"/>
                </a:lnTo>
                <a:lnTo>
                  <a:pt x="3438" y="1958"/>
                </a:lnTo>
                <a:lnTo>
                  <a:pt x="3520" y="2001"/>
                </a:lnTo>
                <a:lnTo>
                  <a:pt x="3598" y="2045"/>
                </a:lnTo>
                <a:lnTo>
                  <a:pt x="3674" y="2093"/>
                </a:lnTo>
                <a:lnTo>
                  <a:pt x="3745" y="2143"/>
                </a:lnTo>
                <a:close/>
              </a:path>
            </a:pathLst>
          </a:custGeom>
          <a:gradFill rotWithShape="0">
            <a:gsLst>
              <a:gs pos="0">
                <a:srgbClr val="33CCCC"/>
              </a:gs>
              <a:gs pos="100000">
                <a:srgbClr val="1D7272"/>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r>
              <a:rPr lang="es-PA" kern="0" dirty="0" smtClean="0">
                <a:solidFill>
                  <a:sysClr val="windowText" lastClr="000000"/>
                </a:solidFill>
                <a:latin typeface="Tahoma" pitchFamily="34" charset="0"/>
              </a:rPr>
              <a:t>                                    </a:t>
            </a:r>
            <a:endParaRPr lang="es-PA" kern="0" dirty="0">
              <a:solidFill>
                <a:sysClr val="windowText" lastClr="000000"/>
              </a:solidFill>
              <a:latin typeface="Tahoma" pitchFamily="34" charset="0"/>
            </a:endParaRPr>
          </a:p>
        </p:txBody>
      </p:sp>
      <p:sp>
        <p:nvSpPr>
          <p:cNvPr id="5" name="Freeform 16"/>
          <p:cNvSpPr>
            <a:spLocks noEditPoints="1"/>
          </p:cNvSpPr>
          <p:nvPr/>
        </p:nvSpPr>
        <p:spPr bwMode="auto">
          <a:xfrm flipH="1">
            <a:off x="5577532" y="3372720"/>
            <a:ext cx="432618" cy="539675"/>
          </a:xfrm>
          <a:custGeom>
            <a:avLst/>
            <a:gdLst>
              <a:gd name="T0" fmla="*/ 2147483647 w 6700"/>
              <a:gd name="T1" fmla="*/ 2147483647 h 10358"/>
              <a:gd name="T2" fmla="*/ 2147483647 w 6700"/>
              <a:gd name="T3" fmla="*/ 2147483647 h 10358"/>
              <a:gd name="T4" fmla="*/ 2147483647 w 6700"/>
              <a:gd name="T5" fmla="*/ 2147483647 h 10358"/>
              <a:gd name="T6" fmla="*/ 2147483647 w 6700"/>
              <a:gd name="T7" fmla="*/ 2147483647 h 10358"/>
              <a:gd name="T8" fmla="*/ 2147483647 w 6700"/>
              <a:gd name="T9" fmla="*/ 2147483647 h 10358"/>
              <a:gd name="T10" fmla="*/ 2147483647 w 6700"/>
              <a:gd name="T11" fmla="*/ 2147483647 h 10358"/>
              <a:gd name="T12" fmla="*/ 2147483647 w 6700"/>
              <a:gd name="T13" fmla="*/ 2147483647 h 10358"/>
              <a:gd name="T14" fmla="*/ 2147483647 w 6700"/>
              <a:gd name="T15" fmla="*/ 2147483647 h 10358"/>
              <a:gd name="T16" fmla="*/ 2147483647 w 6700"/>
              <a:gd name="T17" fmla="*/ 2147483647 h 10358"/>
              <a:gd name="T18" fmla="*/ 2147483647 w 6700"/>
              <a:gd name="T19" fmla="*/ 2147483647 h 10358"/>
              <a:gd name="T20" fmla="*/ 2147483647 w 6700"/>
              <a:gd name="T21" fmla="*/ 2147483647 h 10358"/>
              <a:gd name="T22" fmla="*/ 2147483647 w 6700"/>
              <a:gd name="T23" fmla="*/ 2147483647 h 10358"/>
              <a:gd name="T24" fmla="*/ 2147483647 w 6700"/>
              <a:gd name="T25" fmla="*/ 2147483647 h 10358"/>
              <a:gd name="T26" fmla="*/ 2147483647 w 6700"/>
              <a:gd name="T27" fmla="*/ 2147483647 h 10358"/>
              <a:gd name="T28" fmla="*/ 2147483647 w 6700"/>
              <a:gd name="T29" fmla="*/ 2147483647 h 10358"/>
              <a:gd name="T30" fmla="*/ 2147483647 w 6700"/>
              <a:gd name="T31" fmla="*/ 2147483647 h 10358"/>
              <a:gd name="T32" fmla="*/ 2147483647 w 6700"/>
              <a:gd name="T33" fmla="*/ 2147483647 h 10358"/>
              <a:gd name="T34" fmla="*/ 2147483647 w 6700"/>
              <a:gd name="T35" fmla="*/ 2147483647 h 10358"/>
              <a:gd name="T36" fmla="*/ 2147483647 w 6700"/>
              <a:gd name="T37" fmla="*/ 2147483647 h 10358"/>
              <a:gd name="T38" fmla="*/ 2147483647 w 6700"/>
              <a:gd name="T39" fmla="*/ 2147483647 h 10358"/>
              <a:gd name="T40" fmla="*/ 2147483647 w 6700"/>
              <a:gd name="T41" fmla="*/ 2147483647 h 10358"/>
              <a:gd name="T42" fmla="*/ 2147483647 w 6700"/>
              <a:gd name="T43" fmla="*/ 2147483647 h 10358"/>
              <a:gd name="T44" fmla="*/ 2147483647 w 6700"/>
              <a:gd name="T45" fmla="*/ 2147483647 h 10358"/>
              <a:gd name="T46" fmla="*/ 2147483647 w 6700"/>
              <a:gd name="T47" fmla="*/ 2147483647 h 10358"/>
              <a:gd name="T48" fmla="*/ 2147483647 w 6700"/>
              <a:gd name="T49" fmla="*/ 2147483647 h 10358"/>
              <a:gd name="T50" fmla="*/ 2147483647 w 6700"/>
              <a:gd name="T51" fmla="*/ 2147483647 h 10358"/>
              <a:gd name="T52" fmla="*/ 2147483647 w 6700"/>
              <a:gd name="T53" fmla="*/ 2147483647 h 10358"/>
              <a:gd name="T54" fmla="*/ 2147483647 w 6700"/>
              <a:gd name="T55" fmla="*/ 2147483647 h 10358"/>
              <a:gd name="T56" fmla="*/ 2147483647 w 6700"/>
              <a:gd name="T57" fmla="*/ 2147483647 h 10358"/>
              <a:gd name="T58" fmla="*/ 2147483647 w 6700"/>
              <a:gd name="T59" fmla="*/ 2147483647 h 10358"/>
              <a:gd name="T60" fmla="*/ 2147483647 w 6700"/>
              <a:gd name="T61" fmla="*/ 2147483647 h 10358"/>
              <a:gd name="T62" fmla="*/ 2147483647 w 6700"/>
              <a:gd name="T63" fmla="*/ 2147483647 h 10358"/>
              <a:gd name="T64" fmla="*/ 2147483647 w 6700"/>
              <a:gd name="T65" fmla="*/ 2147483647 h 10358"/>
              <a:gd name="T66" fmla="*/ 2147483647 w 6700"/>
              <a:gd name="T67" fmla="*/ 2147483647 h 10358"/>
              <a:gd name="T68" fmla="*/ 2147483647 w 6700"/>
              <a:gd name="T69" fmla="*/ 2147483647 h 10358"/>
              <a:gd name="T70" fmla="*/ 2147483647 w 6700"/>
              <a:gd name="T71" fmla="*/ 2147483647 h 10358"/>
              <a:gd name="T72" fmla="*/ 2147483647 w 6700"/>
              <a:gd name="T73" fmla="*/ 2147483647 h 10358"/>
              <a:gd name="T74" fmla="*/ 2147483647 w 6700"/>
              <a:gd name="T75" fmla="*/ 2147483647 h 10358"/>
              <a:gd name="T76" fmla="*/ 2147483647 w 6700"/>
              <a:gd name="T77" fmla="*/ 2147483647 h 10358"/>
              <a:gd name="T78" fmla="*/ 2147483647 w 6700"/>
              <a:gd name="T79" fmla="*/ 2147483647 h 10358"/>
              <a:gd name="T80" fmla="*/ 2147483647 w 6700"/>
              <a:gd name="T81" fmla="*/ 0 h 10358"/>
              <a:gd name="T82" fmla="*/ 2147483647 w 6700"/>
              <a:gd name="T83" fmla="*/ 2147483647 h 10358"/>
              <a:gd name="T84" fmla="*/ 2147483647 w 6700"/>
              <a:gd name="T85" fmla="*/ 2147483647 h 10358"/>
              <a:gd name="T86" fmla="*/ 2147483647 w 6700"/>
              <a:gd name="T87" fmla="*/ 2147483647 h 10358"/>
              <a:gd name="T88" fmla="*/ 2147483647 w 6700"/>
              <a:gd name="T89" fmla="*/ 2147483647 h 10358"/>
              <a:gd name="T90" fmla="*/ 2147483647 w 6700"/>
              <a:gd name="T91" fmla="*/ 2147483647 h 10358"/>
              <a:gd name="T92" fmla="*/ 2147483647 w 6700"/>
              <a:gd name="T93" fmla="*/ 2147483647 h 10358"/>
              <a:gd name="T94" fmla="*/ 2147483647 w 6700"/>
              <a:gd name="T95" fmla="*/ 2147483647 h 10358"/>
              <a:gd name="T96" fmla="*/ 2147483647 w 6700"/>
              <a:gd name="T97" fmla="*/ 2147483647 h 10358"/>
              <a:gd name="T98" fmla="*/ 2147483647 w 6700"/>
              <a:gd name="T99" fmla="*/ 2147483647 h 10358"/>
              <a:gd name="T100" fmla="*/ 2147483647 w 6700"/>
              <a:gd name="T101" fmla="*/ 2147483647 h 10358"/>
              <a:gd name="T102" fmla="*/ 2147483647 w 6700"/>
              <a:gd name="T103" fmla="*/ 2147483647 h 10358"/>
              <a:gd name="T104" fmla="*/ 2147483647 w 6700"/>
              <a:gd name="T105" fmla="*/ 2147483647 h 103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00"/>
              <a:gd name="T160" fmla="*/ 0 h 10358"/>
              <a:gd name="T161" fmla="*/ 6700 w 6700"/>
              <a:gd name="T162" fmla="*/ 10358 h 1035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00" h="10358">
                <a:moveTo>
                  <a:pt x="3340" y="5600"/>
                </a:moveTo>
                <a:lnTo>
                  <a:pt x="3448" y="5597"/>
                </a:lnTo>
                <a:lnTo>
                  <a:pt x="3556" y="5590"/>
                </a:lnTo>
                <a:lnTo>
                  <a:pt x="3660" y="5576"/>
                </a:lnTo>
                <a:lnTo>
                  <a:pt x="3765" y="5557"/>
                </a:lnTo>
                <a:lnTo>
                  <a:pt x="3866" y="5532"/>
                </a:lnTo>
                <a:lnTo>
                  <a:pt x="3967" y="5504"/>
                </a:lnTo>
                <a:lnTo>
                  <a:pt x="4065" y="5470"/>
                </a:lnTo>
                <a:lnTo>
                  <a:pt x="4160" y="5431"/>
                </a:lnTo>
                <a:lnTo>
                  <a:pt x="4254" y="5388"/>
                </a:lnTo>
                <a:lnTo>
                  <a:pt x="4345" y="5341"/>
                </a:lnTo>
                <a:lnTo>
                  <a:pt x="4433" y="5289"/>
                </a:lnTo>
                <a:lnTo>
                  <a:pt x="4519" y="5233"/>
                </a:lnTo>
                <a:lnTo>
                  <a:pt x="4602" y="5173"/>
                </a:lnTo>
                <a:lnTo>
                  <a:pt x="4682" y="5109"/>
                </a:lnTo>
                <a:lnTo>
                  <a:pt x="4760" y="5041"/>
                </a:lnTo>
                <a:lnTo>
                  <a:pt x="4833" y="4970"/>
                </a:lnTo>
                <a:lnTo>
                  <a:pt x="4904" y="4896"/>
                </a:lnTo>
                <a:lnTo>
                  <a:pt x="4970" y="4817"/>
                </a:lnTo>
                <a:lnTo>
                  <a:pt x="5033" y="4737"/>
                </a:lnTo>
                <a:lnTo>
                  <a:pt x="5092" y="4653"/>
                </a:lnTo>
                <a:lnTo>
                  <a:pt x="5148" y="4565"/>
                </a:lnTo>
                <a:lnTo>
                  <a:pt x="5199" y="4475"/>
                </a:lnTo>
                <a:lnTo>
                  <a:pt x="5245" y="4383"/>
                </a:lnTo>
                <a:lnTo>
                  <a:pt x="5288" y="4287"/>
                </a:lnTo>
                <a:lnTo>
                  <a:pt x="5326" y="4190"/>
                </a:lnTo>
                <a:lnTo>
                  <a:pt x="5360" y="4091"/>
                </a:lnTo>
                <a:lnTo>
                  <a:pt x="5388" y="3989"/>
                </a:lnTo>
                <a:lnTo>
                  <a:pt x="5412" y="3884"/>
                </a:lnTo>
                <a:lnTo>
                  <a:pt x="5431" y="3779"/>
                </a:lnTo>
                <a:lnTo>
                  <a:pt x="5444" y="3671"/>
                </a:lnTo>
                <a:lnTo>
                  <a:pt x="5452" y="3563"/>
                </a:lnTo>
                <a:lnTo>
                  <a:pt x="5455" y="3452"/>
                </a:lnTo>
                <a:lnTo>
                  <a:pt x="5452" y="3341"/>
                </a:lnTo>
                <a:lnTo>
                  <a:pt x="5444" y="3230"/>
                </a:lnTo>
                <a:lnTo>
                  <a:pt x="5431" y="3122"/>
                </a:lnTo>
                <a:lnTo>
                  <a:pt x="5412" y="3015"/>
                </a:lnTo>
                <a:lnTo>
                  <a:pt x="5388" y="2910"/>
                </a:lnTo>
                <a:lnTo>
                  <a:pt x="5360" y="2807"/>
                </a:lnTo>
                <a:lnTo>
                  <a:pt x="5326" y="2706"/>
                </a:lnTo>
                <a:lnTo>
                  <a:pt x="5288" y="2607"/>
                </a:lnTo>
                <a:lnTo>
                  <a:pt x="5245" y="2512"/>
                </a:lnTo>
                <a:lnTo>
                  <a:pt x="5199" y="2417"/>
                </a:lnTo>
                <a:lnTo>
                  <a:pt x="5148" y="2327"/>
                </a:lnTo>
                <a:lnTo>
                  <a:pt x="5092" y="2238"/>
                </a:lnTo>
                <a:lnTo>
                  <a:pt x="5033" y="2153"/>
                </a:lnTo>
                <a:lnTo>
                  <a:pt x="4970" y="2071"/>
                </a:lnTo>
                <a:lnTo>
                  <a:pt x="4904" y="1991"/>
                </a:lnTo>
                <a:lnTo>
                  <a:pt x="4833" y="1916"/>
                </a:lnTo>
                <a:lnTo>
                  <a:pt x="4760" y="1844"/>
                </a:lnTo>
                <a:lnTo>
                  <a:pt x="4682" y="1776"/>
                </a:lnTo>
                <a:lnTo>
                  <a:pt x="4602" y="1711"/>
                </a:lnTo>
                <a:lnTo>
                  <a:pt x="4519" y="1650"/>
                </a:lnTo>
                <a:lnTo>
                  <a:pt x="4433" y="1593"/>
                </a:lnTo>
                <a:lnTo>
                  <a:pt x="4345" y="1541"/>
                </a:lnTo>
                <a:lnTo>
                  <a:pt x="4254" y="1493"/>
                </a:lnTo>
                <a:lnTo>
                  <a:pt x="4160" y="1448"/>
                </a:lnTo>
                <a:lnTo>
                  <a:pt x="4065" y="1410"/>
                </a:lnTo>
                <a:lnTo>
                  <a:pt x="3967" y="1375"/>
                </a:lnTo>
                <a:lnTo>
                  <a:pt x="3866" y="1346"/>
                </a:lnTo>
                <a:lnTo>
                  <a:pt x="3765" y="1322"/>
                </a:lnTo>
                <a:lnTo>
                  <a:pt x="3660" y="1303"/>
                </a:lnTo>
                <a:lnTo>
                  <a:pt x="3556" y="1289"/>
                </a:lnTo>
                <a:lnTo>
                  <a:pt x="3448" y="1281"/>
                </a:lnTo>
                <a:lnTo>
                  <a:pt x="3340" y="1277"/>
                </a:lnTo>
                <a:lnTo>
                  <a:pt x="3234" y="1281"/>
                </a:lnTo>
                <a:lnTo>
                  <a:pt x="3128" y="1289"/>
                </a:lnTo>
                <a:lnTo>
                  <a:pt x="3024" y="1303"/>
                </a:lnTo>
                <a:lnTo>
                  <a:pt x="2922" y="1322"/>
                </a:lnTo>
                <a:lnTo>
                  <a:pt x="2821" y="1346"/>
                </a:lnTo>
                <a:lnTo>
                  <a:pt x="2722" y="1375"/>
                </a:lnTo>
                <a:lnTo>
                  <a:pt x="2626" y="1410"/>
                </a:lnTo>
                <a:lnTo>
                  <a:pt x="2531" y="1448"/>
                </a:lnTo>
                <a:lnTo>
                  <a:pt x="2438" y="1493"/>
                </a:lnTo>
                <a:lnTo>
                  <a:pt x="2348" y="1541"/>
                </a:lnTo>
                <a:lnTo>
                  <a:pt x="2260" y="1593"/>
                </a:lnTo>
                <a:lnTo>
                  <a:pt x="2175" y="1650"/>
                </a:lnTo>
                <a:lnTo>
                  <a:pt x="2093" y="1711"/>
                </a:lnTo>
                <a:lnTo>
                  <a:pt x="2014" y="1776"/>
                </a:lnTo>
                <a:lnTo>
                  <a:pt x="1937" y="1844"/>
                </a:lnTo>
                <a:lnTo>
                  <a:pt x="1865" y="1916"/>
                </a:lnTo>
                <a:lnTo>
                  <a:pt x="1794" y="1991"/>
                </a:lnTo>
                <a:lnTo>
                  <a:pt x="1728" y="2071"/>
                </a:lnTo>
                <a:lnTo>
                  <a:pt x="1666" y="2153"/>
                </a:lnTo>
                <a:lnTo>
                  <a:pt x="1607" y="2238"/>
                </a:lnTo>
                <a:lnTo>
                  <a:pt x="1552" y="2327"/>
                </a:lnTo>
                <a:lnTo>
                  <a:pt x="1501" y="2417"/>
                </a:lnTo>
                <a:lnTo>
                  <a:pt x="1455" y="2512"/>
                </a:lnTo>
                <a:lnTo>
                  <a:pt x="1412" y="2607"/>
                </a:lnTo>
                <a:lnTo>
                  <a:pt x="1374" y="2706"/>
                </a:lnTo>
                <a:lnTo>
                  <a:pt x="1341" y="2807"/>
                </a:lnTo>
                <a:lnTo>
                  <a:pt x="1313" y="2910"/>
                </a:lnTo>
                <a:lnTo>
                  <a:pt x="1289" y="3015"/>
                </a:lnTo>
                <a:lnTo>
                  <a:pt x="1271" y="3122"/>
                </a:lnTo>
                <a:lnTo>
                  <a:pt x="1257" y="3230"/>
                </a:lnTo>
                <a:lnTo>
                  <a:pt x="1249" y="3341"/>
                </a:lnTo>
                <a:lnTo>
                  <a:pt x="1246" y="3452"/>
                </a:lnTo>
                <a:lnTo>
                  <a:pt x="1249" y="3563"/>
                </a:lnTo>
                <a:lnTo>
                  <a:pt x="1257" y="3671"/>
                </a:lnTo>
                <a:lnTo>
                  <a:pt x="1271" y="3779"/>
                </a:lnTo>
                <a:lnTo>
                  <a:pt x="1289" y="3884"/>
                </a:lnTo>
                <a:lnTo>
                  <a:pt x="1313" y="3989"/>
                </a:lnTo>
                <a:lnTo>
                  <a:pt x="1341" y="4091"/>
                </a:lnTo>
                <a:lnTo>
                  <a:pt x="1374" y="4190"/>
                </a:lnTo>
                <a:lnTo>
                  <a:pt x="1412" y="4287"/>
                </a:lnTo>
                <a:lnTo>
                  <a:pt x="1455" y="4383"/>
                </a:lnTo>
                <a:lnTo>
                  <a:pt x="1501" y="4475"/>
                </a:lnTo>
                <a:lnTo>
                  <a:pt x="1552" y="4565"/>
                </a:lnTo>
                <a:lnTo>
                  <a:pt x="1607" y="4653"/>
                </a:lnTo>
                <a:lnTo>
                  <a:pt x="1666" y="4737"/>
                </a:lnTo>
                <a:lnTo>
                  <a:pt x="1728" y="4817"/>
                </a:lnTo>
                <a:lnTo>
                  <a:pt x="1794" y="4896"/>
                </a:lnTo>
                <a:lnTo>
                  <a:pt x="1865" y="4970"/>
                </a:lnTo>
                <a:lnTo>
                  <a:pt x="1937" y="5041"/>
                </a:lnTo>
                <a:lnTo>
                  <a:pt x="2014" y="5109"/>
                </a:lnTo>
                <a:lnTo>
                  <a:pt x="2093" y="5173"/>
                </a:lnTo>
                <a:lnTo>
                  <a:pt x="2175" y="5233"/>
                </a:lnTo>
                <a:lnTo>
                  <a:pt x="2260" y="5289"/>
                </a:lnTo>
                <a:lnTo>
                  <a:pt x="2348" y="5341"/>
                </a:lnTo>
                <a:lnTo>
                  <a:pt x="2438" y="5388"/>
                </a:lnTo>
                <a:lnTo>
                  <a:pt x="2531" y="5431"/>
                </a:lnTo>
                <a:lnTo>
                  <a:pt x="2626" y="5470"/>
                </a:lnTo>
                <a:lnTo>
                  <a:pt x="2722" y="5504"/>
                </a:lnTo>
                <a:lnTo>
                  <a:pt x="2821" y="5532"/>
                </a:lnTo>
                <a:lnTo>
                  <a:pt x="2922" y="5557"/>
                </a:lnTo>
                <a:lnTo>
                  <a:pt x="3024" y="5576"/>
                </a:lnTo>
                <a:lnTo>
                  <a:pt x="3128" y="5590"/>
                </a:lnTo>
                <a:lnTo>
                  <a:pt x="3234" y="5597"/>
                </a:lnTo>
                <a:lnTo>
                  <a:pt x="3340" y="5600"/>
                </a:lnTo>
                <a:close/>
                <a:moveTo>
                  <a:pt x="2731" y="6818"/>
                </a:moveTo>
                <a:lnTo>
                  <a:pt x="2737" y="8151"/>
                </a:lnTo>
                <a:lnTo>
                  <a:pt x="1827" y="8151"/>
                </a:lnTo>
                <a:lnTo>
                  <a:pt x="1828" y="9427"/>
                </a:lnTo>
                <a:lnTo>
                  <a:pt x="2736" y="9425"/>
                </a:lnTo>
                <a:lnTo>
                  <a:pt x="2737" y="10355"/>
                </a:lnTo>
                <a:lnTo>
                  <a:pt x="3962" y="10358"/>
                </a:lnTo>
                <a:lnTo>
                  <a:pt x="3962" y="9425"/>
                </a:lnTo>
                <a:lnTo>
                  <a:pt x="4881" y="9427"/>
                </a:lnTo>
                <a:lnTo>
                  <a:pt x="4882" y="8150"/>
                </a:lnTo>
                <a:lnTo>
                  <a:pt x="3962" y="8151"/>
                </a:lnTo>
                <a:lnTo>
                  <a:pt x="3962" y="6814"/>
                </a:lnTo>
                <a:lnTo>
                  <a:pt x="4084" y="6790"/>
                </a:lnTo>
                <a:lnTo>
                  <a:pt x="4206" y="6761"/>
                </a:lnTo>
                <a:lnTo>
                  <a:pt x="4327" y="6726"/>
                </a:lnTo>
                <a:lnTo>
                  <a:pt x="4449" y="6685"/>
                </a:lnTo>
                <a:lnTo>
                  <a:pt x="4571" y="6637"/>
                </a:lnTo>
                <a:lnTo>
                  <a:pt x="4693" y="6585"/>
                </a:lnTo>
                <a:lnTo>
                  <a:pt x="4813" y="6527"/>
                </a:lnTo>
                <a:lnTo>
                  <a:pt x="4934" y="6462"/>
                </a:lnTo>
                <a:lnTo>
                  <a:pt x="5052" y="6392"/>
                </a:lnTo>
                <a:lnTo>
                  <a:pt x="5168" y="6317"/>
                </a:lnTo>
                <a:lnTo>
                  <a:pt x="5282" y="6237"/>
                </a:lnTo>
                <a:lnTo>
                  <a:pt x="5394" y="6151"/>
                </a:lnTo>
                <a:lnTo>
                  <a:pt x="5504" y="6059"/>
                </a:lnTo>
                <a:lnTo>
                  <a:pt x="5611" y="5963"/>
                </a:lnTo>
                <a:lnTo>
                  <a:pt x="5714" y="5862"/>
                </a:lnTo>
                <a:lnTo>
                  <a:pt x="5814" y="5755"/>
                </a:lnTo>
                <a:lnTo>
                  <a:pt x="5910" y="5644"/>
                </a:lnTo>
                <a:lnTo>
                  <a:pt x="6002" y="5528"/>
                </a:lnTo>
                <a:lnTo>
                  <a:pt x="6090" y="5407"/>
                </a:lnTo>
                <a:lnTo>
                  <a:pt x="6173" y="5282"/>
                </a:lnTo>
                <a:lnTo>
                  <a:pt x="6252" y="5151"/>
                </a:lnTo>
                <a:lnTo>
                  <a:pt x="6324" y="5017"/>
                </a:lnTo>
                <a:lnTo>
                  <a:pt x="6391" y="4878"/>
                </a:lnTo>
                <a:lnTo>
                  <a:pt x="6453" y="4734"/>
                </a:lnTo>
                <a:lnTo>
                  <a:pt x="6508" y="4587"/>
                </a:lnTo>
                <a:lnTo>
                  <a:pt x="6558" y="4435"/>
                </a:lnTo>
                <a:lnTo>
                  <a:pt x="6599" y="4279"/>
                </a:lnTo>
                <a:lnTo>
                  <a:pt x="6635" y="4119"/>
                </a:lnTo>
                <a:lnTo>
                  <a:pt x="6663" y="3955"/>
                </a:lnTo>
                <a:lnTo>
                  <a:pt x="6683" y="3787"/>
                </a:lnTo>
                <a:lnTo>
                  <a:pt x="6696" y="3616"/>
                </a:lnTo>
                <a:lnTo>
                  <a:pt x="6700" y="3440"/>
                </a:lnTo>
                <a:lnTo>
                  <a:pt x="6696" y="3264"/>
                </a:lnTo>
                <a:lnTo>
                  <a:pt x="6682" y="3090"/>
                </a:lnTo>
                <a:lnTo>
                  <a:pt x="6660" y="2919"/>
                </a:lnTo>
                <a:lnTo>
                  <a:pt x="6631" y="2750"/>
                </a:lnTo>
                <a:lnTo>
                  <a:pt x="6593" y="2584"/>
                </a:lnTo>
                <a:lnTo>
                  <a:pt x="6549" y="2420"/>
                </a:lnTo>
                <a:lnTo>
                  <a:pt x="6495" y="2261"/>
                </a:lnTo>
                <a:lnTo>
                  <a:pt x="6435" y="2105"/>
                </a:lnTo>
                <a:lnTo>
                  <a:pt x="6367" y="1953"/>
                </a:lnTo>
                <a:lnTo>
                  <a:pt x="6293" y="1804"/>
                </a:lnTo>
                <a:lnTo>
                  <a:pt x="6212" y="1661"/>
                </a:lnTo>
                <a:lnTo>
                  <a:pt x="6124" y="1521"/>
                </a:lnTo>
                <a:lnTo>
                  <a:pt x="6031" y="1386"/>
                </a:lnTo>
                <a:lnTo>
                  <a:pt x="5931" y="1256"/>
                </a:lnTo>
                <a:lnTo>
                  <a:pt x="5825" y="1131"/>
                </a:lnTo>
                <a:lnTo>
                  <a:pt x="5714" y="1011"/>
                </a:lnTo>
                <a:lnTo>
                  <a:pt x="5597" y="897"/>
                </a:lnTo>
                <a:lnTo>
                  <a:pt x="5476" y="789"/>
                </a:lnTo>
                <a:lnTo>
                  <a:pt x="5349" y="687"/>
                </a:lnTo>
                <a:lnTo>
                  <a:pt x="5217" y="590"/>
                </a:lnTo>
                <a:lnTo>
                  <a:pt x="5082" y="501"/>
                </a:lnTo>
                <a:lnTo>
                  <a:pt x="4942" y="417"/>
                </a:lnTo>
                <a:lnTo>
                  <a:pt x="4797" y="341"/>
                </a:lnTo>
                <a:lnTo>
                  <a:pt x="4649" y="272"/>
                </a:lnTo>
                <a:lnTo>
                  <a:pt x="4497" y="210"/>
                </a:lnTo>
                <a:lnTo>
                  <a:pt x="4341" y="155"/>
                </a:lnTo>
                <a:lnTo>
                  <a:pt x="4183" y="109"/>
                </a:lnTo>
                <a:lnTo>
                  <a:pt x="4021" y="70"/>
                </a:lnTo>
                <a:lnTo>
                  <a:pt x="3857" y="41"/>
                </a:lnTo>
                <a:lnTo>
                  <a:pt x="3690" y="18"/>
                </a:lnTo>
                <a:lnTo>
                  <a:pt x="3521" y="5"/>
                </a:lnTo>
                <a:lnTo>
                  <a:pt x="3349" y="0"/>
                </a:lnTo>
                <a:lnTo>
                  <a:pt x="3178" y="5"/>
                </a:lnTo>
                <a:lnTo>
                  <a:pt x="3009" y="18"/>
                </a:lnTo>
                <a:lnTo>
                  <a:pt x="2842" y="41"/>
                </a:lnTo>
                <a:lnTo>
                  <a:pt x="2678" y="70"/>
                </a:lnTo>
                <a:lnTo>
                  <a:pt x="2516" y="109"/>
                </a:lnTo>
                <a:lnTo>
                  <a:pt x="2358" y="155"/>
                </a:lnTo>
                <a:lnTo>
                  <a:pt x="2202" y="210"/>
                </a:lnTo>
                <a:lnTo>
                  <a:pt x="2050" y="272"/>
                </a:lnTo>
                <a:lnTo>
                  <a:pt x="1902" y="341"/>
                </a:lnTo>
                <a:lnTo>
                  <a:pt x="1758" y="417"/>
                </a:lnTo>
                <a:lnTo>
                  <a:pt x="1617" y="501"/>
                </a:lnTo>
                <a:lnTo>
                  <a:pt x="1482" y="590"/>
                </a:lnTo>
                <a:lnTo>
                  <a:pt x="1350" y="687"/>
                </a:lnTo>
                <a:lnTo>
                  <a:pt x="1224" y="789"/>
                </a:lnTo>
                <a:lnTo>
                  <a:pt x="1102" y="897"/>
                </a:lnTo>
                <a:lnTo>
                  <a:pt x="986" y="1011"/>
                </a:lnTo>
                <a:lnTo>
                  <a:pt x="874" y="1131"/>
                </a:lnTo>
                <a:lnTo>
                  <a:pt x="768" y="1256"/>
                </a:lnTo>
                <a:lnTo>
                  <a:pt x="669" y="1386"/>
                </a:lnTo>
                <a:lnTo>
                  <a:pt x="575" y="1521"/>
                </a:lnTo>
                <a:lnTo>
                  <a:pt x="488" y="1661"/>
                </a:lnTo>
                <a:lnTo>
                  <a:pt x="407" y="1804"/>
                </a:lnTo>
                <a:lnTo>
                  <a:pt x="333" y="1953"/>
                </a:lnTo>
                <a:lnTo>
                  <a:pt x="265" y="2105"/>
                </a:lnTo>
                <a:lnTo>
                  <a:pt x="204" y="2261"/>
                </a:lnTo>
                <a:lnTo>
                  <a:pt x="151" y="2420"/>
                </a:lnTo>
                <a:lnTo>
                  <a:pt x="107" y="2584"/>
                </a:lnTo>
                <a:lnTo>
                  <a:pt x="69" y="2750"/>
                </a:lnTo>
                <a:lnTo>
                  <a:pt x="40" y="2919"/>
                </a:lnTo>
                <a:lnTo>
                  <a:pt x="18" y="3090"/>
                </a:lnTo>
                <a:lnTo>
                  <a:pt x="4" y="3264"/>
                </a:lnTo>
                <a:lnTo>
                  <a:pt x="0" y="3440"/>
                </a:lnTo>
                <a:lnTo>
                  <a:pt x="4" y="3616"/>
                </a:lnTo>
                <a:lnTo>
                  <a:pt x="17" y="3788"/>
                </a:lnTo>
                <a:lnTo>
                  <a:pt x="37" y="3956"/>
                </a:lnTo>
                <a:lnTo>
                  <a:pt x="64" y="4119"/>
                </a:lnTo>
                <a:lnTo>
                  <a:pt x="100" y="4280"/>
                </a:lnTo>
                <a:lnTo>
                  <a:pt x="142" y="4437"/>
                </a:lnTo>
                <a:lnTo>
                  <a:pt x="191" y="4589"/>
                </a:lnTo>
                <a:lnTo>
                  <a:pt x="246" y="4738"/>
                </a:lnTo>
                <a:lnTo>
                  <a:pt x="308" y="4881"/>
                </a:lnTo>
                <a:lnTo>
                  <a:pt x="374" y="5021"/>
                </a:lnTo>
                <a:lnTo>
                  <a:pt x="447" y="5156"/>
                </a:lnTo>
                <a:lnTo>
                  <a:pt x="525" y="5287"/>
                </a:lnTo>
                <a:lnTo>
                  <a:pt x="608" y="5413"/>
                </a:lnTo>
                <a:lnTo>
                  <a:pt x="695" y="5535"/>
                </a:lnTo>
                <a:lnTo>
                  <a:pt x="787" y="5652"/>
                </a:lnTo>
                <a:lnTo>
                  <a:pt x="883" y="5764"/>
                </a:lnTo>
                <a:lnTo>
                  <a:pt x="983" y="5871"/>
                </a:lnTo>
                <a:lnTo>
                  <a:pt x="1086" y="5972"/>
                </a:lnTo>
                <a:lnTo>
                  <a:pt x="1193" y="6070"/>
                </a:lnTo>
                <a:lnTo>
                  <a:pt x="1302" y="6161"/>
                </a:lnTo>
                <a:lnTo>
                  <a:pt x="1413" y="6247"/>
                </a:lnTo>
                <a:lnTo>
                  <a:pt x="1527" y="6328"/>
                </a:lnTo>
                <a:lnTo>
                  <a:pt x="1644" y="6403"/>
                </a:lnTo>
                <a:lnTo>
                  <a:pt x="1761" y="6472"/>
                </a:lnTo>
                <a:lnTo>
                  <a:pt x="1881" y="6536"/>
                </a:lnTo>
                <a:lnTo>
                  <a:pt x="2001" y="6595"/>
                </a:lnTo>
                <a:lnTo>
                  <a:pt x="2123" y="6648"/>
                </a:lnTo>
                <a:lnTo>
                  <a:pt x="2245" y="6693"/>
                </a:lnTo>
                <a:lnTo>
                  <a:pt x="2367" y="6734"/>
                </a:lnTo>
                <a:lnTo>
                  <a:pt x="2489" y="6768"/>
                </a:lnTo>
                <a:lnTo>
                  <a:pt x="2610" y="6797"/>
                </a:lnTo>
                <a:lnTo>
                  <a:pt x="2731" y="6818"/>
                </a:lnTo>
                <a:close/>
              </a:path>
            </a:pathLst>
          </a:custGeom>
          <a:gradFill rotWithShape="0">
            <a:gsLst>
              <a:gs pos="0">
                <a:srgbClr val="CC99FF"/>
              </a:gs>
              <a:gs pos="100000">
                <a:srgbClr val="5E4776"/>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s-PA" kern="0">
              <a:solidFill>
                <a:sysClr val="windowText" lastClr="000000"/>
              </a:solidFill>
              <a:latin typeface="Tahoma" pitchFamily="34" charset="0"/>
            </a:endParaRPr>
          </a:p>
        </p:txBody>
      </p:sp>
      <p:pic>
        <p:nvPicPr>
          <p:cNvPr id="6" name="Picture 5"/>
          <p:cNvPicPr>
            <a:picLocks noChangeAspect="1"/>
          </p:cNvPicPr>
          <p:nvPr/>
        </p:nvPicPr>
        <p:blipFill>
          <a:blip r:embed="rId2"/>
          <a:stretch>
            <a:fillRect/>
          </a:stretch>
        </p:blipFill>
        <p:spPr>
          <a:xfrm>
            <a:off x="2391861" y="6272733"/>
            <a:ext cx="7236579" cy="585267"/>
          </a:xfrm>
          <a:prstGeom prst="rect">
            <a:avLst/>
          </a:prstGeom>
        </p:spPr>
      </p:pic>
      <p:pic>
        <p:nvPicPr>
          <p:cNvPr id="7" name="Picture 6"/>
          <p:cNvPicPr>
            <a:picLocks noChangeAspect="1"/>
          </p:cNvPicPr>
          <p:nvPr/>
        </p:nvPicPr>
        <p:blipFill>
          <a:blip r:embed="rId3"/>
          <a:stretch>
            <a:fillRect/>
          </a:stretch>
        </p:blipFill>
        <p:spPr>
          <a:xfrm>
            <a:off x="50263" y="111577"/>
            <a:ext cx="3584279" cy="614448"/>
          </a:xfrm>
          <a:prstGeom prst="rect">
            <a:avLst/>
          </a:prstGeom>
        </p:spPr>
      </p:pic>
    </p:spTree>
    <p:extLst>
      <p:ext uri="{BB962C8B-B14F-4D97-AF65-F5344CB8AC3E}">
        <p14:creationId xmlns:p14="http://schemas.microsoft.com/office/powerpoint/2010/main" val="25312237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12116" y="188002"/>
            <a:ext cx="10292706" cy="1478570"/>
          </a:xfrm>
        </p:spPr>
        <p:txBody>
          <a:bodyPr>
            <a:normAutofit/>
          </a:bodyPr>
          <a:lstStyle/>
          <a:p>
            <a:pPr algn="ctr" eaLnBrk="1" hangingPunct="1">
              <a:spcBef>
                <a:spcPct val="50000"/>
              </a:spcBef>
            </a:pPr>
            <a:r>
              <a:rPr lang="es-ES" sz="2400" b="1" dirty="0" err="1">
                <a:latin typeface="Arial" panose="020B0604020202020204" pitchFamily="34" charset="0"/>
                <a:cs typeface="Arial" panose="020B0604020202020204" pitchFamily="34" charset="0"/>
              </a:rPr>
              <a:t>POBLACÍON</a:t>
            </a:r>
            <a:r>
              <a:rPr lang="es-ES" sz="2400" b="1" dirty="0">
                <a:latin typeface="Arial" panose="020B0604020202020204" pitchFamily="34" charset="0"/>
                <a:cs typeface="Arial" panose="020B0604020202020204" pitchFamily="34" charset="0"/>
              </a:rPr>
              <a:t> TOTAL DEL PAÍS Y PORCENTAJE POR  GRUPO DE POBLACIÓN, EN ADOLESCENTES.   </a:t>
            </a:r>
            <a:r>
              <a:rPr lang="es-ES" sz="2400" b="1" dirty="0" smtClean="0">
                <a:latin typeface="Arial" panose="020B0604020202020204" pitchFamily="34" charset="0"/>
                <a:cs typeface="Arial" panose="020B0604020202020204" pitchFamily="34" charset="0"/>
              </a:rPr>
              <a:t>2015 </a:t>
            </a:r>
            <a:r>
              <a:rPr lang="es-ES" sz="1800" b="1" dirty="0" smtClean="0">
                <a:latin typeface="Arial" panose="020B0604020202020204" pitchFamily="34" charset="0"/>
                <a:cs typeface="Arial" panose="020B0604020202020204" pitchFamily="34" charset="0"/>
              </a:rPr>
              <a:t>(Dr. Raul Bravo-</a:t>
            </a:r>
            <a:r>
              <a:rPr lang="es-ES" sz="1800" b="1" dirty="0" err="1" smtClean="0">
                <a:latin typeface="Arial" panose="020B0604020202020204" pitchFamily="34" charset="0"/>
                <a:cs typeface="Arial" panose="020B0604020202020204" pitchFamily="34" charset="0"/>
              </a:rPr>
              <a:t>MINSA</a:t>
            </a:r>
            <a:r>
              <a:rPr lang="es-ES" sz="2400" b="1" dirty="0" smtClean="0">
                <a:latin typeface="Arial" panose="020B0604020202020204" pitchFamily="34" charset="0"/>
                <a:cs typeface="Arial" panose="020B0604020202020204" pitchFamily="34" charset="0"/>
              </a:rPr>
              <a:t>)</a:t>
            </a:r>
            <a:endParaRPr lang="es-ES" sz="2400" b="1" dirty="0">
              <a:latin typeface="Arial" panose="020B0604020202020204" pitchFamily="34" charset="0"/>
              <a:cs typeface="Arial" panose="020B0604020202020204" pitchFamily="34" charset="0"/>
            </a:endParaRPr>
          </a:p>
        </p:txBody>
      </p:sp>
      <p:sp>
        <p:nvSpPr>
          <p:cNvPr id="4" name="1 CuadroTexto"/>
          <p:cNvSpPr txBox="1">
            <a:spLocks noGrp="1" noChangeArrowheads="1"/>
          </p:cNvSpPr>
          <p:nvPr>
            <p:ph sz="quarter" idx="1"/>
          </p:nvPr>
        </p:nvSpPr>
        <p:spPr>
          <a:xfrm>
            <a:off x="1774826" y="1527176"/>
            <a:ext cx="8893175" cy="4819781"/>
          </a:xfrm>
        </p:spPr>
        <p:txBody>
          <a:bodyPr>
            <a:spAutoFit/>
          </a:bodyPr>
          <a:lstStyle/>
          <a:p>
            <a:pPr marL="0" indent="0" algn="ctr">
              <a:spcBef>
                <a:spcPct val="0"/>
              </a:spcBef>
              <a:buSzTx/>
              <a:buNone/>
            </a:pPr>
            <a:r>
              <a:rPr lang="es-ES" sz="3200" b="1" dirty="0">
                <a:solidFill>
                  <a:srgbClr val="FF0000"/>
                </a:solidFill>
                <a:latin typeface="Arial" charset="0"/>
                <a:cs typeface="Arial" charset="0"/>
              </a:rPr>
              <a:t>3,975,404 </a:t>
            </a:r>
            <a:r>
              <a:rPr lang="es-ES" sz="2000" b="1" dirty="0">
                <a:solidFill>
                  <a:srgbClr val="FF0000"/>
                </a:solidFill>
                <a:latin typeface="Arial" charset="0"/>
                <a:cs typeface="Arial" charset="0"/>
              </a:rPr>
              <a:t>hab.</a:t>
            </a:r>
          </a:p>
          <a:p>
            <a:pPr marL="0" indent="0" algn="ctr">
              <a:spcBef>
                <a:spcPct val="0"/>
              </a:spcBef>
              <a:buSzTx/>
              <a:buNone/>
            </a:pPr>
            <a:r>
              <a:rPr lang="es-ES" sz="2000" b="1" dirty="0" smtClean="0">
                <a:solidFill>
                  <a:srgbClr val="FF0000"/>
                </a:solidFill>
                <a:latin typeface="Arial" charset="0"/>
                <a:cs typeface="Arial" charset="0"/>
              </a:rPr>
              <a:t>704,207 hab</a:t>
            </a:r>
            <a:r>
              <a:rPr lang="es-ES" sz="2000" b="1" dirty="0">
                <a:solidFill>
                  <a:srgbClr val="FF0000"/>
                </a:solidFill>
                <a:latin typeface="Arial" charset="0"/>
                <a:cs typeface="Arial" charset="0"/>
              </a:rPr>
              <a:t>. (10-19 años)</a:t>
            </a:r>
          </a:p>
          <a:p>
            <a:pPr marL="0" indent="0" algn="ctr">
              <a:spcBef>
                <a:spcPct val="0"/>
              </a:spcBef>
              <a:buSzTx/>
              <a:buNone/>
            </a:pPr>
            <a:r>
              <a:rPr lang="es-ES" sz="3200" b="1" i="1" dirty="0">
                <a:solidFill>
                  <a:srgbClr val="FF0000"/>
                </a:solidFill>
                <a:latin typeface="Arial" charset="0"/>
                <a:cs typeface="Arial" charset="0"/>
              </a:rPr>
              <a:t>17.7%</a:t>
            </a:r>
          </a:p>
          <a:p>
            <a:pPr marL="0" indent="0">
              <a:spcBef>
                <a:spcPct val="0"/>
              </a:spcBef>
              <a:buSzTx/>
              <a:buNone/>
            </a:pPr>
            <a:endParaRPr lang="es-ES" sz="2000" b="1" dirty="0">
              <a:solidFill>
                <a:srgbClr val="FF0000"/>
              </a:solidFill>
              <a:latin typeface="Arial" charset="0"/>
              <a:cs typeface="Arial" charset="0"/>
            </a:endParaRPr>
          </a:p>
          <a:p>
            <a:pPr marL="0" indent="0">
              <a:spcBef>
                <a:spcPct val="0"/>
              </a:spcBef>
              <a:buSzTx/>
              <a:buNone/>
            </a:pPr>
            <a:r>
              <a:rPr kumimoji="1" lang="es-PA" sz="2000" b="1" i="1" dirty="0" smtClean="0">
                <a:solidFill>
                  <a:srgbClr val="333300"/>
                </a:solidFill>
                <a:latin typeface="Comic Sans MS" charset="0"/>
                <a:cs typeface="Arial" charset="0"/>
              </a:rPr>
              <a:t>51</a:t>
            </a:r>
            <a:r>
              <a:rPr kumimoji="1" lang="es-PA" sz="2000" b="1" i="1" dirty="0">
                <a:solidFill>
                  <a:srgbClr val="333300"/>
                </a:solidFill>
                <a:latin typeface="Comic Sans MS" charset="0"/>
                <a:cs typeface="Arial" charset="0"/>
              </a:rPr>
              <a:t>% </a:t>
            </a:r>
            <a:r>
              <a:rPr kumimoji="1" lang="es-PA" sz="2000" b="1" i="1" dirty="0" smtClean="0">
                <a:solidFill>
                  <a:srgbClr val="333300"/>
                </a:solidFill>
                <a:latin typeface="Comic Sans MS" charset="0"/>
                <a:cs typeface="Arial" charset="0"/>
              </a:rPr>
              <a:t>(</a:t>
            </a:r>
            <a:r>
              <a:rPr kumimoji="1" lang="es-PA" sz="2000" b="1" i="1" dirty="0">
                <a:solidFill>
                  <a:srgbClr val="333300"/>
                </a:solidFill>
                <a:latin typeface="Comic Sans MS" charset="0"/>
                <a:cs typeface="Arial" charset="0"/>
              </a:rPr>
              <a:t>358,651)</a:t>
            </a:r>
          </a:p>
          <a:p>
            <a:pPr marL="0" indent="0">
              <a:spcBef>
                <a:spcPct val="0"/>
              </a:spcBef>
              <a:buSzTx/>
              <a:buNone/>
            </a:pPr>
            <a:r>
              <a:rPr kumimoji="1" lang="es-PA" sz="2000" dirty="0">
                <a:solidFill>
                  <a:srgbClr val="333300"/>
                </a:solidFill>
                <a:latin typeface="Comic Sans MS" charset="0"/>
                <a:cs typeface="Arial" charset="0"/>
              </a:rPr>
              <a:t>De 10-14 años de edad </a:t>
            </a:r>
            <a:endParaRPr kumimoji="1" lang="es-PA" sz="2000" dirty="0" smtClean="0">
              <a:solidFill>
                <a:srgbClr val="333300"/>
              </a:solidFill>
              <a:latin typeface="Comic Sans MS" charset="0"/>
              <a:cs typeface="Arial" charset="0"/>
            </a:endParaRPr>
          </a:p>
          <a:p>
            <a:pPr marL="0" indent="0">
              <a:spcBef>
                <a:spcPct val="0"/>
              </a:spcBef>
              <a:buSzTx/>
              <a:buNone/>
            </a:pPr>
            <a:endParaRPr kumimoji="1" lang="es-PA" sz="2000" dirty="0">
              <a:solidFill>
                <a:srgbClr val="333300"/>
              </a:solidFill>
              <a:latin typeface="Comic Sans MS" charset="0"/>
              <a:cs typeface="Arial" charset="0"/>
            </a:endParaRPr>
          </a:p>
          <a:p>
            <a:pPr marL="0" indent="0">
              <a:spcBef>
                <a:spcPct val="0"/>
              </a:spcBef>
              <a:buSzTx/>
              <a:buNone/>
            </a:pPr>
            <a:r>
              <a:rPr kumimoji="1" lang="es-PA" sz="2000" dirty="0" smtClean="0">
                <a:solidFill>
                  <a:srgbClr val="333300"/>
                </a:solidFill>
                <a:latin typeface="Comic Sans MS" charset="0"/>
                <a:cs typeface="Arial" charset="0"/>
              </a:rPr>
              <a:t>49</a:t>
            </a:r>
            <a:r>
              <a:rPr kumimoji="1" lang="es-PA" sz="2000" dirty="0">
                <a:solidFill>
                  <a:srgbClr val="333300"/>
                </a:solidFill>
                <a:latin typeface="Comic Sans MS" charset="0"/>
                <a:cs typeface="Arial" charset="0"/>
              </a:rPr>
              <a:t>%  (175,647)</a:t>
            </a:r>
          </a:p>
          <a:p>
            <a:pPr marL="0" indent="0">
              <a:spcBef>
                <a:spcPct val="0"/>
              </a:spcBef>
              <a:buSzTx/>
              <a:buNone/>
            </a:pPr>
            <a:endParaRPr kumimoji="1" lang="es-PA" sz="2000" dirty="0">
              <a:solidFill>
                <a:srgbClr val="333300"/>
              </a:solidFill>
              <a:latin typeface="Comic Sans MS" charset="0"/>
              <a:cs typeface="Arial" charset="0"/>
            </a:endParaRPr>
          </a:p>
          <a:p>
            <a:pPr marL="0" indent="0">
              <a:spcBef>
                <a:spcPct val="0"/>
              </a:spcBef>
              <a:buSzTx/>
              <a:buNone/>
            </a:pPr>
            <a:endParaRPr kumimoji="1" lang="es-PA" sz="2000" dirty="0">
              <a:solidFill>
                <a:srgbClr val="333300"/>
              </a:solidFill>
              <a:latin typeface="Comic Sans MS" charset="0"/>
              <a:cs typeface="Arial" charset="0"/>
            </a:endParaRPr>
          </a:p>
          <a:p>
            <a:pPr marL="0" indent="0">
              <a:spcBef>
                <a:spcPct val="0"/>
              </a:spcBef>
              <a:buSzTx/>
              <a:buNone/>
            </a:pPr>
            <a:r>
              <a:rPr lang="es-ES" sz="3200" b="1" dirty="0">
                <a:solidFill>
                  <a:srgbClr val="FF0000"/>
                </a:solidFill>
                <a:latin typeface="Arial" charset="0"/>
                <a:cs typeface="Arial" charset="0"/>
              </a:rPr>
              <a:t>                                  </a:t>
            </a:r>
          </a:p>
        </p:txBody>
      </p:sp>
      <p:pic>
        <p:nvPicPr>
          <p:cNvPr id="14336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00" y="3522664"/>
            <a:ext cx="1931988" cy="182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65" name="5 Rectángulo"/>
          <p:cNvSpPr>
            <a:spLocks noChangeArrowheads="1"/>
          </p:cNvSpPr>
          <p:nvPr/>
        </p:nvSpPr>
        <p:spPr bwMode="auto">
          <a:xfrm>
            <a:off x="7497377" y="3522664"/>
            <a:ext cx="2879725"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kumimoji="1" lang="es-PA" sz="2000" b="1" i="1" dirty="0">
                <a:solidFill>
                  <a:srgbClr val="333300"/>
                </a:solidFill>
                <a:latin typeface="Comic Sans MS" charset="0"/>
              </a:rPr>
              <a:t>49% (345,556)</a:t>
            </a:r>
          </a:p>
          <a:p>
            <a:pPr eaLnBrk="1" hangingPunct="1"/>
            <a:r>
              <a:rPr kumimoji="1" lang="es-PA" sz="2000" dirty="0">
                <a:solidFill>
                  <a:srgbClr val="333300"/>
                </a:solidFill>
                <a:latin typeface="Comic Sans MS" charset="0"/>
              </a:rPr>
              <a:t>De 15-19 años de edad</a:t>
            </a:r>
          </a:p>
          <a:p>
            <a:pPr eaLnBrk="1" hangingPunct="1"/>
            <a:endParaRPr kumimoji="1" lang="es-PA" sz="2000" dirty="0">
              <a:solidFill>
                <a:srgbClr val="333300"/>
              </a:solidFill>
              <a:latin typeface="Comic Sans MS" charset="0"/>
            </a:endParaRPr>
          </a:p>
          <a:p>
            <a:pPr eaLnBrk="1" hangingPunct="1"/>
            <a:r>
              <a:rPr kumimoji="1" lang="es-PA" sz="2000" dirty="0" smtClean="0">
                <a:solidFill>
                  <a:srgbClr val="333300"/>
                </a:solidFill>
                <a:latin typeface="Comic Sans MS" charset="0"/>
              </a:rPr>
              <a:t>49</a:t>
            </a:r>
            <a:r>
              <a:rPr kumimoji="1" lang="es-PA" sz="2000" dirty="0">
                <a:solidFill>
                  <a:srgbClr val="333300"/>
                </a:solidFill>
                <a:latin typeface="Comic Sans MS" charset="0"/>
              </a:rPr>
              <a:t>% (169,496)</a:t>
            </a:r>
          </a:p>
        </p:txBody>
      </p:sp>
      <p:sp>
        <p:nvSpPr>
          <p:cNvPr id="7" name="Freeform 16"/>
          <p:cNvSpPr>
            <a:spLocks noEditPoints="1"/>
          </p:cNvSpPr>
          <p:nvPr/>
        </p:nvSpPr>
        <p:spPr bwMode="auto">
          <a:xfrm flipH="1">
            <a:off x="8547637" y="4946115"/>
            <a:ext cx="503238" cy="647700"/>
          </a:xfrm>
          <a:custGeom>
            <a:avLst/>
            <a:gdLst>
              <a:gd name="T0" fmla="*/ 2147483647 w 6700"/>
              <a:gd name="T1" fmla="*/ 2147483647 h 10358"/>
              <a:gd name="T2" fmla="*/ 2147483647 w 6700"/>
              <a:gd name="T3" fmla="*/ 2147483647 h 10358"/>
              <a:gd name="T4" fmla="*/ 2147483647 w 6700"/>
              <a:gd name="T5" fmla="*/ 2147483647 h 10358"/>
              <a:gd name="T6" fmla="*/ 2147483647 w 6700"/>
              <a:gd name="T7" fmla="*/ 2147483647 h 10358"/>
              <a:gd name="T8" fmla="*/ 2147483647 w 6700"/>
              <a:gd name="T9" fmla="*/ 2147483647 h 10358"/>
              <a:gd name="T10" fmla="*/ 2147483647 w 6700"/>
              <a:gd name="T11" fmla="*/ 2147483647 h 10358"/>
              <a:gd name="T12" fmla="*/ 2147483647 w 6700"/>
              <a:gd name="T13" fmla="*/ 2147483647 h 10358"/>
              <a:gd name="T14" fmla="*/ 2147483647 w 6700"/>
              <a:gd name="T15" fmla="*/ 2147483647 h 10358"/>
              <a:gd name="T16" fmla="*/ 2147483647 w 6700"/>
              <a:gd name="T17" fmla="*/ 2147483647 h 10358"/>
              <a:gd name="T18" fmla="*/ 2147483647 w 6700"/>
              <a:gd name="T19" fmla="*/ 2147483647 h 10358"/>
              <a:gd name="T20" fmla="*/ 2147483647 w 6700"/>
              <a:gd name="T21" fmla="*/ 2147483647 h 10358"/>
              <a:gd name="T22" fmla="*/ 2147483647 w 6700"/>
              <a:gd name="T23" fmla="*/ 2147483647 h 10358"/>
              <a:gd name="T24" fmla="*/ 2147483647 w 6700"/>
              <a:gd name="T25" fmla="*/ 2147483647 h 10358"/>
              <a:gd name="T26" fmla="*/ 2147483647 w 6700"/>
              <a:gd name="T27" fmla="*/ 2147483647 h 10358"/>
              <a:gd name="T28" fmla="*/ 2147483647 w 6700"/>
              <a:gd name="T29" fmla="*/ 2147483647 h 10358"/>
              <a:gd name="T30" fmla="*/ 2147483647 w 6700"/>
              <a:gd name="T31" fmla="*/ 2147483647 h 10358"/>
              <a:gd name="T32" fmla="*/ 2147483647 w 6700"/>
              <a:gd name="T33" fmla="*/ 2147483647 h 10358"/>
              <a:gd name="T34" fmla="*/ 2147483647 w 6700"/>
              <a:gd name="T35" fmla="*/ 2147483647 h 10358"/>
              <a:gd name="T36" fmla="*/ 2147483647 w 6700"/>
              <a:gd name="T37" fmla="*/ 2147483647 h 10358"/>
              <a:gd name="T38" fmla="*/ 2147483647 w 6700"/>
              <a:gd name="T39" fmla="*/ 2147483647 h 10358"/>
              <a:gd name="T40" fmla="*/ 2147483647 w 6700"/>
              <a:gd name="T41" fmla="*/ 2147483647 h 10358"/>
              <a:gd name="T42" fmla="*/ 2147483647 w 6700"/>
              <a:gd name="T43" fmla="*/ 2147483647 h 10358"/>
              <a:gd name="T44" fmla="*/ 2147483647 w 6700"/>
              <a:gd name="T45" fmla="*/ 2147483647 h 10358"/>
              <a:gd name="T46" fmla="*/ 2147483647 w 6700"/>
              <a:gd name="T47" fmla="*/ 2147483647 h 10358"/>
              <a:gd name="T48" fmla="*/ 2147483647 w 6700"/>
              <a:gd name="T49" fmla="*/ 2147483647 h 10358"/>
              <a:gd name="T50" fmla="*/ 2147483647 w 6700"/>
              <a:gd name="T51" fmla="*/ 2147483647 h 10358"/>
              <a:gd name="T52" fmla="*/ 2147483647 w 6700"/>
              <a:gd name="T53" fmla="*/ 2147483647 h 10358"/>
              <a:gd name="T54" fmla="*/ 2147483647 w 6700"/>
              <a:gd name="T55" fmla="*/ 2147483647 h 10358"/>
              <a:gd name="T56" fmla="*/ 2147483647 w 6700"/>
              <a:gd name="T57" fmla="*/ 2147483647 h 10358"/>
              <a:gd name="T58" fmla="*/ 2147483647 w 6700"/>
              <a:gd name="T59" fmla="*/ 2147483647 h 10358"/>
              <a:gd name="T60" fmla="*/ 2147483647 w 6700"/>
              <a:gd name="T61" fmla="*/ 2147483647 h 10358"/>
              <a:gd name="T62" fmla="*/ 2147483647 w 6700"/>
              <a:gd name="T63" fmla="*/ 2147483647 h 10358"/>
              <a:gd name="T64" fmla="*/ 2147483647 w 6700"/>
              <a:gd name="T65" fmla="*/ 2147483647 h 10358"/>
              <a:gd name="T66" fmla="*/ 2147483647 w 6700"/>
              <a:gd name="T67" fmla="*/ 2147483647 h 10358"/>
              <a:gd name="T68" fmla="*/ 2147483647 w 6700"/>
              <a:gd name="T69" fmla="*/ 2147483647 h 10358"/>
              <a:gd name="T70" fmla="*/ 2147483647 w 6700"/>
              <a:gd name="T71" fmla="*/ 2147483647 h 10358"/>
              <a:gd name="T72" fmla="*/ 2147483647 w 6700"/>
              <a:gd name="T73" fmla="*/ 2147483647 h 10358"/>
              <a:gd name="T74" fmla="*/ 2147483647 w 6700"/>
              <a:gd name="T75" fmla="*/ 2147483647 h 10358"/>
              <a:gd name="T76" fmla="*/ 2147483647 w 6700"/>
              <a:gd name="T77" fmla="*/ 2147483647 h 10358"/>
              <a:gd name="T78" fmla="*/ 2147483647 w 6700"/>
              <a:gd name="T79" fmla="*/ 2147483647 h 10358"/>
              <a:gd name="T80" fmla="*/ 2147483647 w 6700"/>
              <a:gd name="T81" fmla="*/ 0 h 10358"/>
              <a:gd name="T82" fmla="*/ 2147483647 w 6700"/>
              <a:gd name="T83" fmla="*/ 2147483647 h 10358"/>
              <a:gd name="T84" fmla="*/ 2147483647 w 6700"/>
              <a:gd name="T85" fmla="*/ 2147483647 h 10358"/>
              <a:gd name="T86" fmla="*/ 2147483647 w 6700"/>
              <a:gd name="T87" fmla="*/ 2147483647 h 10358"/>
              <a:gd name="T88" fmla="*/ 2147483647 w 6700"/>
              <a:gd name="T89" fmla="*/ 2147483647 h 10358"/>
              <a:gd name="T90" fmla="*/ 2147483647 w 6700"/>
              <a:gd name="T91" fmla="*/ 2147483647 h 10358"/>
              <a:gd name="T92" fmla="*/ 2147483647 w 6700"/>
              <a:gd name="T93" fmla="*/ 2147483647 h 10358"/>
              <a:gd name="T94" fmla="*/ 2147483647 w 6700"/>
              <a:gd name="T95" fmla="*/ 2147483647 h 10358"/>
              <a:gd name="T96" fmla="*/ 2147483647 w 6700"/>
              <a:gd name="T97" fmla="*/ 2147483647 h 10358"/>
              <a:gd name="T98" fmla="*/ 2147483647 w 6700"/>
              <a:gd name="T99" fmla="*/ 2147483647 h 10358"/>
              <a:gd name="T100" fmla="*/ 2147483647 w 6700"/>
              <a:gd name="T101" fmla="*/ 2147483647 h 10358"/>
              <a:gd name="T102" fmla="*/ 2147483647 w 6700"/>
              <a:gd name="T103" fmla="*/ 2147483647 h 10358"/>
              <a:gd name="T104" fmla="*/ 2147483647 w 6700"/>
              <a:gd name="T105" fmla="*/ 2147483647 h 103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00"/>
              <a:gd name="T160" fmla="*/ 0 h 10358"/>
              <a:gd name="T161" fmla="*/ 6700 w 6700"/>
              <a:gd name="T162" fmla="*/ 10358 h 1035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00" h="10358">
                <a:moveTo>
                  <a:pt x="3340" y="5600"/>
                </a:moveTo>
                <a:lnTo>
                  <a:pt x="3448" y="5597"/>
                </a:lnTo>
                <a:lnTo>
                  <a:pt x="3556" y="5590"/>
                </a:lnTo>
                <a:lnTo>
                  <a:pt x="3660" y="5576"/>
                </a:lnTo>
                <a:lnTo>
                  <a:pt x="3765" y="5557"/>
                </a:lnTo>
                <a:lnTo>
                  <a:pt x="3866" y="5532"/>
                </a:lnTo>
                <a:lnTo>
                  <a:pt x="3967" y="5504"/>
                </a:lnTo>
                <a:lnTo>
                  <a:pt x="4065" y="5470"/>
                </a:lnTo>
                <a:lnTo>
                  <a:pt x="4160" y="5431"/>
                </a:lnTo>
                <a:lnTo>
                  <a:pt x="4254" y="5388"/>
                </a:lnTo>
                <a:lnTo>
                  <a:pt x="4345" y="5341"/>
                </a:lnTo>
                <a:lnTo>
                  <a:pt x="4433" y="5289"/>
                </a:lnTo>
                <a:lnTo>
                  <a:pt x="4519" y="5233"/>
                </a:lnTo>
                <a:lnTo>
                  <a:pt x="4602" y="5173"/>
                </a:lnTo>
                <a:lnTo>
                  <a:pt x="4682" y="5109"/>
                </a:lnTo>
                <a:lnTo>
                  <a:pt x="4760" y="5041"/>
                </a:lnTo>
                <a:lnTo>
                  <a:pt x="4833" y="4970"/>
                </a:lnTo>
                <a:lnTo>
                  <a:pt x="4904" y="4896"/>
                </a:lnTo>
                <a:lnTo>
                  <a:pt x="4970" y="4817"/>
                </a:lnTo>
                <a:lnTo>
                  <a:pt x="5033" y="4737"/>
                </a:lnTo>
                <a:lnTo>
                  <a:pt x="5092" y="4653"/>
                </a:lnTo>
                <a:lnTo>
                  <a:pt x="5148" y="4565"/>
                </a:lnTo>
                <a:lnTo>
                  <a:pt x="5199" y="4475"/>
                </a:lnTo>
                <a:lnTo>
                  <a:pt x="5245" y="4383"/>
                </a:lnTo>
                <a:lnTo>
                  <a:pt x="5288" y="4287"/>
                </a:lnTo>
                <a:lnTo>
                  <a:pt x="5326" y="4190"/>
                </a:lnTo>
                <a:lnTo>
                  <a:pt x="5360" y="4091"/>
                </a:lnTo>
                <a:lnTo>
                  <a:pt x="5388" y="3989"/>
                </a:lnTo>
                <a:lnTo>
                  <a:pt x="5412" y="3884"/>
                </a:lnTo>
                <a:lnTo>
                  <a:pt x="5431" y="3779"/>
                </a:lnTo>
                <a:lnTo>
                  <a:pt x="5444" y="3671"/>
                </a:lnTo>
                <a:lnTo>
                  <a:pt x="5452" y="3563"/>
                </a:lnTo>
                <a:lnTo>
                  <a:pt x="5455" y="3452"/>
                </a:lnTo>
                <a:lnTo>
                  <a:pt x="5452" y="3341"/>
                </a:lnTo>
                <a:lnTo>
                  <a:pt x="5444" y="3230"/>
                </a:lnTo>
                <a:lnTo>
                  <a:pt x="5431" y="3122"/>
                </a:lnTo>
                <a:lnTo>
                  <a:pt x="5412" y="3015"/>
                </a:lnTo>
                <a:lnTo>
                  <a:pt x="5388" y="2910"/>
                </a:lnTo>
                <a:lnTo>
                  <a:pt x="5360" y="2807"/>
                </a:lnTo>
                <a:lnTo>
                  <a:pt x="5326" y="2706"/>
                </a:lnTo>
                <a:lnTo>
                  <a:pt x="5288" y="2607"/>
                </a:lnTo>
                <a:lnTo>
                  <a:pt x="5245" y="2512"/>
                </a:lnTo>
                <a:lnTo>
                  <a:pt x="5199" y="2417"/>
                </a:lnTo>
                <a:lnTo>
                  <a:pt x="5148" y="2327"/>
                </a:lnTo>
                <a:lnTo>
                  <a:pt x="5092" y="2238"/>
                </a:lnTo>
                <a:lnTo>
                  <a:pt x="5033" y="2153"/>
                </a:lnTo>
                <a:lnTo>
                  <a:pt x="4970" y="2071"/>
                </a:lnTo>
                <a:lnTo>
                  <a:pt x="4904" y="1991"/>
                </a:lnTo>
                <a:lnTo>
                  <a:pt x="4833" y="1916"/>
                </a:lnTo>
                <a:lnTo>
                  <a:pt x="4760" y="1844"/>
                </a:lnTo>
                <a:lnTo>
                  <a:pt x="4682" y="1776"/>
                </a:lnTo>
                <a:lnTo>
                  <a:pt x="4602" y="1711"/>
                </a:lnTo>
                <a:lnTo>
                  <a:pt x="4519" y="1650"/>
                </a:lnTo>
                <a:lnTo>
                  <a:pt x="4433" y="1593"/>
                </a:lnTo>
                <a:lnTo>
                  <a:pt x="4345" y="1541"/>
                </a:lnTo>
                <a:lnTo>
                  <a:pt x="4254" y="1493"/>
                </a:lnTo>
                <a:lnTo>
                  <a:pt x="4160" y="1448"/>
                </a:lnTo>
                <a:lnTo>
                  <a:pt x="4065" y="1410"/>
                </a:lnTo>
                <a:lnTo>
                  <a:pt x="3967" y="1375"/>
                </a:lnTo>
                <a:lnTo>
                  <a:pt x="3866" y="1346"/>
                </a:lnTo>
                <a:lnTo>
                  <a:pt x="3765" y="1322"/>
                </a:lnTo>
                <a:lnTo>
                  <a:pt x="3660" y="1303"/>
                </a:lnTo>
                <a:lnTo>
                  <a:pt x="3556" y="1289"/>
                </a:lnTo>
                <a:lnTo>
                  <a:pt x="3448" y="1281"/>
                </a:lnTo>
                <a:lnTo>
                  <a:pt x="3340" y="1277"/>
                </a:lnTo>
                <a:lnTo>
                  <a:pt x="3234" y="1281"/>
                </a:lnTo>
                <a:lnTo>
                  <a:pt x="3128" y="1289"/>
                </a:lnTo>
                <a:lnTo>
                  <a:pt x="3024" y="1303"/>
                </a:lnTo>
                <a:lnTo>
                  <a:pt x="2922" y="1322"/>
                </a:lnTo>
                <a:lnTo>
                  <a:pt x="2821" y="1346"/>
                </a:lnTo>
                <a:lnTo>
                  <a:pt x="2722" y="1375"/>
                </a:lnTo>
                <a:lnTo>
                  <a:pt x="2626" y="1410"/>
                </a:lnTo>
                <a:lnTo>
                  <a:pt x="2531" y="1448"/>
                </a:lnTo>
                <a:lnTo>
                  <a:pt x="2438" y="1493"/>
                </a:lnTo>
                <a:lnTo>
                  <a:pt x="2348" y="1541"/>
                </a:lnTo>
                <a:lnTo>
                  <a:pt x="2260" y="1593"/>
                </a:lnTo>
                <a:lnTo>
                  <a:pt x="2175" y="1650"/>
                </a:lnTo>
                <a:lnTo>
                  <a:pt x="2093" y="1711"/>
                </a:lnTo>
                <a:lnTo>
                  <a:pt x="2014" y="1776"/>
                </a:lnTo>
                <a:lnTo>
                  <a:pt x="1937" y="1844"/>
                </a:lnTo>
                <a:lnTo>
                  <a:pt x="1865" y="1916"/>
                </a:lnTo>
                <a:lnTo>
                  <a:pt x="1794" y="1991"/>
                </a:lnTo>
                <a:lnTo>
                  <a:pt x="1728" y="2071"/>
                </a:lnTo>
                <a:lnTo>
                  <a:pt x="1666" y="2153"/>
                </a:lnTo>
                <a:lnTo>
                  <a:pt x="1607" y="2238"/>
                </a:lnTo>
                <a:lnTo>
                  <a:pt x="1552" y="2327"/>
                </a:lnTo>
                <a:lnTo>
                  <a:pt x="1501" y="2417"/>
                </a:lnTo>
                <a:lnTo>
                  <a:pt x="1455" y="2512"/>
                </a:lnTo>
                <a:lnTo>
                  <a:pt x="1412" y="2607"/>
                </a:lnTo>
                <a:lnTo>
                  <a:pt x="1374" y="2706"/>
                </a:lnTo>
                <a:lnTo>
                  <a:pt x="1341" y="2807"/>
                </a:lnTo>
                <a:lnTo>
                  <a:pt x="1313" y="2910"/>
                </a:lnTo>
                <a:lnTo>
                  <a:pt x="1289" y="3015"/>
                </a:lnTo>
                <a:lnTo>
                  <a:pt x="1271" y="3122"/>
                </a:lnTo>
                <a:lnTo>
                  <a:pt x="1257" y="3230"/>
                </a:lnTo>
                <a:lnTo>
                  <a:pt x="1249" y="3341"/>
                </a:lnTo>
                <a:lnTo>
                  <a:pt x="1246" y="3452"/>
                </a:lnTo>
                <a:lnTo>
                  <a:pt x="1249" y="3563"/>
                </a:lnTo>
                <a:lnTo>
                  <a:pt x="1257" y="3671"/>
                </a:lnTo>
                <a:lnTo>
                  <a:pt x="1271" y="3779"/>
                </a:lnTo>
                <a:lnTo>
                  <a:pt x="1289" y="3884"/>
                </a:lnTo>
                <a:lnTo>
                  <a:pt x="1313" y="3989"/>
                </a:lnTo>
                <a:lnTo>
                  <a:pt x="1341" y="4091"/>
                </a:lnTo>
                <a:lnTo>
                  <a:pt x="1374" y="4190"/>
                </a:lnTo>
                <a:lnTo>
                  <a:pt x="1412" y="4287"/>
                </a:lnTo>
                <a:lnTo>
                  <a:pt x="1455" y="4383"/>
                </a:lnTo>
                <a:lnTo>
                  <a:pt x="1501" y="4475"/>
                </a:lnTo>
                <a:lnTo>
                  <a:pt x="1552" y="4565"/>
                </a:lnTo>
                <a:lnTo>
                  <a:pt x="1607" y="4653"/>
                </a:lnTo>
                <a:lnTo>
                  <a:pt x="1666" y="4737"/>
                </a:lnTo>
                <a:lnTo>
                  <a:pt x="1728" y="4817"/>
                </a:lnTo>
                <a:lnTo>
                  <a:pt x="1794" y="4896"/>
                </a:lnTo>
                <a:lnTo>
                  <a:pt x="1865" y="4970"/>
                </a:lnTo>
                <a:lnTo>
                  <a:pt x="1937" y="5041"/>
                </a:lnTo>
                <a:lnTo>
                  <a:pt x="2014" y="5109"/>
                </a:lnTo>
                <a:lnTo>
                  <a:pt x="2093" y="5173"/>
                </a:lnTo>
                <a:lnTo>
                  <a:pt x="2175" y="5233"/>
                </a:lnTo>
                <a:lnTo>
                  <a:pt x="2260" y="5289"/>
                </a:lnTo>
                <a:lnTo>
                  <a:pt x="2348" y="5341"/>
                </a:lnTo>
                <a:lnTo>
                  <a:pt x="2438" y="5388"/>
                </a:lnTo>
                <a:lnTo>
                  <a:pt x="2531" y="5431"/>
                </a:lnTo>
                <a:lnTo>
                  <a:pt x="2626" y="5470"/>
                </a:lnTo>
                <a:lnTo>
                  <a:pt x="2722" y="5504"/>
                </a:lnTo>
                <a:lnTo>
                  <a:pt x="2821" y="5532"/>
                </a:lnTo>
                <a:lnTo>
                  <a:pt x="2922" y="5557"/>
                </a:lnTo>
                <a:lnTo>
                  <a:pt x="3024" y="5576"/>
                </a:lnTo>
                <a:lnTo>
                  <a:pt x="3128" y="5590"/>
                </a:lnTo>
                <a:lnTo>
                  <a:pt x="3234" y="5597"/>
                </a:lnTo>
                <a:lnTo>
                  <a:pt x="3340" y="5600"/>
                </a:lnTo>
                <a:close/>
                <a:moveTo>
                  <a:pt x="2731" y="6818"/>
                </a:moveTo>
                <a:lnTo>
                  <a:pt x="2737" y="8151"/>
                </a:lnTo>
                <a:lnTo>
                  <a:pt x="1827" y="8151"/>
                </a:lnTo>
                <a:lnTo>
                  <a:pt x="1828" y="9427"/>
                </a:lnTo>
                <a:lnTo>
                  <a:pt x="2736" y="9425"/>
                </a:lnTo>
                <a:lnTo>
                  <a:pt x="2737" y="10355"/>
                </a:lnTo>
                <a:lnTo>
                  <a:pt x="3962" y="10358"/>
                </a:lnTo>
                <a:lnTo>
                  <a:pt x="3962" y="9425"/>
                </a:lnTo>
                <a:lnTo>
                  <a:pt x="4881" y="9427"/>
                </a:lnTo>
                <a:lnTo>
                  <a:pt x="4882" y="8150"/>
                </a:lnTo>
                <a:lnTo>
                  <a:pt x="3962" y="8151"/>
                </a:lnTo>
                <a:lnTo>
                  <a:pt x="3962" y="6814"/>
                </a:lnTo>
                <a:lnTo>
                  <a:pt x="4084" y="6790"/>
                </a:lnTo>
                <a:lnTo>
                  <a:pt x="4206" y="6761"/>
                </a:lnTo>
                <a:lnTo>
                  <a:pt x="4327" y="6726"/>
                </a:lnTo>
                <a:lnTo>
                  <a:pt x="4449" y="6685"/>
                </a:lnTo>
                <a:lnTo>
                  <a:pt x="4571" y="6637"/>
                </a:lnTo>
                <a:lnTo>
                  <a:pt x="4693" y="6585"/>
                </a:lnTo>
                <a:lnTo>
                  <a:pt x="4813" y="6527"/>
                </a:lnTo>
                <a:lnTo>
                  <a:pt x="4934" y="6462"/>
                </a:lnTo>
                <a:lnTo>
                  <a:pt x="5052" y="6392"/>
                </a:lnTo>
                <a:lnTo>
                  <a:pt x="5168" y="6317"/>
                </a:lnTo>
                <a:lnTo>
                  <a:pt x="5282" y="6237"/>
                </a:lnTo>
                <a:lnTo>
                  <a:pt x="5394" y="6151"/>
                </a:lnTo>
                <a:lnTo>
                  <a:pt x="5504" y="6059"/>
                </a:lnTo>
                <a:lnTo>
                  <a:pt x="5611" y="5963"/>
                </a:lnTo>
                <a:lnTo>
                  <a:pt x="5714" y="5862"/>
                </a:lnTo>
                <a:lnTo>
                  <a:pt x="5814" y="5755"/>
                </a:lnTo>
                <a:lnTo>
                  <a:pt x="5910" y="5644"/>
                </a:lnTo>
                <a:lnTo>
                  <a:pt x="6002" y="5528"/>
                </a:lnTo>
                <a:lnTo>
                  <a:pt x="6090" y="5407"/>
                </a:lnTo>
                <a:lnTo>
                  <a:pt x="6173" y="5282"/>
                </a:lnTo>
                <a:lnTo>
                  <a:pt x="6252" y="5151"/>
                </a:lnTo>
                <a:lnTo>
                  <a:pt x="6324" y="5017"/>
                </a:lnTo>
                <a:lnTo>
                  <a:pt x="6391" y="4878"/>
                </a:lnTo>
                <a:lnTo>
                  <a:pt x="6453" y="4734"/>
                </a:lnTo>
                <a:lnTo>
                  <a:pt x="6508" y="4587"/>
                </a:lnTo>
                <a:lnTo>
                  <a:pt x="6558" y="4435"/>
                </a:lnTo>
                <a:lnTo>
                  <a:pt x="6599" y="4279"/>
                </a:lnTo>
                <a:lnTo>
                  <a:pt x="6635" y="4119"/>
                </a:lnTo>
                <a:lnTo>
                  <a:pt x="6663" y="3955"/>
                </a:lnTo>
                <a:lnTo>
                  <a:pt x="6683" y="3787"/>
                </a:lnTo>
                <a:lnTo>
                  <a:pt x="6696" y="3616"/>
                </a:lnTo>
                <a:lnTo>
                  <a:pt x="6700" y="3440"/>
                </a:lnTo>
                <a:lnTo>
                  <a:pt x="6696" y="3264"/>
                </a:lnTo>
                <a:lnTo>
                  <a:pt x="6682" y="3090"/>
                </a:lnTo>
                <a:lnTo>
                  <a:pt x="6660" y="2919"/>
                </a:lnTo>
                <a:lnTo>
                  <a:pt x="6631" y="2750"/>
                </a:lnTo>
                <a:lnTo>
                  <a:pt x="6593" y="2584"/>
                </a:lnTo>
                <a:lnTo>
                  <a:pt x="6549" y="2420"/>
                </a:lnTo>
                <a:lnTo>
                  <a:pt x="6495" y="2261"/>
                </a:lnTo>
                <a:lnTo>
                  <a:pt x="6435" y="2105"/>
                </a:lnTo>
                <a:lnTo>
                  <a:pt x="6367" y="1953"/>
                </a:lnTo>
                <a:lnTo>
                  <a:pt x="6293" y="1804"/>
                </a:lnTo>
                <a:lnTo>
                  <a:pt x="6212" y="1661"/>
                </a:lnTo>
                <a:lnTo>
                  <a:pt x="6124" y="1521"/>
                </a:lnTo>
                <a:lnTo>
                  <a:pt x="6031" y="1386"/>
                </a:lnTo>
                <a:lnTo>
                  <a:pt x="5931" y="1256"/>
                </a:lnTo>
                <a:lnTo>
                  <a:pt x="5825" y="1131"/>
                </a:lnTo>
                <a:lnTo>
                  <a:pt x="5714" y="1011"/>
                </a:lnTo>
                <a:lnTo>
                  <a:pt x="5597" y="897"/>
                </a:lnTo>
                <a:lnTo>
                  <a:pt x="5476" y="789"/>
                </a:lnTo>
                <a:lnTo>
                  <a:pt x="5349" y="687"/>
                </a:lnTo>
                <a:lnTo>
                  <a:pt x="5217" y="590"/>
                </a:lnTo>
                <a:lnTo>
                  <a:pt x="5082" y="501"/>
                </a:lnTo>
                <a:lnTo>
                  <a:pt x="4942" y="417"/>
                </a:lnTo>
                <a:lnTo>
                  <a:pt x="4797" y="341"/>
                </a:lnTo>
                <a:lnTo>
                  <a:pt x="4649" y="272"/>
                </a:lnTo>
                <a:lnTo>
                  <a:pt x="4497" y="210"/>
                </a:lnTo>
                <a:lnTo>
                  <a:pt x="4341" y="155"/>
                </a:lnTo>
                <a:lnTo>
                  <a:pt x="4183" y="109"/>
                </a:lnTo>
                <a:lnTo>
                  <a:pt x="4021" y="70"/>
                </a:lnTo>
                <a:lnTo>
                  <a:pt x="3857" y="41"/>
                </a:lnTo>
                <a:lnTo>
                  <a:pt x="3690" y="18"/>
                </a:lnTo>
                <a:lnTo>
                  <a:pt x="3521" y="5"/>
                </a:lnTo>
                <a:lnTo>
                  <a:pt x="3349" y="0"/>
                </a:lnTo>
                <a:lnTo>
                  <a:pt x="3178" y="5"/>
                </a:lnTo>
                <a:lnTo>
                  <a:pt x="3009" y="18"/>
                </a:lnTo>
                <a:lnTo>
                  <a:pt x="2842" y="41"/>
                </a:lnTo>
                <a:lnTo>
                  <a:pt x="2678" y="70"/>
                </a:lnTo>
                <a:lnTo>
                  <a:pt x="2516" y="109"/>
                </a:lnTo>
                <a:lnTo>
                  <a:pt x="2358" y="155"/>
                </a:lnTo>
                <a:lnTo>
                  <a:pt x="2202" y="210"/>
                </a:lnTo>
                <a:lnTo>
                  <a:pt x="2050" y="272"/>
                </a:lnTo>
                <a:lnTo>
                  <a:pt x="1902" y="341"/>
                </a:lnTo>
                <a:lnTo>
                  <a:pt x="1758" y="417"/>
                </a:lnTo>
                <a:lnTo>
                  <a:pt x="1617" y="501"/>
                </a:lnTo>
                <a:lnTo>
                  <a:pt x="1482" y="590"/>
                </a:lnTo>
                <a:lnTo>
                  <a:pt x="1350" y="687"/>
                </a:lnTo>
                <a:lnTo>
                  <a:pt x="1224" y="789"/>
                </a:lnTo>
                <a:lnTo>
                  <a:pt x="1102" y="897"/>
                </a:lnTo>
                <a:lnTo>
                  <a:pt x="986" y="1011"/>
                </a:lnTo>
                <a:lnTo>
                  <a:pt x="874" y="1131"/>
                </a:lnTo>
                <a:lnTo>
                  <a:pt x="768" y="1256"/>
                </a:lnTo>
                <a:lnTo>
                  <a:pt x="669" y="1386"/>
                </a:lnTo>
                <a:lnTo>
                  <a:pt x="575" y="1521"/>
                </a:lnTo>
                <a:lnTo>
                  <a:pt x="488" y="1661"/>
                </a:lnTo>
                <a:lnTo>
                  <a:pt x="407" y="1804"/>
                </a:lnTo>
                <a:lnTo>
                  <a:pt x="333" y="1953"/>
                </a:lnTo>
                <a:lnTo>
                  <a:pt x="265" y="2105"/>
                </a:lnTo>
                <a:lnTo>
                  <a:pt x="204" y="2261"/>
                </a:lnTo>
                <a:lnTo>
                  <a:pt x="151" y="2420"/>
                </a:lnTo>
                <a:lnTo>
                  <a:pt x="107" y="2584"/>
                </a:lnTo>
                <a:lnTo>
                  <a:pt x="69" y="2750"/>
                </a:lnTo>
                <a:lnTo>
                  <a:pt x="40" y="2919"/>
                </a:lnTo>
                <a:lnTo>
                  <a:pt x="18" y="3090"/>
                </a:lnTo>
                <a:lnTo>
                  <a:pt x="4" y="3264"/>
                </a:lnTo>
                <a:lnTo>
                  <a:pt x="0" y="3440"/>
                </a:lnTo>
                <a:lnTo>
                  <a:pt x="4" y="3616"/>
                </a:lnTo>
                <a:lnTo>
                  <a:pt x="17" y="3788"/>
                </a:lnTo>
                <a:lnTo>
                  <a:pt x="37" y="3956"/>
                </a:lnTo>
                <a:lnTo>
                  <a:pt x="64" y="4119"/>
                </a:lnTo>
                <a:lnTo>
                  <a:pt x="100" y="4280"/>
                </a:lnTo>
                <a:lnTo>
                  <a:pt x="142" y="4437"/>
                </a:lnTo>
                <a:lnTo>
                  <a:pt x="191" y="4589"/>
                </a:lnTo>
                <a:lnTo>
                  <a:pt x="246" y="4738"/>
                </a:lnTo>
                <a:lnTo>
                  <a:pt x="308" y="4881"/>
                </a:lnTo>
                <a:lnTo>
                  <a:pt x="374" y="5021"/>
                </a:lnTo>
                <a:lnTo>
                  <a:pt x="447" y="5156"/>
                </a:lnTo>
                <a:lnTo>
                  <a:pt x="525" y="5287"/>
                </a:lnTo>
                <a:lnTo>
                  <a:pt x="608" y="5413"/>
                </a:lnTo>
                <a:lnTo>
                  <a:pt x="695" y="5535"/>
                </a:lnTo>
                <a:lnTo>
                  <a:pt x="787" y="5652"/>
                </a:lnTo>
                <a:lnTo>
                  <a:pt x="883" y="5764"/>
                </a:lnTo>
                <a:lnTo>
                  <a:pt x="983" y="5871"/>
                </a:lnTo>
                <a:lnTo>
                  <a:pt x="1086" y="5972"/>
                </a:lnTo>
                <a:lnTo>
                  <a:pt x="1193" y="6070"/>
                </a:lnTo>
                <a:lnTo>
                  <a:pt x="1302" y="6161"/>
                </a:lnTo>
                <a:lnTo>
                  <a:pt x="1413" y="6247"/>
                </a:lnTo>
                <a:lnTo>
                  <a:pt x="1527" y="6328"/>
                </a:lnTo>
                <a:lnTo>
                  <a:pt x="1644" y="6403"/>
                </a:lnTo>
                <a:lnTo>
                  <a:pt x="1761" y="6472"/>
                </a:lnTo>
                <a:lnTo>
                  <a:pt x="1881" y="6536"/>
                </a:lnTo>
                <a:lnTo>
                  <a:pt x="2001" y="6595"/>
                </a:lnTo>
                <a:lnTo>
                  <a:pt x="2123" y="6648"/>
                </a:lnTo>
                <a:lnTo>
                  <a:pt x="2245" y="6693"/>
                </a:lnTo>
                <a:lnTo>
                  <a:pt x="2367" y="6734"/>
                </a:lnTo>
                <a:lnTo>
                  <a:pt x="2489" y="6768"/>
                </a:lnTo>
                <a:lnTo>
                  <a:pt x="2610" y="6797"/>
                </a:lnTo>
                <a:lnTo>
                  <a:pt x="2731" y="6818"/>
                </a:lnTo>
                <a:close/>
              </a:path>
            </a:pathLst>
          </a:custGeom>
          <a:gradFill rotWithShape="0">
            <a:gsLst>
              <a:gs pos="0">
                <a:srgbClr val="CC99FF"/>
              </a:gs>
              <a:gs pos="100000">
                <a:srgbClr val="5E4776"/>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s-PA" kern="0">
              <a:solidFill>
                <a:sysClr val="windowText" lastClr="000000"/>
              </a:solidFill>
              <a:latin typeface="Tahoma" pitchFamily="34" charset="0"/>
            </a:endParaRPr>
          </a:p>
        </p:txBody>
      </p:sp>
      <p:sp>
        <p:nvSpPr>
          <p:cNvPr id="8" name="Freeform 16"/>
          <p:cNvSpPr>
            <a:spLocks noEditPoints="1"/>
          </p:cNvSpPr>
          <p:nvPr/>
        </p:nvSpPr>
        <p:spPr bwMode="auto">
          <a:xfrm flipH="1">
            <a:off x="2487765" y="5022851"/>
            <a:ext cx="503237" cy="647700"/>
          </a:xfrm>
          <a:custGeom>
            <a:avLst/>
            <a:gdLst>
              <a:gd name="T0" fmla="*/ 2147483647 w 6700"/>
              <a:gd name="T1" fmla="*/ 2147483647 h 10358"/>
              <a:gd name="T2" fmla="*/ 2147483647 w 6700"/>
              <a:gd name="T3" fmla="*/ 2147483647 h 10358"/>
              <a:gd name="T4" fmla="*/ 2147483647 w 6700"/>
              <a:gd name="T5" fmla="*/ 2147483647 h 10358"/>
              <a:gd name="T6" fmla="*/ 2147483647 w 6700"/>
              <a:gd name="T7" fmla="*/ 2147483647 h 10358"/>
              <a:gd name="T8" fmla="*/ 2147483647 w 6700"/>
              <a:gd name="T9" fmla="*/ 2147483647 h 10358"/>
              <a:gd name="T10" fmla="*/ 2147483647 w 6700"/>
              <a:gd name="T11" fmla="*/ 2147483647 h 10358"/>
              <a:gd name="T12" fmla="*/ 2147483647 w 6700"/>
              <a:gd name="T13" fmla="*/ 2147483647 h 10358"/>
              <a:gd name="T14" fmla="*/ 2147483647 w 6700"/>
              <a:gd name="T15" fmla="*/ 2147483647 h 10358"/>
              <a:gd name="T16" fmla="*/ 2147483647 w 6700"/>
              <a:gd name="T17" fmla="*/ 2147483647 h 10358"/>
              <a:gd name="T18" fmla="*/ 2147483647 w 6700"/>
              <a:gd name="T19" fmla="*/ 2147483647 h 10358"/>
              <a:gd name="T20" fmla="*/ 2147483647 w 6700"/>
              <a:gd name="T21" fmla="*/ 2147483647 h 10358"/>
              <a:gd name="T22" fmla="*/ 2147483647 w 6700"/>
              <a:gd name="T23" fmla="*/ 2147483647 h 10358"/>
              <a:gd name="T24" fmla="*/ 2147483647 w 6700"/>
              <a:gd name="T25" fmla="*/ 2147483647 h 10358"/>
              <a:gd name="T26" fmla="*/ 2147483647 w 6700"/>
              <a:gd name="T27" fmla="*/ 2147483647 h 10358"/>
              <a:gd name="T28" fmla="*/ 2147483647 w 6700"/>
              <a:gd name="T29" fmla="*/ 2147483647 h 10358"/>
              <a:gd name="T30" fmla="*/ 2147483647 w 6700"/>
              <a:gd name="T31" fmla="*/ 2147483647 h 10358"/>
              <a:gd name="T32" fmla="*/ 2147483647 w 6700"/>
              <a:gd name="T33" fmla="*/ 2147483647 h 10358"/>
              <a:gd name="T34" fmla="*/ 2147483647 w 6700"/>
              <a:gd name="T35" fmla="*/ 2147483647 h 10358"/>
              <a:gd name="T36" fmla="*/ 2147483647 w 6700"/>
              <a:gd name="T37" fmla="*/ 2147483647 h 10358"/>
              <a:gd name="T38" fmla="*/ 2147483647 w 6700"/>
              <a:gd name="T39" fmla="*/ 2147483647 h 10358"/>
              <a:gd name="T40" fmla="*/ 2147483647 w 6700"/>
              <a:gd name="T41" fmla="*/ 2147483647 h 10358"/>
              <a:gd name="T42" fmla="*/ 2147483647 w 6700"/>
              <a:gd name="T43" fmla="*/ 2147483647 h 10358"/>
              <a:gd name="T44" fmla="*/ 2147483647 w 6700"/>
              <a:gd name="T45" fmla="*/ 2147483647 h 10358"/>
              <a:gd name="T46" fmla="*/ 2147483647 w 6700"/>
              <a:gd name="T47" fmla="*/ 2147483647 h 10358"/>
              <a:gd name="T48" fmla="*/ 2147483647 w 6700"/>
              <a:gd name="T49" fmla="*/ 2147483647 h 10358"/>
              <a:gd name="T50" fmla="*/ 2147483647 w 6700"/>
              <a:gd name="T51" fmla="*/ 2147483647 h 10358"/>
              <a:gd name="T52" fmla="*/ 2147483647 w 6700"/>
              <a:gd name="T53" fmla="*/ 2147483647 h 10358"/>
              <a:gd name="T54" fmla="*/ 2147483647 w 6700"/>
              <a:gd name="T55" fmla="*/ 2147483647 h 10358"/>
              <a:gd name="T56" fmla="*/ 2147483647 w 6700"/>
              <a:gd name="T57" fmla="*/ 2147483647 h 10358"/>
              <a:gd name="T58" fmla="*/ 2147483647 w 6700"/>
              <a:gd name="T59" fmla="*/ 2147483647 h 10358"/>
              <a:gd name="T60" fmla="*/ 2147483647 w 6700"/>
              <a:gd name="T61" fmla="*/ 2147483647 h 10358"/>
              <a:gd name="T62" fmla="*/ 2147483647 w 6700"/>
              <a:gd name="T63" fmla="*/ 2147483647 h 10358"/>
              <a:gd name="T64" fmla="*/ 2147483647 w 6700"/>
              <a:gd name="T65" fmla="*/ 2147483647 h 10358"/>
              <a:gd name="T66" fmla="*/ 2147483647 w 6700"/>
              <a:gd name="T67" fmla="*/ 2147483647 h 10358"/>
              <a:gd name="T68" fmla="*/ 2147483647 w 6700"/>
              <a:gd name="T69" fmla="*/ 2147483647 h 10358"/>
              <a:gd name="T70" fmla="*/ 2147483647 w 6700"/>
              <a:gd name="T71" fmla="*/ 2147483647 h 10358"/>
              <a:gd name="T72" fmla="*/ 2147483647 w 6700"/>
              <a:gd name="T73" fmla="*/ 2147483647 h 10358"/>
              <a:gd name="T74" fmla="*/ 2147483647 w 6700"/>
              <a:gd name="T75" fmla="*/ 2147483647 h 10358"/>
              <a:gd name="T76" fmla="*/ 2147483647 w 6700"/>
              <a:gd name="T77" fmla="*/ 2147483647 h 10358"/>
              <a:gd name="T78" fmla="*/ 2147483647 w 6700"/>
              <a:gd name="T79" fmla="*/ 2147483647 h 10358"/>
              <a:gd name="T80" fmla="*/ 2147483647 w 6700"/>
              <a:gd name="T81" fmla="*/ 0 h 10358"/>
              <a:gd name="T82" fmla="*/ 2147483647 w 6700"/>
              <a:gd name="T83" fmla="*/ 2147483647 h 10358"/>
              <a:gd name="T84" fmla="*/ 2147483647 w 6700"/>
              <a:gd name="T85" fmla="*/ 2147483647 h 10358"/>
              <a:gd name="T86" fmla="*/ 2147483647 w 6700"/>
              <a:gd name="T87" fmla="*/ 2147483647 h 10358"/>
              <a:gd name="T88" fmla="*/ 2147483647 w 6700"/>
              <a:gd name="T89" fmla="*/ 2147483647 h 10358"/>
              <a:gd name="T90" fmla="*/ 2147483647 w 6700"/>
              <a:gd name="T91" fmla="*/ 2147483647 h 10358"/>
              <a:gd name="T92" fmla="*/ 2147483647 w 6700"/>
              <a:gd name="T93" fmla="*/ 2147483647 h 10358"/>
              <a:gd name="T94" fmla="*/ 2147483647 w 6700"/>
              <a:gd name="T95" fmla="*/ 2147483647 h 10358"/>
              <a:gd name="T96" fmla="*/ 2147483647 w 6700"/>
              <a:gd name="T97" fmla="*/ 2147483647 h 10358"/>
              <a:gd name="T98" fmla="*/ 2147483647 w 6700"/>
              <a:gd name="T99" fmla="*/ 2147483647 h 10358"/>
              <a:gd name="T100" fmla="*/ 2147483647 w 6700"/>
              <a:gd name="T101" fmla="*/ 2147483647 h 10358"/>
              <a:gd name="T102" fmla="*/ 2147483647 w 6700"/>
              <a:gd name="T103" fmla="*/ 2147483647 h 10358"/>
              <a:gd name="T104" fmla="*/ 2147483647 w 6700"/>
              <a:gd name="T105" fmla="*/ 2147483647 h 103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00"/>
              <a:gd name="T160" fmla="*/ 0 h 10358"/>
              <a:gd name="T161" fmla="*/ 6700 w 6700"/>
              <a:gd name="T162" fmla="*/ 10358 h 1035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00" h="10358">
                <a:moveTo>
                  <a:pt x="3340" y="5600"/>
                </a:moveTo>
                <a:lnTo>
                  <a:pt x="3448" y="5597"/>
                </a:lnTo>
                <a:lnTo>
                  <a:pt x="3556" y="5590"/>
                </a:lnTo>
                <a:lnTo>
                  <a:pt x="3660" y="5576"/>
                </a:lnTo>
                <a:lnTo>
                  <a:pt x="3765" y="5557"/>
                </a:lnTo>
                <a:lnTo>
                  <a:pt x="3866" y="5532"/>
                </a:lnTo>
                <a:lnTo>
                  <a:pt x="3967" y="5504"/>
                </a:lnTo>
                <a:lnTo>
                  <a:pt x="4065" y="5470"/>
                </a:lnTo>
                <a:lnTo>
                  <a:pt x="4160" y="5431"/>
                </a:lnTo>
                <a:lnTo>
                  <a:pt x="4254" y="5388"/>
                </a:lnTo>
                <a:lnTo>
                  <a:pt x="4345" y="5341"/>
                </a:lnTo>
                <a:lnTo>
                  <a:pt x="4433" y="5289"/>
                </a:lnTo>
                <a:lnTo>
                  <a:pt x="4519" y="5233"/>
                </a:lnTo>
                <a:lnTo>
                  <a:pt x="4602" y="5173"/>
                </a:lnTo>
                <a:lnTo>
                  <a:pt x="4682" y="5109"/>
                </a:lnTo>
                <a:lnTo>
                  <a:pt x="4760" y="5041"/>
                </a:lnTo>
                <a:lnTo>
                  <a:pt x="4833" y="4970"/>
                </a:lnTo>
                <a:lnTo>
                  <a:pt x="4904" y="4896"/>
                </a:lnTo>
                <a:lnTo>
                  <a:pt x="4970" y="4817"/>
                </a:lnTo>
                <a:lnTo>
                  <a:pt x="5033" y="4737"/>
                </a:lnTo>
                <a:lnTo>
                  <a:pt x="5092" y="4653"/>
                </a:lnTo>
                <a:lnTo>
                  <a:pt x="5148" y="4565"/>
                </a:lnTo>
                <a:lnTo>
                  <a:pt x="5199" y="4475"/>
                </a:lnTo>
                <a:lnTo>
                  <a:pt x="5245" y="4383"/>
                </a:lnTo>
                <a:lnTo>
                  <a:pt x="5288" y="4287"/>
                </a:lnTo>
                <a:lnTo>
                  <a:pt x="5326" y="4190"/>
                </a:lnTo>
                <a:lnTo>
                  <a:pt x="5360" y="4091"/>
                </a:lnTo>
                <a:lnTo>
                  <a:pt x="5388" y="3989"/>
                </a:lnTo>
                <a:lnTo>
                  <a:pt x="5412" y="3884"/>
                </a:lnTo>
                <a:lnTo>
                  <a:pt x="5431" y="3779"/>
                </a:lnTo>
                <a:lnTo>
                  <a:pt x="5444" y="3671"/>
                </a:lnTo>
                <a:lnTo>
                  <a:pt x="5452" y="3563"/>
                </a:lnTo>
                <a:lnTo>
                  <a:pt x="5455" y="3452"/>
                </a:lnTo>
                <a:lnTo>
                  <a:pt x="5452" y="3341"/>
                </a:lnTo>
                <a:lnTo>
                  <a:pt x="5444" y="3230"/>
                </a:lnTo>
                <a:lnTo>
                  <a:pt x="5431" y="3122"/>
                </a:lnTo>
                <a:lnTo>
                  <a:pt x="5412" y="3015"/>
                </a:lnTo>
                <a:lnTo>
                  <a:pt x="5388" y="2910"/>
                </a:lnTo>
                <a:lnTo>
                  <a:pt x="5360" y="2807"/>
                </a:lnTo>
                <a:lnTo>
                  <a:pt x="5326" y="2706"/>
                </a:lnTo>
                <a:lnTo>
                  <a:pt x="5288" y="2607"/>
                </a:lnTo>
                <a:lnTo>
                  <a:pt x="5245" y="2512"/>
                </a:lnTo>
                <a:lnTo>
                  <a:pt x="5199" y="2417"/>
                </a:lnTo>
                <a:lnTo>
                  <a:pt x="5148" y="2327"/>
                </a:lnTo>
                <a:lnTo>
                  <a:pt x="5092" y="2238"/>
                </a:lnTo>
                <a:lnTo>
                  <a:pt x="5033" y="2153"/>
                </a:lnTo>
                <a:lnTo>
                  <a:pt x="4970" y="2071"/>
                </a:lnTo>
                <a:lnTo>
                  <a:pt x="4904" y="1991"/>
                </a:lnTo>
                <a:lnTo>
                  <a:pt x="4833" y="1916"/>
                </a:lnTo>
                <a:lnTo>
                  <a:pt x="4760" y="1844"/>
                </a:lnTo>
                <a:lnTo>
                  <a:pt x="4682" y="1776"/>
                </a:lnTo>
                <a:lnTo>
                  <a:pt x="4602" y="1711"/>
                </a:lnTo>
                <a:lnTo>
                  <a:pt x="4519" y="1650"/>
                </a:lnTo>
                <a:lnTo>
                  <a:pt x="4433" y="1593"/>
                </a:lnTo>
                <a:lnTo>
                  <a:pt x="4345" y="1541"/>
                </a:lnTo>
                <a:lnTo>
                  <a:pt x="4254" y="1493"/>
                </a:lnTo>
                <a:lnTo>
                  <a:pt x="4160" y="1448"/>
                </a:lnTo>
                <a:lnTo>
                  <a:pt x="4065" y="1410"/>
                </a:lnTo>
                <a:lnTo>
                  <a:pt x="3967" y="1375"/>
                </a:lnTo>
                <a:lnTo>
                  <a:pt x="3866" y="1346"/>
                </a:lnTo>
                <a:lnTo>
                  <a:pt x="3765" y="1322"/>
                </a:lnTo>
                <a:lnTo>
                  <a:pt x="3660" y="1303"/>
                </a:lnTo>
                <a:lnTo>
                  <a:pt x="3556" y="1289"/>
                </a:lnTo>
                <a:lnTo>
                  <a:pt x="3448" y="1281"/>
                </a:lnTo>
                <a:lnTo>
                  <a:pt x="3340" y="1277"/>
                </a:lnTo>
                <a:lnTo>
                  <a:pt x="3234" y="1281"/>
                </a:lnTo>
                <a:lnTo>
                  <a:pt x="3128" y="1289"/>
                </a:lnTo>
                <a:lnTo>
                  <a:pt x="3024" y="1303"/>
                </a:lnTo>
                <a:lnTo>
                  <a:pt x="2922" y="1322"/>
                </a:lnTo>
                <a:lnTo>
                  <a:pt x="2821" y="1346"/>
                </a:lnTo>
                <a:lnTo>
                  <a:pt x="2722" y="1375"/>
                </a:lnTo>
                <a:lnTo>
                  <a:pt x="2626" y="1410"/>
                </a:lnTo>
                <a:lnTo>
                  <a:pt x="2531" y="1448"/>
                </a:lnTo>
                <a:lnTo>
                  <a:pt x="2438" y="1493"/>
                </a:lnTo>
                <a:lnTo>
                  <a:pt x="2348" y="1541"/>
                </a:lnTo>
                <a:lnTo>
                  <a:pt x="2260" y="1593"/>
                </a:lnTo>
                <a:lnTo>
                  <a:pt x="2175" y="1650"/>
                </a:lnTo>
                <a:lnTo>
                  <a:pt x="2093" y="1711"/>
                </a:lnTo>
                <a:lnTo>
                  <a:pt x="2014" y="1776"/>
                </a:lnTo>
                <a:lnTo>
                  <a:pt x="1937" y="1844"/>
                </a:lnTo>
                <a:lnTo>
                  <a:pt x="1865" y="1916"/>
                </a:lnTo>
                <a:lnTo>
                  <a:pt x="1794" y="1991"/>
                </a:lnTo>
                <a:lnTo>
                  <a:pt x="1728" y="2071"/>
                </a:lnTo>
                <a:lnTo>
                  <a:pt x="1666" y="2153"/>
                </a:lnTo>
                <a:lnTo>
                  <a:pt x="1607" y="2238"/>
                </a:lnTo>
                <a:lnTo>
                  <a:pt x="1552" y="2327"/>
                </a:lnTo>
                <a:lnTo>
                  <a:pt x="1501" y="2417"/>
                </a:lnTo>
                <a:lnTo>
                  <a:pt x="1455" y="2512"/>
                </a:lnTo>
                <a:lnTo>
                  <a:pt x="1412" y="2607"/>
                </a:lnTo>
                <a:lnTo>
                  <a:pt x="1374" y="2706"/>
                </a:lnTo>
                <a:lnTo>
                  <a:pt x="1341" y="2807"/>
                </a:lnTo>
                <a:lnTo>
                  <a:pt x="1313" y="2910"/>
                </a:lnTo>
                <a:lnTo>
                  <a:pt x="1289" y="3015"/>
                </a:lnTo>
                <a:lnTo>
                  <a:pt x="1271" y="3122"/>
                </a:lnTo>
                <a:lnTo>
                  <a:pt x="1257" y="3230"/>
                </a:lnTo>
                <a:lnTo>
                  <a:pt x="1249" y="3341"/>
                </a:lnTo>
                <a:lnTo>
                  <a:pt x="1246" y="3452"/>
                </a:lnTo>
                <a:lnTo>
                  <a:pt x="1249" y="3563"/>
                </a:lnTo>
                <a:lnTo>
                  <a:pt x="1257" y="3671"/>
                </a:lnTo>
                <a:lnTo>
                  <a:pt x="1271" y="3779"/>
                </a:lnTo>
                <a:lnTo>
                  <a:pt x="1289" y="3884"/>
                </a:lnTo>
                <a:lnTo>
                  <a:pt x="1313" y="3989"/>
                </a:lnTo>
                <a:lnTo>
                  <a:pt x="1341" y="4091"/>
                </a:lnTo>
                <a:lnTo>
                  <a:pt x="1374" y="4190"/>
                </a:lnTo>
                <a:lnTo>
                  <a:pt x="1412" y="4287"/>
                </a:lnTo>
                <a:lnTo>
                  <a:pt x="1455" y="4383"/>
                </a:lnTo>
                <a:lnTo>
                  <a:pt x="1501" y="4475"/>
                </a:lnTo>
                <a:lnTo>
                  <a:pt x="1552" y="4565"/>
                </a:lnTo>
                <a:lnTo>
                  <a:pt x="1607" y="4653"/>
                </a:lnTo>
                <a:lnTo>
                  <a:pt x="1666" y="4737"/>
                </a:lnTo>
                <a:lnTo>
                  <a:pt x="1728" y="4817"/>
                </a:lnTo>
                <a:lnTo>
                  <a:pt x="1794" y="4896"/>
                </a:lnTo>
                <a:lnTo>
                  <a:pt x="1865" y="4970"/>
                </a:lnTo>
                <a:lnTo>
                  <a:pt x="1937" y="5041"/>
                </a:lnTo>
                <a:lnTo>
                  <a:pt x="2014" y="5109"/>
                </a:lnTo>
                <a:lnTo>
                  <a:pt x="2093" y="5173"/>
                </a:lnTo>
                <a:lnTo>
                  <a:pt x="2175" y="5233"/>
                </a:lnTo>
                <a:lnTo>
                  <a:pt x="2260" y="5289"/>
                </a:lnTo>
                <a:lnTo>
                  <a:pt x="2348" y="5341"/>
                </a:lnTo>
                <a:lnTo>
                  <a:pt x="2438" y="5388"/>
                </a:lnTo>
                <a:lnTo>
                  <a:pt x="2531" y="5431"/>
                </a:lnTo>
                <a:lnTo>
                  <a:pt x="2626" y="5470"/>
                </a:lnTo>
                <a:lnTo>
                  <a:pt x="2722" y="5504"/>
                </a:lnTo>
                <a:lnTo>
                  <a:pt x="2821" y="5532"/>
                </a:lnTo>
                <a:lnTo>
                  <a:pt x="2922" y="5557"/>
                </a:lnTo>
                <a:lnTo>
                  <a:pt x="3024" y="5576"/>
                </a:lnTo>
                <a:lnTo>
                  <a:pt x="3128" y="5590"/>
                </a:lnTo>
                <a:lnTo>
                  <a:pt x="3234" y="5597"/>
                </a:lnTo>
                <a:lnTo>
                  <a:pt x="3340" y="5600"/>
                </a:lnTo>
                <a:close/>
                <a:moveTo>
                  <a:pt x="2731" y="6818"/>
                </a:moveTo>
                <a:lnTo>
                  <a:pt x="2737" y="8151"/>
                </a:lnTo>
                <a:lnTo>
                  <a:pt x="1827" y="8151"/>
                </a:lnTo>
                <a:lnTo>
                  <a:pt x="1828" y="9427"/>
                </a:lnTo>
                <a:lnTo>
                  <a:pt x="2736" y="9425"/>
                </a:lnTo>
                <a:lnTo>
                  <a:pt x="2737" y="10355"/>
                </a:lnTo>
                <a:lnTo>
                  <a:pt x="3962" y="10358"/>
                </a:lnTo>
                <a:lnTo>
                  <a:pt x="3962" y="9425"/>
                </a:lnTo>
                <a:lnTo>
                  <a:pt x="4881" y="9427"/>
                </a:lnTo>
                <a:lnTo>
                  <a:pt x="4882" y="8150"/>
                </a:lnTo>
                <a:lnTo>
                  <a:pt x="3962" y="8151"/>
                </a:lnTo>
                <a:lnTo>
                  <a:pt x="3962" y="6814"/>
                </a:lnTo>
                <a:lnTo>
                  <a:pt x="4084" y="6790"/>
                </a:lnTo>
                <a:lnTo>
                  <a:pt x="4206" y="6761"/>
                </a:lnTo>
                <a:lnTo>
                  <a:pt x="4327" y="6726"/>
                </a:lnTo>
                <a:lnTo>
                  <a:pt x="4449" y="6685"/>
                </a:lnTo>
                <a:lnTo>
                  <a:pt x="4571" y="6637"/>
                </a:lnTo>
                <a:lnTo>
                  <a:pt x="4693" y="6585"/>
                </a:lnTo>
                <a:lnTo>
                  <a:pt x="4813" y="6527"/>
                </a:lnTo>
                <a:lnTo>
                  <a:pt x="4934" y="6462"/>
                </a:lnTo>
                <a:lnTo>
                  <a:pt x="5052" y="6392"/>
                </a:lnTo>
                <a:lnTo>
                  <a:pt x="5168" y="6317"/>
                </a:lnTo>
                <a:lnTo>
                  <a:pt x="5282" y="6237"/>
                </a:lnTo>
                <a:lnTo>
                  <a:pt x="5394" y="6151"/>
                </a:lnTo>
                <a:lnTo>
                  <a:pt x="5504" y="6059"/>
                </a:lnTo>
                <a:lnTo>
                  <a:pt x="5611" y="5963"/>
                </a:lnTo>
                <a:lnTo>
                  <a:pt x="5714" y="5862"/>
                </a:lnTo>
                <a:lnTo>
                  <a:pt x="5814" y="5755"/>
                </a:lnTo>
                <a:lnTo>
                  <a:pt x="5910" y="5644"/>
                </a:lnTo>
                <a:lnTo>
                  <a:pt x="6002" y="5528"/>
                </a:lnTo>
                <a:lnTo>
                  <a:pt x="6090" y="5407"/>
                </a:lnTo>
                <a:lnTo>
                  <a:pt x="6173" y="5282"/>
                </a:lnTo>
                <a:lnTo>
                  <a:pt x="6252" y="5151"/>
                </a:lnTo>
                <a:lnTo>
                  <a:pt x="6324" y="5017"/>
                </a:lnTo>
                <a:lnTo>
                  <a:pt x="6391" y="4878"/>
                </a:lnTo>
                <a:lnTo>
                  <a:pt x="6453" y="4734"/>
                </a:lnTo>
                <a:lnTo>
                  <a:pt x="6508" y="4587"/>
                </a:lnTo>
                <a:lnTo>
                  <a:pt x="6558" y="4435"/>
                </a:lnTo>
                <a:lnTo>
                  <a:pt x="6599" y="4279"/>
                </a:lnTo>
                <a:lnTo>
                  <a:pt x="6635" y="4119"/>
                </a:lnTo>
                <a:lnTo>
                  <a:pt x="6663" y="3955"/>
                </a:lnTo>
                <a:lnTo>
                  <a:pt x="6683" y="3787"/>
                </a:lnTo>
                <a:lnTo>
                  <a:pt x="6696" y="3616"/>
                </a:lnTo>
                <a:lnTo>
                  <a:pt x="6700" y="3440"/>
                </a:lnTo>
                <a:lnTo>
                  <a:pt x="6696" y="3264"/>
                </a:lnTo>
                <a:lnTo>
                  <a:pt x="6682" y="3090"/>
                </a:lnTo>
                <a:lnTo>
                  <a:pt x="6660" y="2919"/>
                </a:lnTo>
                <a:lnTo>
                  <a:pt x="6631" y="2750"/>
                </a:lnTo>
                <a:lnTo>
                  <a:pt x="6593" y="2584"/>
                </a:lnTo>
                <a:lnTo>
                  <a:pt x="6549" y="2420"/>
                </a:lnTo>
                <a:lnTo>
                  <a:pt x="6495" y="2261"/>
                </a:lnTo>
                <a:lnTo>
                  <a:pt x="6435" y="2105"/>
                </a:lnTo>
                <a:lnTo>
                  <a:pt x="6367" y="1953"/>
                </a:lnTo>
                <a:lnTo>
                  <a:pt x="6293" y="1804"/>
                </a:lnTo>
                <a:lnTo>
                  <a:pt x="6212" y="1661"/>
                </a:lnTo>
                <a:lnTo>
                  <a:pt x="6124" y="1521"/>
                </a:lnTo>
                <a:lnTo>
                  <a:pt x="6031" y="1386"/>
                </a:lnTo>
                <a:lnTo>
                  <a:pt x="5931" y="1256"/>
                </a:lnTo>
                <a:lnTo>
                  <a:pt x="5825" y="1131"/>
                </a:lnTo>
                <a:lnTo>
                  <a:pt x="5714" y="1011"/>
                </a:lnTo>
                <a:lnTo>
                  <a:pt x="5597" y="897"/>
                </a:lnTo>
                <a:lnTo>
                  <a:pt x="5476" y="789"/>
                </a:lnTo>
                <a:lnTo>
                  <a:pt x="5349" y="687"/>
                </a:lnTo>
                <a:lnTo>
                  <a:pt x="5217" y="590"/>
                </a:lnTo>
                <a:lnTo>
                  <a:pt x="5082" y="501"/>
                </a:lnTo>
                <a:lnTo>
                  <a:pt x="4942" y="417"/>
                </a:lnTo>
                <a:lnTo>
                  <a:pt x="4797" y="341"/>
                </a:lnTo>
                <a:lnTo>
                  <a:pt x="4649" y="272"/>
                </a:lnTo>
                <a:lnTo>
                  <a:pt x="4497" y="210"/>
                </a:lnTo>
                <a:lnTo>
                  <a:pt x="4341" y="155"/>
                </a:lnTo>
                <a:lnTo>
                  <a:pt x="4183" y="109"/>
                </a:lnTo>
                <a:lnTo>
                  <a:pt x="4021" y="70"/>
                </a:lnTo>
                <a:lnTo>
                  <a:pt x="3857" y="41"/>
                </a:lnTo>
                <a:lnTo>
                  <a:pt x="3690" y="18"/>
                </a:lnTo>
                <a:lnTo>
                  <a:pt x="3521" y="5"/>
                </a:lnTo>
                <a:lnTo>
                  <a:pt x="3349" y="0"/>
                </a:lnTo>
                <a:lnTo>
                  <a:pt x="3178" y="5"/>
                </a:lnTo>
                <a:lnTo>
                  <a:pt x="3009" y="18"/>
                </a:lnTo>
                <a:lnTo>
                  <a:pt x="2842" y="41"/>
                </a:lnTo>
                <a:lnTo>
                  <a:pt x="2678" y="70"/>
                </a:lnTo>
                <a:lnTo>
                  <a:pt x="2516" y="109"/>
                </a:lnTo>
                <a:lnTo>
                  <a:pt x="2358" y="155"/>
                </a:lnTo>
                <a:lnTo>
                  <a:pt x="2202" y="210"/>
                </a:lnTo>
                <a:lnTo>
                  <a:pt x="2050" y="272"/>
                </a:lnTo>
                <a:lnTo>
                  <a:pt x="1902" y="341"/>
                </a:lnTo>
                <a:lnTo>
                  <a:pt x="1758" y="417"/>
                </a:lnTo>
                <a:lnTo>
                  <a:pt x="1617" y="501"/>
                </a:lnTo>
                <a:lnTo>
                  <a:pt x="1482" y="590"/>
                </a:lnTo>
                <a:lnTo>
                  <a:pt x="1350" y="687"/>
                </a:lnTo>
                <a:lnTo>
                  <a:pt x="1224" y="789"/>
                </a:lnTo>
                <a:lnTo>
                  <a:pt x="1102" y="897"/>
                </a:lnTo>
                <a:lnTo>
                  <a:pt x="986" y="1011"/>
                </a:lnTo>
                <a:lnTo>
                  <a:pt x="874" y="1131"/>
                </a:lnTo>
                <a:lnTo>
                  <a:pt x="768" y="1256"/>
                </a:lnTo>
                <a:lnTo>
                  <a:pt x="669" y="1386"/>
                </a:lnTo>
                <a:lnTo>
                  <a:pt x="575" y="1521"/>
                </a:lnTo>
                <a:lnTo>
                  <a:pt x="488" y="1661"/>
                </a:lnTo>
                <a:lnTo>
                  <a:pt x="407" y="1804"/>
                </a:lnTo>
                <a:lnTo>
                  <a:pt x="333" y="1953"/>
                </a:lnTo>
                <a:lnTo>
                  <a:pt x="265" y="2105"/>
                </a:lnTo>
                <a:lnTo>
                  <a:pt x="204" y="2261"/>
                </a:lnTo>
                <a:lnTo>
                  <a:pt x="151" y="2420"/>
                </a:lnTo>
                <a:lnTo>
                  <a:pt x="107" y="2584"/>
                </a:lnTo>
                <a:lnTo>
                  <a:pt x="69" y="2750"/>
                </a:lnTo>
                <a:lnTo>
                  <a:pt x="40" y="2919"/>
                </a:lnTo>
                <a:lnTo>
                  <a:pt x="18" y="3090"/>
                </a:lnTo>
                <a:lnTo>
                  <a:pt x="4" y="3264"/>
                </a:lnTo>
                <a:lnTo>
                  <a:pt x="0" y="3440"/>
                </a:lnTo>
                <a:lnTo>
                  <a:pt x="4" y="3616"/>
                </a:lnTo>
                <a:lnTo>
                  <a:pt x="17" y="3788"/>
                </a:lnTo>
                <a:lnTo>
                  <a:pt x="37" y="3956"/>
                </a:lnTo>
                <a:lnTo>
                  <a:pt x="64" y="4119"/>
                </a:lnTo>
                <a:lnTo>
                  <a:pt x="100" y="4280"/>
                </a:lnTo>
                <a:lnTo>
                  <a:pt x="142" y="4437"/>
                </a:lnTo>
                <a:lnTo>
                  <a:pt x="191" y="4589"/>
                </a:lnTo>
                <a:lnTo>
                  <a:pt x="246" y="4738"/>
                </a:lnTo>
                <a:lnTo>
                  <a:pt x="308" y="4881"/>
                </a:lnTo>
                <a:lnTo>
                  <a:pt x="374" y="5021"/>
                </a:lnTo>
                <a:lnTo>
                  <a:pt x="447" y="5156"/>
                </a:lnTo>
                <a:lnTo>
                  <a:pt x="525" y="5287"/>
                </a:lnTo>
                <a:lnTo>
                  <a:pt x="608" y="5413"/>
                </a:lnTo>
                <a:lnTo>
                  <a:pt x="695" y="5535"/>
                </a:lnTo>
                <a:lnTo>
                  <a:pt x="787" y="5652"/>
                </a:lnTo>
                <a:lnTo>
                  <a:pt x="883" y="5764"/>
                </a:lnTo>
                <a:lnTo>
                  <a:pt x="983" y="5871"/>
                </a:lnTo>
                <a:lnTo>
                  <a:pt x="1086" y="5972"/>
                </a:lnTo>
                <a:lnTo>
                  <a:pt x="1193" y="6070"/>
                </a:lnTo>
                <a:lnTo>
                  <a:pt x="1302" y="6161"/>
                </a:lnTo>
                <a:lnTo>
                  <a:pt x="1413" y="6247"/>
                </a:lnTo>
                <a:lnTo>
                  <a:pt x="1527" y="6328"/>
                </a:lnTo>
                <a:lnTo>
                  <a:pt x="1644" y="6403"/>
                </a:lnTo>
                <a:lnTo>
                  <a:pt x="1761" y="6472"/>
                </a:lnTo>
                <a:lnTo>
                  <a:pt x="1881" y="6536"/>
                </a:lnTo>
                <a:lnTo>
                  <a:pt x="2001" y="6595"/>
                </a:lnTo>
                <a:lnTo>
                  <a:pt x="2123" y="6648"/>
                </a:lnTo>
                <a:lnTo>
                  <a:pt x="2245" y="6693"/>
                </a:lnTo>
                <a:lnTo>
                  <a:pt x="2367" y="6734"/>
                </a:lnTo>
                <a:lnTo>
                  <a:pt x="2489" y="6768"/>
                </a:lnTo>
                <a:lnTo>
                  <a:pt x="2610" y="6797"/>
                </a:lnTo>
                <a:lnTo>
                  <a:pt x="2731" y="6818"/>
                </a:lnTo>
                <a:close/>
              </a:path>
            </a:pathLst>
          </a:custGeom>
          <a:gradFill rotWithShape="0">
            <a:gsLst>
              <a:gs pos="0">
                <a:srgbClr val="CC99FF"/>
              </a:gs>
              <a:gs pos="100000">
                <a:srgbClr val="5E4776"/>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s-PA" kern="0">
              <a:solidFill>
                <a:sysClr val="windowText" lastClr="000000"/>
              </a:solidFill>
              <a:latin typeface="Tahoma" pitchFamily="34" charset="0"/>
            </a:endParaRPr>
          </a:p>
        </p:txBody>
      </p:sp>
      <p:sp>
        <p:nvSpPr>
          <p:cNvPr id="10" name="9 Flecha abajo"/>
          <p:cNvSpPr/>
          <p:nvPr/>
        </p:nvSpPr>
        <p:spPr>
          <a:xfrm>
            <a:off x="2209159" y="4249374"/>
            <a:ext cx="1060450" cy="2873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A"/>
          </a:p>
        </p:txBody>
      </p:sp>
      <p:sp>
        <p:nvSpPr>
          <p:cNvPr id="11" name="10 Flecha abajo"/>
          <p:cNvSpPr/>
          <p:nvPr/>
        </p:nvSpPr>
        <p:spPr>
          <a:xfrm>
            <a:off x="7990425" y="4167253"/>
            <a:ext cx="1060450" cy="288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A"/>
          </a:p>
        </p:txBody>
      </p:sp>
      <p:pic>
        <p:nvPicPr>
          <p:cNvPr id="12" name="Picture 11"/>
          <p:cNvPicPr>
            <a:picLocks noChangeAspect="1"/>
          </p:cNvPicPr>
          <p:nvPr/>
        </p:nvPicPr>
        <p:blipFill>
          <a:blip r:embed="rId4"/>
          <a:stretch>
            <a:fillRect/>
          </a:stretch>
        </p:blipFill>
        <p:spPr>
          <a:xfrm>
            <a:off x="2364204" y="6219483"/>
            <a:ext cx="7236579" cy="585267"/>
          </a:xfrm>
          <a:prstGeom prst="rect">
            <a:avLst/>
          </a:prstGeom>
        </p:spPr>
      </p:pic>
    </p:spTree>
    <p:extLst>
      <p:ext uri="{BB962C8B-B14F-4D97-AF65-F5344CB8AC3E}">
        <p14:creationId xmlns:p14="http://schemas.microsoft.com/office/powerpoint/2010/main" val="14729476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97254" y="83550"/>
            <a:ext cx="3433449" cy="588591"/>
          </a:xfrm>
          <a:prstGeom prst="rect">
            <a:avLst/>
          </a:prstGeom>
        </p:spPr>
      </p:pic>
      <p:sp>
        <p:nvSpPr>
          <p:cNvPr id="2" name="Rectangle 1"/>
          <p:cNvSpPr/>
          <p:nvPr/>
        </p:nvSpPr>
        <p:spPr>
          <a:xfrm>
            <a:off x="3426941" y="1335205"/>
            <a:ext cx="6096000" cy="3970318"/>
          </a:xfrm>
          <a:prstGeom prst="rect">
            <a:avLst/>
          </a:prstGeom>
        </p:spPr>
        <p:txBody>
          <a:bodyPr>
            <a:spAutoFit/>
          </a:bodyPr>
          <a:lstStyle/>
          <a:p>
            <a:r>
              <a:rPr lang="es-ES" dirty="0" err="1" smtClean="0"/>
              <a:t>MINSA</a:t>
            </a:r>
            <a:r>
              <a:rPr lang="es-ES" dirty="0" smtClean="0"/>
              <a:t> COLOMBIA: El </a:t>
            </a:r>
            <a:r>
              <a:rPr lang="es-ES" dirty="0"/>
              <a:t>Ministerio de Salud y Protección Social considera la sexualidad como una dimensión prioritaria en el curso de la vida de las personas. Se espera que su ejercicio se enmarque en la práctica de los Derechos Humanos y la garantía de los derechos Sexuales y los Derechos Reproductivos. En Colombia aún tenemos muchas problemáticas asociadas a la sexualidad y a la reproducción, pero cada vez más el Estado, las instituciones y las políticas que se desarrollan tienen avances importantes en la comprensión de las diferentes miradas de la sexualidad y sus abordajes. Esto se refleja en la incorporación de los enfoques de género, derechos y diferencial como aspectos esenciales para el logro de una salud sexual y reproductiva plena, segura, digna y responsable para todas las personas en Colombia.</a:t>
            </a:r>
            <a:endParaRPr lang="en-US" dirty="0"/>
          </a:p>
        </p:txBody>
      </p:sp>
      <p:sp>
        <p:nvSpPr>
          <p:cNvPr id="7" name="Rectangle 6"/>
          <p:cNvSpPr/>
          <p:nvPr/>
        </p:nvSpPr>
        <p:spPr>
          <a:xfrm>
            <a:off x="2417101" y="6234697"/>
            <a:ext cx="7237387" cy="584775"/>
          </a:xfrm>
          <a:prstGeom prst="rect">
            <a:avLst/>
          </a:prstGeom>
          <a:noFill/>
        </p:spPr>
        <p:txBody>
          <a:bodyPr wrap="square" lIns="91440" tIns="45720" rIns="91440" bIns="45720">
            <a:spAutoFit/>
          </a:bodyPr>
          <a:lstStyle/>
          <a:p>
            <a:pPr algn="ctr"/>
            <a:r>
              <a:rPr lang="es-ES" sz="1600" b="1" dirty="0">
                <a:ln w="9525">
                  <a:solidFill>
                    <a:schemeClr val="bg1"/>
                  </a:solidFill>
                  <a:prstDash val="solid"/>
                </a:ln>
                <a:effectLst>
                  <a:outerShdw blurRad="12700" dist="38100" dir="2700000" algn="tl" rotWithShape="0">
                    <a:schemeClr val="bg1">
                      <a:lumMod val="50000"/>
                    </a:schemeClr>
                  </a:outerShdw>
                </a:effectLst>
              </a:rPr>
              <a:t>Dra. Ingrid Perscky </a:t>
            </a:r>
            <a:r>
              <a:rPr lang="es-ES" sz="1600" b="1" dirty="0" err="1">
                <a:ln w="9525">
                  <a:solidFill>
                    <a:schemeClr val="bg1"/>
                  </a:solidFill>
                  <a:prstDash val="solid"/>
                </a:ln>
                <a:effectLst>
                  <a:outerShdw blurRad="12700" dist="38100" dir="2700000" algn="tl" rotWithShape="0">
                    <a:schemeClr val="bg1">
                      <a:lumMod val="50000"/>
                    </a:schemeClr>
                  </a:outerShdw>
                </a:effectLst>
              </a:rPr>
              <a:t>Arravanti</a:t>
            </a:r>
            <a:r>
              <a:rPr lang="es-ES" sz="1600" b="1" dirty="0">
                <a:ln w="9525">
                  <a:solidFill>
                    <a:schemeClr val="bg1"/>
                  </a:solidFill>
                  <a:prstDash val="solid"/>
                </a:ln>
                <a:effectLst>
                  <a:outerShdw blurRad="12700" dist="38100" dir="2700000" algn="tl" rotWithShape="0">
                    <a:schemeClr val="bg1">
                      <a:lumMod val="50000"/>
                    </a:schemeClr>
                  </a:outerShdw>
                </a:effectLst>
              </a:rPr>
              <a:t>, </a:t>
            </a:r>
            <a:r>
              <a:rPr lang="es-ES" sz="1600" b="1" dirty="0" smtClean="0">
                <a:ln w="9525">
                  <a:solidFill>
                    <a:schemeClr val="bg1"/>
                  </a:solidFill>
                  <a:prstDash val="solid"/>
                </a:ln>
                <a:effectLst>
                  <a:outerShdw blurRad="12700" dist="38100" dir="2700000" algn="tl" rotWithShape="0">
                    <a:schemeClr val="bg1">
                      <a:lumMod val="50000"/>
                    </a:schemeClr>
                  </a:outerShdw>
                </a:effectLst>
              </a:rPr>
              <a:t>Uróloga</a:t>
            </a:r>
            <a:r>
              <a:rPr lang="es-ES" sz="1600" b="1" dirty="0" smtClean="0">
                <a:ln w="9525">
                  <a:solidFill>
                    <a:schemeClr val="bg1"/>
                  </a:solidFill>
                  <a:prstDash val="solid"/>
                </a:ln>
                <a:effectLst>
                  <a:outerShdw blurRad="12700" dist="38100" dir="2700000" algn="tl" rotWithShape="0">
                    <a:schemeClr val="bg1">
                      <a:lumMod val="50000"/>
                    </a:schemeClr>
                  </a:outerShdw>
                </a:effectLst>
              </a:rPr>
              <a:t>, Presidenta Global Men’s Health </a:t>
            </a:r>
            <a:r>
              <a:rPr lang="es-ES" sz="1600" b="1" dirty="0" err="1" smtClean="0">
                <a:ln w="9525">
                  <a:solidFill>
                    <a:schemeClr val="bg1"/>
                  </a:solidFill>
                  <a:prstDash val="solid"/>
                </a:ln>
                <a:effectLst>
                  <a:outerShdw blurRad="12700" dist="38100" dir="2700000" algn="tl" rotWithShape="0">
                    <a:schemeClr val="bg1">
                      <a:lumMod val="50000"/>
                    </a:schemeClr>
                  </a:outerShdw>
                </a:effectLst>
              </a:rPr>
              <a:t>Foundation</a:t>
            </a:r>
            <a:r>
              <a:rPr lang="es-ES" sz="1600" b="1" dirty="0" smtClean="0">
                <a:ln w="9525">
                  <a:solidFill>
                    <a:schemeClr val="bg1"/>
                  </a:solidFill>
                  <a:prstDash val="solid"/>
                </a:ln>
                <a:effectLst>
                  <a:outerShdw blurRad="12700" dist="38100" dir="2700000" algn="tl" rotWithShape="0">
                    <a:schemeClr val="bg1">
                      <a:lumMod val="50000"/>
                    </a:schemeClr>
                  </a:outerShdw>
                </a:effectLst>
              </a:rPr>
              <a:t>.</a:t>
            </a:r>
          </a:p>
          <a:p>
            <a:pPr algn="ctr"/>
            <a:r>
              <a:rPr lang="es-ES" sz="1600" b="1" dirty="0" err="1" smtClean="0">
                <a:ln w="9525">
                  <a:solidFill>
                    <a:schemeClr val="bg1"/>
                  </a:solidFill>
                  <a:prstDash val="solid"/>
                </a:ln>
                <a:effectLst>
                  <a:outerShdw blurRad="12700" dist="38100" dir="2700000" algn="tl" rotWithShape="0">
                    <a:schemeClr val="bg1">
                      <a:lumMod val="50000"/>
                    </a:schemeClr>
                  </a:outerShdw>
                </a:effectLst>
                <a:hlinkClick r:id="rId3"/>
              </a:rPr>
              <a:t>ingrid@gmhsummit.org</a:t>
            </a:r>
            <a:r>
              <a:rPr lang="es-ES" sz="1600" b="1" dirty="0" smtClean="0">
                <a:ln w="9525">
                  <a:solidFill>
                    <a:schemeClr val="bg1"/>
                  </a:solidFill>
                  <a:prstDash val="solid"/>
                </a:ln>
                <a:effectLst>
                  <a:outerShdw blurRad="12700" dist="38100" dir="2700000" algn="tl" rotWithShape="0">
                    <a:schemeClr val="bg1">
                      <a:lumMod val="50000"/>
                    </a:schemeClr>
                  </a:outerShdw>
                </a:effectLst>
              </a:rPr>
              <a:t>, </a:t>
            </a:r>
            <a:r>
              <a:rPr lang="es-ES" sz="1600" b="1" dirty="0" smtClean="0">
                <a:ln w="9525">
                  <a:solidFill>
                    <a:schemeClr val="bg1"/>
                  </a:solidFill>
                  <a:prstDash val="solid"/>
                </a:ln>
                <a:effectLst>
                  <a:outerShdw blurRad="12700" dist="38100" dir="2700000" algn="tl" rotWithShape="0">
                    <a:schemeClr val="bg1">
                      <a:lumMod val="50000"/>
                    </a:schemeClr>
                  </a:outerShdw>
                </a:effectLst>
                <a:hlinkClick r:id="rId4"/>
              </a:rPr>
              <a:t>ingrid@generaciond.com</a:t>
            </a:r>
            <a:r>
              <a:rPr lang="es-ES" sz="1600" b="1" dirty="0" smtClean="0">
                <a:ln w="9525">
                  <a:solidFill>
                    <a:schemeClr val="bg1"/>
                  </a:solidFill>
                  <a:prstDash val="solid"/>
                </a:ln>
                <a:effectLst>
                  <a:outerShdw blurRad="12700" dist="38100" dir="2700000" algn="tl" rotWithShape="0">
                    <a:schemeClr val="bg1">
                      <a:lumMod val="50000"/>
                    </a:schemeClr>
                  </a:outerShdw>
                </a:effectLst>
              </a:rPr>
              <a:t>, </a:t>
            </a:r>
            <a:r>
              <a:rPr lang="es-ES" sz="1600" b="1" dirty="0" err="1" smtClean="0">
                <a:ln w="9525">
                  <a:solidFill>
                    <a:schemeClr val="bg1"/>
                  </a:solidFill>
                  <a:prstDash val="solid"/>
                </a:ln>
                <a:effectLst>
                  <a:outerShdw blurRad="12700" dist="38100" dir="2700000" algn="tl" rotWithShape="0">
                    <a:schemeClr val="bg1">
                      <a:lumMod val="50000"/>
                    </a:schemeClr>
                  </a:outerShdw>
                </a:effectLst>
                <a:hlinkClick r:id="rId5"/>
              </a:rPr>
              <a:t>www.gmhsummit.org</a:t>
            </a:r>
            <a:r>
              <a:rPr lang="es-ES" sz="1600" b="1" dirty="0" smtClean="0">
                <a:ln w="9525">
                  <a:solidFill>
                    <a:schemeClr val="bg1"/>
                  </a:solidFill>
                  <a:prstDash val="solid"/>
                </a:ln>
                <a:effectLst>
                  <a:outerShdw blurRad="12700" dist="38100" dir="2700000" algn="tl" rotWithShape="0">
                    <a:schemeClr val="bg1">
                      <a:lumMod val="50000"/>
                    </a:schemeClr>
                  </a:outerShdw>
                </a:effectLst>
              </a:rPr>
              <a:t> </a:t>
            </a:r>
          </a:p>
        </p:txBody>
      </p:sp>
      <p:pic>
        <p:nvPicPr>
          <p:cNvPr id="8" name="Picture 7"/>
          <p:cNvPicPr>
            <a:picLocks noChangeAspect="1"/>
          </p:cNvPicPr>
          <p:nvPr/>
        </p:nvPicPr>
        <p:blipFill>
          <a:blip r:embed="rId6"/>
          <a:stretch>
            <a:fillRect/>
          </a:stretch>
        </p:blipFill>
        <p:spPr>
          <a:xfrm>
            <a:off x="2616303" y="672141"/>
            <a:ext cx="6906638" cy="5618926"/>
          </a:xfrm>
          <a:prstGeom prst="rect">
            <a:avLst/>
          </a:prstGeom>
        </p:spPr>
      </p:pic>
    </p:spTree>
    <p:extLst>
      <p:ext uri="{BB962C8B-B14F-4D97-AF65-F5344CB8AC3E}">
        <p14:creationId xmlns:p14="http://schemas.microsoft.com/office/powerpoint/2010/main" val="11361608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183489" y="148154"/>
            <a:ext cx="3474111" cy="595562"/>
          </a:xfrm>
          <a:prstGeom prst="rect">
            <a:avLst/>
          </a:prstGeom>
        </p:spPr>
      </p:pic>
      <p:sp>
        <p:nvSpPr>
          <p:cNvPr id="5" name="AutoShape 8" descr="Resultado de imagen de neuroscience wallpap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p:cNvPicPr>
            <a:picLocks noChangeAspect="1"/>
          </p:cNvPicPr>
          <p:nvPr/>
        </p:nvPicPr>
        <p:blipFill>
          <a:blip r:embed="rId3"/>
          <a:stretch>
            <a:fillRect/>
          </a:stretch>
        </p:blipFill>
        <p:spPr>
          <a:xfrm>
            <a:off x="2564857" y="6190355"/>
            <a:ext cx="7236579" cy="585267"/>
          </a:xfrm>
          <a:prstGeom prst="rect">
            <a:avLst/>
          </a:prstGeom>
        </p:spPr>
      </p:pic>
      <p:sp>
        <p:nvSpPr>
          <p:cNvPr id="18" name="1 Título"/>
          <p:cNvSpPr txBox="1">
            <a:spLocks/>
          </p:cNvSpPr>
          <p:nvPr/>
        </p:nvSpPr>
        <p:spPr>
          <a:xfrm>
            <a:off x="3587579" y="196814"/>
            <a:ext cx="8229600" cy="1143000"/>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r>
              <a:rPr lang="es-PA" sz="2800" smtClean="0"/>
              <a:t>Nacimientos en la República y Nacimientos en Adolescentes </a:t>
            </a:r>
            <a:br>
              <a:rPr lang="es-PA" sz="2800" smtClean="0"/>
            </a:br>
            <a:r>
              <a:rPr lang="es-PA" sz="2800" smtClean="0"/>
              <a:t>Años 2002, 2012, 2013, 2014</a:t>
            </a:r>
            <a:endParaRPr lang="es-PA" sz="2800" dirty="0"/>
          </a:p>
        </p:txBody>
      </p:sp>
      <p:graphicFrame>
        <p:nvGraphicFramePr>
          <p:cNvPr id="19" name="3 Marcador de contenido"/>
          <p:cNvGraphicFramePr>
            <a:graphicFrameLocks/>
          </p:cNvGraphicFramePr>
          <p:nvPr>
            <p:extLst>
              <p:ext uri="{D42A27DB-BD31-4B8C-83A1-F6EECF244321}">
                <p14:modId xmlns:p14="http://schemas.microsoft.com/office/powerpoint/2010/main" val="524898107"/>
              </p:ext>
            </p:extLst>
          </p:nvPr>
        </p:nvGraphicFramePr>
        <p:xfrm>
          <a:off x="3587579" y="1522376"/>
          <a:ext cx="8229600" cy="4525963"/>
        </p:xfrm>
        <a:graphic>
          <a:graphicData uri="http://schemas.openxmlformats.org/drawingml/2006/chart">
            <c:chart xmlns:c="http://schemas.openxmlformats.org/drawingml/2006/chart" xmlns:r="http://schemas.openxmlformats.org/officeDocument/2006/relationships" r:id="rId4"/>
          </a:graphicData>
        </a:graphic>
      </p:graphicFrame>
      <p:sp>
        <p:nvSpPr>
          <p:cNvPr id="21" name="4 CuadroTexto"/>
          <p:cNvSpPr txBox="1"/>
          <p:nvPr/>
        </p:nvSpPr>
        <p:spPr>
          <a:xfrm>
            <a:off x="1828336" y="3066925"/>
            <a:ext cx="2088232" cy="400110"/>
          </a:xfrm>
          <a:prstGeom prst="rect">
            <a:avLst/>
          </a:prstGeom>
          <a:noFill/>
        </p:spPr>
        <p:txBody>
          <a:bodyPr wrap="square" rtlCol="0">
            <a:spAutoFit/>
          </a:bodyPr>
          <a:lstStyle/>
          <a:p>
            <a:r>
              <a:rPr lang="es-PA" sz="2000" dirty="0" smtClean="0"/>
              <a:t>Fuente: INEC</a:t>
            </a:r>
            <a:endParaRPr lang="es-PA" sz="2000" dirty="0"/>
          </a:p>
        </p:txBody>
      </p:sp>
    </p:spTree>
    <p:extLst>
      <p:ext uri="{BB962C8B-B14F-4D97-AF65-F5344CB8AC3E}">
        <p14:creationId xmlns:p14="http://schemas.microsoft.com/office/powerpoint/2010/main" val="2641776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3575221" y="139597"/>
            <a:ext cx="8229600" cy="1143000"/>
          </a:xfrm>
          <a:prstGeom prst="rect">
            <a:avLst/>
          </a:prstGeom>
        </p:spPr>
        <p:txBody>
          <a:bodyPr>
            <a:normAutofit fontScale="97500" lnSpcReduction="1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s-PA" sz="2000" dirty="0" smtClean="0"/>
              <a:t>República de Panamá</a:t>
            </a:r>
            <a:br>
              <a:rPr lang="es-PA" sz="2000" dirty="0" smtClean="0"/>
            </a:br>
            <a:r>
              <a:rPr lang="es-PA" sz="2000" dirty="0" smtClean="0"/>
              <a:t>Número y porcentaje de nacidos vivos de madres adolescentes </a:t>
            </a:r>
            <a:br>
              <a:rPr lang="es-PA" sz="2000" dirty="0" smtClean="0"/>
            </a:br>
            <a:r>
              <a:rPr lang="es-PA" sz="2000" dirty="0" smtClean="0"/>
              <a:t>de 10-14 años</a:t>
            </a:r>
            <a:br>
              <a:rPr lang="es-PA" sz="2000" dirty="0" smtClean="0"/>
            </a:br>
            <a:r>
              <a:rPr lang="es-PA" sz="2000" dirty="0" err="1" smtClean="0"/>
              <a:t>Años</a:t>
            </a:r>
            <a:r>
              <a:rPr lang="es-PA" sz="2000" dirty="0" smtClean="0"/>
              <a:t> 2002 , 2012, 2014</a:t>
            </a:r>
            <a:endParaRPr lang="es-PA" sz="2000" dirty="0"/>
          </a:p>
        </p:txBody>
      </p:sp>
      <p:graphicFrame>
        <p:nvGraphicFramePr>
          <p:cNvPr id="3" name="3 Marcador de contenido"/>
          <p:cNvGraphicFramePr>
            <a:graphicFrameLocks/>
          </p:cNvGraphicFramePr>
          <p:nvPr>
            <p:extLst>
              <p:ext uri="{D42A27DB-BD31-4B8C-83A1-F6EECF244321}">
                <p14:modId xmlns:p14="http://schemas.microsoft.com/office/powerpoint/2010/main" val="3306361725"/>
              </p:ext>
            </p:extLst>
          </p:nvPr>
        </p:nvGraphicFramePr>
        <p:xfrm>
          <a:off x="3575221" y="1472406"/>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4" name="10 CuadroTexto"/>
          <p:cNvSpPr txBox="1"/>
          <p:nvPr/>
        </p:nvSpPr>
        <p:spPr>
          <a:xfrm>
            <a:off x="9874863" y="1082542"/>
            <a:ext cx="2376264" cy="400110"/>
          </a:xfrm>
          <a:prstGeom prst="rect">
            <a:avLst/>
          </a:prstGeom>
          <a:noFill/>
        </p:spPr>
        <p:txBody>
          <a:bodyPr wrap="square" rtlCol="0">
            <a:spAutoFit/>
          </a:bodyPr>
          <a:lstStyle/>
          <a:p>
            <a:r>
              <a:rPr lang="es-PA" sz="2000" dirty="0" smtClean="0"/>
              <a:t>Fuente: INEC</a:t>
            </a:r>
            <a:endParaRPr lang="es-PA" sz="2000" dirty="0"/>
          </a:p>
        </p:txBody>
      </p:sp>
      <p:pic>
        <p:nvPicPr>
          <p:cNvPr id="5" name="Picture 4"/>
          <p:cNvPicPr>
            <a:picLocks noChangeAspect="1"/>
          </p:cNvPicPr>
          <p:nvPr/>
        </p:nvPicPr>
        <p:blipFill>
          <a:blip r:embed="rId3"/>
          <a:stretch>
            <a:fillRect/>
          </a:stretch>
        </p:blipFill>
        <p:spPr>
          <a:xfrm>
            <a:off x="101110" y="0"/>
            <a:ext cx="3474111" cy="595562"/>
          </a:xfrm>
          <a:prstGeom prst="rect">
            <a:avLst/>
          </a:prstGeom>
        </p:spPr>
      </p:pic>
    </p:spTree>
    <p:extLst>
      <p:ext uri="{BB962C8B-B14F-4D97-AF65-F5344CB8AC3E}">
        <p14:creationId xmlns:p14="http://schemas.microsoft.com/office/powerpoint/2010/main" val="373456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183489" y="148154"/>
            <a:ext cx="3474111" cy="595562"/>
          </a:xfrm>
          <a:prstGeom prst="rect">
            <a:avLst/>
          </a:prstGeom>
        </p:spPr>
      </p:pic>
      <p:sp>
        <p:nvSpPr>
          <p:cNvPr id="5" name="AutoShape 8" descr="Resultado de imagen de neuroscience wallpap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p:cNvPicPr>
            <a:picLocks noChangeAspect="1"/>
          </p:cNvPicPr>
          <p:nvPr/>
        </p:nvPicPr>
        <p:blipFill>
          <a:blip r:embed="rId3"/>
          <a:stretch>
            <a:fillRect/>
          </a:stretch>
        </p:blipFill>
        <p:spPr>
          <a:xfrm>
            <a:off x="2564857" y="6190355"/>
            <a:ext cx="7236579" cy="585267"/>
          </a:xfrm>
          <a:prstGeom prst="rect">
            <a:avLst/>
          </a:prstGeom>
        </p:spPr>
      </p:pic>
      <p:sp>
        <p:nvSpPr>
          <p:cNvPr id="6" name="Title 1"/>
          <p:cNvSpPr txBox="1">
            <a:spLocks/>
          </p:cNvSpPr>
          <p:nvPr/>
        </p:nvSpPr>
        <p:spPr>
          <a:xfrm>
            <a:off x="3069771" y="1106659"/>
            <a:ext cx="8229600" cy="1143000"/>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r>
              <a:rPr lang="en-US" dirty="0" smtClean="0"/>
              <a:t>Las </a:t>
            </a:r>
            <a:r>
              <a:rPr lang="en-US" dirty="0" err="1" smtClean="0"/>
              <a:t>Mujeres</a:t>
            </a:r>
            <a:r>
              <a:rPr lang="en-US" dirty="0" smtClean="0"/>
              <a:t> y la </a:t>
            </a:r>
            <a:r>
              <a:rPr lang="en-US" dirty="0" err="1" smtClean="0"/>
              <a:t>Pobreza</a:t>
            </a:r>
            <a:r>
              <a:rPr lang="en-US" dirty="0" smtClean="0"/>
              <a:t> </a:t>
            </a:r>
            <a:br>
              <a:rPr lang="en-US" dirty="0" smtClean="0"/>
            </a:br>
            <a:r>
              <a:rPr lang="en-US" sz="3100" dirty="0" smtClean="0"/>
              <a:t>(Banco Mundial, 2010-2011</a:t>
            </a:r>
            <a:r>
              <a:rPr lang="en-US" dirty="0" smtClean="0"/>
              <a:t>)</a:t>
            </a:r>
            <a:endParaRPr lang="en-US" dirty="0"/>
          </a:p>
        </p:txBody>
      </p:sp>
      <p:sp>
        <p:nvSpPr>
          <p:cNvPr id="7" name="Content Placeholder 2"/>
          <p:cNvSpPr txBox="1">
            <a:spLocks/>
          </p:cNvSpPr>
          <p:nvPr/>
        </p:nvSpPr>
        <p:spPr>
          <a:xfrm>
            <a:off x="2276669" y="2467947"/>
            <a:ext cx="8610600" cy="4525963"/>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r>
              <a:rPr lang="en-US" dirty="0" err="1" smtClean="0">
                <a:solidFill>
                  <a:schemeClr val="bg1"/>
                </a:solidFill>
                <a:latin typeface="Arial" panose="020B0604020202020204" pitchFamily="34" charset="0"/>
                <a:cs typeface="Arial" panose="020B0604020202020204" pitchFamily="34" charset="0"/>
              </a:rPr>
              <a:t>Libertades</a:t>
            </a:r>
            <a:r>
              <a:rPr lang="en-US" dirty="0" smtClean="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fundamentales</a:t>
            </a:r>
            <a:r>
              <a:rPr lang="en-US" dirty="0" smtClean="0">
                <a:solidFill>
                  <a:schemeClr val="bg1"/>
                </a:solidFill>
                <a:latin typeface="Arial" panose="020B0604020202020204" pitchFamily="34" charset="0"/>
                <a:cs typeface="Arial" panose="020B0604020202020204" pitchFamily="34" charset="0"/>
              </a:rPr>
              <a:t> de </a:t>
            </a:r>
            <a:r>
              <a:rPr lang="en-US" dirty="0" err="1" smtClean="0">
                <a:solidFill>
                  <a:schemeClr val="bg1"/>
                </a:solidFill>
                <a:latin typeface="Arial" panose="020B0604020202020204" pitchFamily="34" charset="0"/>
                <a:cs typeface="Arial" panose="020B0604020202020204" pitchFamily="34" charset="0"/>
              </a:rPr>
              <a:t>acción</a:t>
            </a:r>
            <a:r>
              <a:rPr lang="en-US" dirty="0" smtClean="0">
                <a:solidFill>
                  <a:schemeClr val="bg1"/>
                </a:solidFill>
                <a:latin typeface="Arial" panose="020B0604020202020204" pitchFamily="34" charset="0"/>
                <a:cs typeface="Arial" panose="020B0604020202020204" pitchFamily="34" charset="0"/>
              </a:rPr>
              <a:t> y </a:t>
            </a:r>
            <a:r>
              <a:rPr lang="en-US" dirty="0" err="1" smtClean="0">
                <a:solidFill>
                  <a:schemeClr val="bg1"/>
                </a:solidFill>
                <a:latin typeface="Arial" panose="020B0604020202020204" pitchFamily="34" charset="0"/>
                <a:cs typeface="Arial" panose="020B0604020202020204" pitchFamily="34" charset="0"/>
              </a:rPr>
              <a:t>decisión</a:t>
            </a:r>
            <a:endParaRPr lang="en-US" dirty="0" smtClean="0">
              <a:solidFill>
                <a:schemeClr val="bg1"/>
              </a:solidFill>
              <a:latin typeface="Arial" panose="020B0604020202020204" pitchFamily="34" charset="0"/>
              <a:cs typeface="Arial" panose="020B0604020202020204" pitchFamily="34" charset="0"/>
            </a:endParaRPr>
          </a:p>
          <a:p>
            <a:r>
              <a:rPr lang="en-US" dirty="0" err="1" smtClean="0">
                <a:solidFill>
                  <a:schemeClr val="bg1"/>
                </a:solidFill>
                <a:latin typeface="Arial" panose="020B0604020202020204" pitchFamily="34" charset="0"/>
                <a:cs typeface="Arial" panose="020B0604020202020204" pitchFamily="34" charset="0"/>
              </a:rPr>
              <a:t>Vivienda</a:t>
            </a:r>
            <a:r>
              <a:rPr lang="en-US" dirty="0" smtClean="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educación</a:t>
            </a:r>
            <a:r>
              <a:rPr lang="en-US" dirty="0" smtClean="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salud</a:t>
            </a:r>
            <a:r>
              <a:rPr lang="en-US" dirty="0" smtClean="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alimentación</a:t>
            </a:r>
            <a:r>
              <a:rPr lang="en-US" dirty="0" smtClean="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trabajos</a:t>
            </a:r>
            <a:r>
              <a:rPr lang="en-US" dirty="0" smtClean="0">
                <a:solidFill>
                  <a:schemeClr val="bg1"/>
                </a:solidFill>
                <a:latin typeface="Arial" panose="020B0604020202020204" pitchFamily="34" charset="0"/>
                <a:cs typeface="Arial" panose="020B0604020202020204" pitchFamily="34" charset="0"/>
              </a:rPr>
              <a:t>: </a:t>
            </a:r>
            <a:r>
              <a:rPr lang="en-US" u="sng" dirty="0" smtClean="0">
                <a:solidFill>
                  <a:schemeClr val="bg1"/>
                </a:solidFill>
                <a:latin typeface="Arial" panose="020B0604020202020204" pitchFamily="34" charset="0"/>
                <a:cs typeface="Arial" panose="020B0604020202020204" pitchFamily="34" charset="0"/>
              </a:rPr>
              <a:t>reduce la </a:t>
            </a:r>
            <a:r>
              <a:rPr lang="en-US" u="sng" dirty="0" err="1" smtClean="0">
                <a:solidFill>
                  <a:schemeClr val="bg1"/>
                </a:solidFill>
                <a:latin typeface="Arial" panose="020B0604020202020204" pitchFamily="34" charset="0"/>
                <a:cs typeface="Arial" panose="020B0604020202020204" pitchFamily="34" charset="0"/>
              </a:rPr>
              <a:t>productividad</a:t>
            </a:r>
            <a:endParaRPr lang="en-US" u="sng" dirty="0" smtClean="0">
              <a:solidFill>
                <a:schemeClr val="bg1"/>
              </a:solidFill>
              <a:latin typeface="Arial" panose="020B0604020202020204" pitchFamily="34" charset="0"/>
              <a:cs typeface="Arial" panose="020B0604020202020204" pitchFamily="34" charset="0"/>
            </a:endParaRPr>
          </a:p>
          <a:p>
            <a:r>
              <a:rPr lang="en-US" dirty="0" err="1" smtClean="0">
                <a:solidFill>
                  <a:schemeClr val="bg1"/>
                </a:solidFill>
                <a:latin typeface="Arial" panose="020B0604020202020204" pitchFamily="34" charset="0"/>
                <a:cs typeface="Arial" panose="020B0604020202020204" pitchFamily="34" charset="0"/>
              </a:rPr>
              <a:t>Vulnerabilidad</a:t>
            </a:r>
            <a:r>
              <a:rPr lang="en-US" dirty="0" smtClean="0">
                <a:solidFill>
                  <a:schemeClr val="bg1"/>
                </a:solidFill>
                <a:latin typeface="Arial" panose="020B0604020202020204" pitchFamily="34" charset="0"/>
                <a:cs typeface="Arial" panose="020B0604020202020204" pitchFamily="34" charset="0"/>
              </a:rPr>
              <a:t> a </a:t>
            </a:r>
            <a:r>
              <a:rPr lang="en-US" dirty="0" err="1" smtClean="0">
                <a:solidFill>
                  <a:schemeClr val="bg1"/>
                </a:solidFill>
                <a:latin typeface="Arial" panose="020B0604020202020204" pitchFamily="34" charset="0"/>
                <a:cs typeface="Arial" panose="020B0604020202020204" pitchFamily="34" charset="0"/>
              </a:rPr>
              <a:t>enfermedades</a:t>
            </a:r>
            <a:r>
              <a:rPr lang="en-US" dirty="0" smtClean="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mortalidad</a:t>
            </a:r>
            <a:r>
              <a:rPr lang="en-US" dirty="0" smtClean="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materna</a:t>
            </a:r>
            <a:r>
              <a:rPr lang="en-US" dirty="0" smtClean="0">
                <a:solidFill>
                  <a:schemeClr val="bg1"/>
                </a:solidFill>
                <a:latin typeface="Arial" panose="020B0604020202020204" pitchFamily="34" charset="0"/>
                <a:cs typeface="Arial" panose="020B0604020202020204" pitchFamily="34" charset="0"/>
              </a:rPr>
              <a:t> e </a:t>
            </a:r>
            <a:r>
              <a:rPr lang="en-US" dirty="0" err="1" smtClean="0">
                <a:solidFill>
                  <a:schemeClr val="bg1"/>
                </a:solidFill>
                <a:latin typeface="Arial" panose="020B0604020202020204" pitchFamily="34" charset="0"/>
                <a:cs typeface="Arial" panose="020B0604020202020204" pitchFamily="34" charset="0"/>
              </a:rPr>
              <a:t>infantil</a:t>
            </a:r>
            <a:endParaRPr lang="en-US" dirty="0" smtClean="0">
              <a:solidFill>
                <a:schemeClr val="bg1"/>
              </a:solidFill>
              <a:latin typeface="Arial" panose="020B0604020202020204" pitchFamily="34" charset="0"/>
              <a:cs typeface="Arial" panose="020B0604020202020204" pitchFamily="34" charset="0"/>
            </a:endParaRPr>
          </a:p>
          <a:p>
            <a:r>
              <a:rPr lang="en-US" dirty="0" err="1" smtClean="0">
                <a:solidFill>
                  <a:schemeClr val="bg1"/>
                </a:solidFill>
                <a:latin typeface="Arial" panose="020B0604020202020204" pitchFamily="34" charset="0"/>
                <a:cs typeface="Arial" panose="020B0604020202020204" pitchFamily="34" charset="0"/>
              </a:rPr>
              <a:t>Trato</a:t>
            </a:r>
            <a:r>
              <a:rPr lang="en-US" dirty="0" smtClean="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vejatorio</a:t>
            </a:r>
            <a:r>
              <a:rPr lang="en-US" dirty="0" smtClean="0">
                <a:solidFill>
                  <a:schemeClr val="bg1"/>
                </a:solidFill>
                <a:latin typeface="Arial" panose="020B0604020202020204" pitchFamily="34" charset="0"/>
                <a:cs typeface="Arial" panose="020B0604020202020204" pitchFamily="34" charset="0"/>
              </a:rPr>
              <a:t> </a:t>
            </a:r>
            <a:r>
              <a:rPr lang="en-US" dirty="0" err="1" smtClean="0">
                <a:solidFill>
                  <a:schemeClr val="bg1"/>
                </a:solidFill>
                <a:latin typeface="Arial" panose="020B0604020202020204" pitchFamily="34" charset="0"/>
                <a:cs typeface="Arial" panose="020B0604020202020204" pitchFamily="34" charset="0"/>
              </a:rPr>
              <a:t>por</a:t>
            </a:r>
            <a:r>
              <a:rPr lang="en-US" dirty="0" smtClean="0">
                <a:solidFill>
                  <a:schemeClr val="bg1"/>
                </a:solidFill>
                <a:latin typeface="Arial" panose="020B0604020202020204" pitchFamily="34" charset="0"/>
                <a:cs typeface="Arial" panose="020B0604020202020204" pitchFamily="34" charset="0"/>
              </a:rPr>
              <a:t> el Estado y la </a:t>
            </a:r>
            <a:r>
              <a:rPr lang="en-US" dirty="0" err="1" smtClean="0">
                <a:solidFill>
                  <a:schemeClr val="bg1"/>
                </a:solidFill>
                <a:latin typeface="Arial" panose="020B0604020202020204" pitchFamily="34" charset="0"/>
                <a:cs typeface="Arial" panose="020B0604020202020204" pitchFamily="34" charset="0"/>
              </a:rPr>
              <a:t>sociedad</a:t>
            </a:r>
            <a:r>
              <a:rPr lang="en-US" dirty="0" smtClean="0">
                <a:solidFill>
                  <a:schemeClr val="bg1"/>
                </a:solidFill>
                <a:latin typeface="Arial" panose="020B0604020202020204" pitchFamily="34" charset="0"/>
                <a:cs typeface="Arial" panose="020B0604020202020204" pitchFamily="34" charset="0"/>
              </a:rPr>
              <a:t> y </a:t>
            </a:r>
            <a:r>
              <a:rPr lang="en-US" dirty="0" err="1" smtClean="0">
                <a:solidFill>
                  <a:schemeClr val="bg1"/>
                </a:solidFill>
                <a:latin typeface="Arial" panose="020B0604020202020204" pitchFamily="34" charset="0"/>
                <a:cs typeface="Arial" panose="020B0604020202020204" pitchFamily="34" charset="0"/>
              </a:rPr>
              <a:t>carecen</a:t>
            </a:r>
            <a:r>
              <a:rPr lang="en-US" dirty="0" smtClean="0">
                <a:solidFill>
                  <a:schemeClr val="bg1"/>
                </a:solidFill>
                <a:latin typeface="Arial" panose="020B0604020202020204" pitchFamily="34" charset="0"/>
                <a:cs typeface="Arial" panose="020B0604020202020204" pitchFamily="34" charset="0"/>
              </a:rPr>
              <a:t> de </a:t>
            </a:r>
            <a:r>
              <a:rPr lang="en-US" dirty="0" err="1" smtClean="0">
                <a:solidFill>
                  <a:schemeClr val="bg1"/>
                </a:solidFill>
                <a:latin typeface="Arial" panose="020B0604020202020204" pitchFamily="34" charset="0"/>
                <a:cs typeface="Arial" panose="020B0604020202020204" pitchFamily="34" charset="0"/>
              </a:rPr>
              <a:t>poder</a:t>
            </a:r>
            <a:r>
              <a:rPr lang="en-US" dirty="0" smtClean="0">
                <a:solidFill>
                  <a:schemeClr val="bg1"/>
                </a:solidFill>
                <a:latin typeface="Arial" panose="020B0604020202020204" pitchFamily="34" charset="0"/>
                <a:cs typeface="Arial" panose="020B0604020202020204" pitchFamily="34" charset="0"/>
              </a:rPr>
              <a:t> para </a:t>
            </a:r>
            <a:r>
              <a:rPr lang="en-US" dirty="0" err="1" smtClean="0">
                <a:solidFill>
                  <a:schemeClr val="bg1"/>
                </a:solidFill>
                <a:latin typeface="Arial" panose="020B0604020202020204" pitchFamily="34" charset="0"/>
                <a:cs typeface="Arial" panose="020B0604020202020204" pitchFamily="34" charset="0"/>
              </a:rPr>
              <a:t>influenciar</a:t>
            </a:r>
            <a:r>
              <a:rPr lang="en-US" dirty="0" smtClean="0">
                <a:solidFill>
                  <a:schemeClr val="bg1"/>
                </a:solidFill>
                <a:latin typeface="Arial" panose="020B0604020202020204" pitchFamily="34" charset="0"/>
                <a:cs typeface="Arial" panose="020B0604020202020204" pitchFamily="34" charset="0"/>
              </a:rPr>
              <a:t> las </a:t>
            </a:r>
            <a:r>
              <a:rPr lang="en-US" dirty="0" err="1" smtClean="0">
                <a:solidFill>
                  <a:schemeClr val="bg1"/>
                </a:solidFill>
                <a:latin typeface="Arial" panose="020B0604020202020204" pitchFamily="34" charset="0"/>
                <a:cs typeface="Arial" panose="020B0604020202020204" pitchFamily="34" charset="0"/>
              </a:rPr>
              <a:t>decisiones</a:t>
            </a:r>
            <a:r>
              <a:rPr lang="en-US" dirty="0" smtClean="0">
                <a:solidFill>
                  <a:schemeClr val="bg1"/>
                </a:solidFill>
                <a:latin typeface="Arial" panose="020B0604020202020204" pitchFamily="34" charset="0"/>
                <a:cs typeface="Arial" panose="020B0604020202020204" pitchFamily="34" charset="0"/>
              </a:rPr>
              <a:t> claves que </a:t>
            </a:r>
            <a:r>
              <a:rPr lang="en-US" dirty="0" err="1" smtClean="0">
                <a:solidFill>
                  <a:schemeClr val="bg1"/>
                </a:solidFill>
                <a:latin typeface="Arial" panose="020B0604020202020204" pitchFamily="34" charset="0"/>
                <a:cs typeface="Arial" panose="020B0604020202020204" pitchFamily="34" charset="0"/>
              </a:rPr>
              <a:t>más</a:t>
            </a:r>
            <a:r>
              <a:rPr lang="en-US" dirty="0" smtClean="0">
                <a:solidFill>
                  <a:schemeClr val="bg1"/>
                </a:solidFill>
                <a:latin typeface="Arial" panose="020B0604020202020204" pitchFamily="34" charset="0"/>
                <a:cs typeface="Arial" panose="020B0604020202020204" pitchFamily="34" charset="0"/>
              </a:rPr>
              <a:t> les </a:t>
            </a:r>
            <a:r>
              <a:rPr lang="en-US" dirty="0" err="1" smtClean="0">
                <a:solidFill>
                  <a:schemeClr val="bg1"/>
                </a:solidFill>
                <a:latin typeface="Arial" panose="020B0604020202020204" pitchFamily="34" charset="0"/>
                <a:cs typeface="Arial" panose="020B0604020202020204" pitchFamily="34" charset="0"/>
              </a:rPr>
              <a:t>afectan</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6633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183489" y="148154"/>
            <a:ext cx="3474111" cy="595562"/>
          </a:xfrm>
          <a:prstGeom prst="rect">
            <a:avLst/>
          </a:prstGeom>
        </p:spPr>
      </p:pic>
      <p:sp>
        <p:nvSpPr>
          <p:cNvPr id="5" name="AutoShape 8" descr="Resultado de imagen de neuroscience wallpap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p:cNvPicPr>
            <a:picLocks noChangeAspect="1"/>
          </p:cNvPicPr>
          <p:nvPr/>
        </p:nvPicPr>
        <p:blipFill>
          <a:blip r:embed="rId3"/>
          <a:stretch>
            <a:fillRect/>
          </a:stretch>
        </p:blipFill>
        <p:spPr>
          <a:xfrm>
            <a:off x="2564857" y="6190355"/>
            <a:ext cx="7236579" cy="585267"/>
          </a:xfrm>
          <a:prstGeom prst="rect">
            <a:avLst/>
          </a:prstGeom>
        </p:spPr>
      </p:pic>
      <p:sp>
        <p:nvSpPr>
          <p:cNvPr id="2" name="Rectangle 1"/>
          <p:cNvSpPr/>
          <p:nvPr/>
        </p:nvSpPr>
        <p:spPr>
          <a:xfrm>
            <a:off x="3048000" y="1623891"/>
            <a:ext cx="6096000" cy="3610219"/>
          </a:xfrm>
          <a:prstGeom prst="rect">
            <a:avLst/>
          </a:prstGeom>
        </p:spPr>
        <p:txBody>
          <a:bodyPr>
            <a:spAutoFit/>
          </a:bodyPr>
          <a:lstStyle/>
          <a:p>
            <a:pPr algn="just">
              <a:lnSpc>
                <a:spcPct val="130000"/>
              </a:lnSpc>
              <a:buFont typeface="Wingdings" charset="0"/>
              <a:buChar char="Ø"/>
            </a:pPr>
            <a:r>
              <a:rPr lang="es-ES" dirty="0">
                <a:latin typeface="Arial" charset="0"/>
                <a:cs typeface="Arial" charset="0"/>
              </a:rPr>
              <a:t>El desarrollo de los/as adolescentes y jóvenes es un elemento clave para el progreso social, económico y político de todos los países.</a:t>
            </a:r>
          </a:p>
          <a:p>
            <a:pPr algn="just">
              <a:lnSpc>
                <a:spcPct val="130000"/>
              </a:lnSpc>
              <a:buFont typeface="Wingdings" charset="0"/>
              <a:buChar char="Ø"/>
            </a:pPr>
            <a:r>
              <a:rPr lang="es-ES" dirty="0">
                <a:latin typeface="Arial" charset="0"/>
                <a:cs typeface="Arial" charset="0"/>
              </a:rPr>
              <a:t>El embarazo temprano no deseado compromete el desarrollo de los/as adolescentes</a:t>
            </a:r>
          </a:p>
          <a:p>
            <a:pPr algn="just">
              <a:lnSpc>
                <a:spcPct val="130000"/>
              </a:lnSpc>
              <a:buFont typeface="Wingdings" charset="0"/>
              <a:buChar char="Ø"/>
            </a:pPr>
            <a:r>
              <a:rPr lang="es-ES" dirty="0">
                <a:latin typeface="Arial" charset="0"/>
                <a:cs typeface="Arial" charset="0"/>
              </a:rPr>
              <a:t>En Panamá 14,845 </a:t>
            </a:r>
            <a:r>
              <a:rPr lang="es-MX" dirty="0">
                <a:latin typeface="Arial" charset="0"/>
                <a:cs typeface="Arial" charset="0"/>
              </a:rPr>
              <a:t>(19.5 %), de los </a:t>
            </a:r>
            <a:r>
              <a:rPr lang="es-ES" dirty="0">
                <a:latin typeface="Arial" charset="0"/>
                <a:cs typeface="Arial" charset="0"/>
              </a:rPr>
              <a:t>nacimientos fue en  adolescentes en el año 2015.</a:t>
            </a:r>
          </a:p>
          <a:p>
            <a:pPr algn="just">
              <a:lnSpc>
                <a:spcPct val="120000"/>
              </a:lnSpc>
              <a:buClr>
                <a:srgbClr val="D16349"/>
              </a:buClr>
              <a:buFont typeface="Wingdings" charset="0"/>
              <a:buChar char="Ø"/>
            </a:pPr>
            <a:r>
              <a:rPr lang="es-ES" dirty="0">
                <a:latin typeface="Arial" charset="0"/>
                <a:cs typeface="Arial" charset="0"/>
              </a:rPr>
              <a:t>Los/as jóvenes que no llega a la adultez en forma saludable representan un alto costo para los países: social y económico.</a:t>
            </a:r>
            <a:endParaRPr lang="es-ES" dirty="0">
              <a:latin typeface="Arial" charset="0"/>
              <a:cs typeface="Arial" charset="0"/>
            </a:endParaRPr>
          </a:p>
        </p:txBody>
      </p:sp>
      <p:sp>
        <p:nvSpPr>
          <p:cNvPr id="6" name="Rectangle 5"/>
          <p:cNvSpPr/>
          <p:nvPr/>
        </p:nvSpPr>
        <p:spPr>
          <a:xfrm>
            <a:off x="2564857" y="811361"/>
            <a:ext cx="7531366" cy="812530"/>
          </a:xfrm>
          <a:prstGeom prst="rect">
            <a:avLst/>
          </a:prstGeom>
        </p:spPr>
        <p:txBody>
          <a:bodyPr wrap="square">
            <a:spAutoFit/>
          </a:bodyPr>
          <a:lstStyle/>
          <a:p>
            <a:pPr>
              <a:lnSpc>
                <a:spcPct val="130000"/>
              </a:lnSpc>
            </a:pPr>
            <a:r>
              <a:rPr lang="es-ES" b="1" dirty="0" smtClean="0">
                <a:solidFill>
                  <a:srgbClr val="FF0000"/>
                </a:solidFill>
                <a:latin typeface="Arial" charset="0"/>
                <a:cs typeface="Arial" charset="0"/>
              </a:rPr>
              <a:t>FACTORES ECONÓMICOS EMBARAZOS ADOLESCENTES: BAJA PRODUCTIVIDAD-CARGA PARA EL ESTADO</a:t>
            </a:r>
            <a:endParaRPr lang="es-ES" b="1" dirty="0">
              <a:solidFill>
                <a:srgbClr val="FF0000"/>
              </a:solidFill>
              <a:latin typeface="Arial" charset="0"/>
              <a:cs typeface="Arial" charset="0"/>
            </a:endParaRPr>
          </a:p>
        </p:txBody>
      </p:sp>
    </p:spTree>
    <p:extLst>
      <p:ext uri="{BB962C8B-B14F-4D97-AF65-F5344CB8AC3E}">
        <p14:creationId xmlns:p14="http://schemas.microsoft.com/office/powerpoint/2010/main" val="1903705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183489" y="148154"/>
            <a:ext cx="3474111" cy="595562"/>
          </a:xfrm>
          <a:prstGeom prst="rect">
            <a:avLst/>
          </a:prstGeom>
        </p:spPr>
      </p:pic>
      <p:sp>
        <p:nvSpPr>
          <p:cNvPr id="5" name="AutoShape 8" descr="Resultado de imagen de neuroscience wallpap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p:cNvPicPr>
            <a:picLocks noChangeAspect="1"/>
          </p:cNvPicPr>
          <p:nvPr/>
        </p:nvPicPr>
        <p:blipFill>
          <a:blip r:embed="rId3"/>
          <a:stretch>
            <a:fillRect/>
          </a:stretch>
        </p:blipFill>
        <p:spPr>
          <a:xfrm>
            <a:off x="2564857" y="6190355"/>
            <a:ext cx="7236579" cy="585267"/>
          </a:xfrm>
          <a:prstGeom prst="rect">
            <a:avLst/>
          </a:prstGeom>
        </p:spPr>
      </p:pic>
      <p:sp>
        <p:nvSpPr>
          <p:cNvPr id="6" name="Title 1"/>
          <p:cNvSpPr txBox="1">
            <a:spLocks/>
          </p:cNvSpPr>
          <p:nvPr/>
        </p:nvSpPr>
        <p:spPr>
          <a:xfrm>
            <a:off x="3657600" y="464833"/>
            <a:ext cx="8229600" cy="1143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r>
              <a:rPr lang="en-US" sz="3600" dirty="0" err="1" smtClean="0">
                <a:solidFill>
                  <a:srgbClr val="FF0000"/>
                </a:solidFill>
                <a:latin typeface="Arial" panose="020B0604020202020204" pitchFamily="34" charset="0"/>
                <a:cs typeface="Arial" panose="020B0604020202020204" pitchFamily="34" charset="0"/>
              </a:rPr>
              <a:t>POR</a:t>
            </a:r>
            <a:r>
              <a:rPr lang="en-US" sz="3600" dirty="0" smtClean="0">
                <a:solidFill>
                  <a:srgbClr val="FF0000"/>
                </a:solidFill>
                <a:latin typeface="Arial" panose="020B0604020202020204" pitchFamily="34" charset="0"/>
                <a:cs typeface="Arial" panose="020B0604020202020204" pitchFamily="34" charset="0"/>
              </a:rPr>
              <a:t> LO </a:t>
            </a:r>
            <a:r>
              <a:rPr lang="en-US" sz="3600" dirty="0" err="1" smtClean="0">
                <a:solidFill>
                  <a:srgbClr val="FF0000"/>
                </a:solidFill>
                <a:latin typeface="Arial" panose="020B0604020202020204" pitchFamily="34" charset="0"/>
                <a:cs typeface="Arial" panose="020B0604020202020204" pitchFamily="34" charset="0"/>
              </a:rPr>
              <a:t>TANTO</a:t>
            </a:r>
            <a:r>
              <a:rPr lang="en-US" sz="3600" dirty="0" smtClean="0">
                <a:solidFill>
                  <a:srgbClr val="FF0000"/>
                </a:solidFill>
              </a:rPr>
              <a:t>…</a:t>
            </a:r>
            <a:endParaRPr lang="en-US" sz="3600" dirty="0">
              <a:solidFill>
                <a:srgbClr val="FF0000"/>
              </a:solidFill>
            </a:endParaRPr>
          </a:p>
        </p:txBody>
      </p:sp>
      <p:sp>
        <p:nvSpPr>
          <p:cNvPr id="7" name="Content Placeholder 2"/>
          <p:cNvSpPr txBox="1">
            <a:spLocks/>
          </p:cNvSpPr>
          <p:nvPr/>
        </p:nvSpPr>
        <p:spPr>
          <a:xfrm>
            <a:off x="2447731" y="1536894"/>
            <a:ext cx="8763000" cy="4724400"/>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20000"/>
              </a:lnSpc>
              <a:spcBef>
                <a:spcPts val="1000"/>
              </a:spcBef>
              <a:buSzPct val="125000"/>
              <a:buFont typeface="Arial" panose="020B0604020202020204" pitchFamily="34" charset="0"/>
              <a:buNone/>
              <a:defRPr sz="2000" kern="1200" cap="all" baseline="0">
                <a:solidFill>
                  <a:schemeClr val="tx2"/>
                </a:solidFill>
                <a:latin typeface="+mn-lt"/>
                <a:ea typeface="+mn-ea"/>
                <a:cs typeface="+mn-cs"/>
              </a:defRPr>
            </a:lvl1pPr>
            <a:lvl2pPr marL="457200" indent="0" algn="ctr" defTabSz="914400" rtl="0" eaLnBrk="1" latinLnBrk="0" hangingPunct="1">
              <a:lnSpc>
                <a:spcPct val="120000"/>
              </a:lnSpc>
              <a:spcBef>
                <a:spcPts val="500"/>
              </a:spcBef>
              <a:buSzPct val="125000"/>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SzPct val="125000"/>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20000"/>
              </a:lnSpc>
              <a:spcBef>
                <a:spcPts val="500"/>
              </a:spcBef>
              <a:buSzPct val="125000"/>
              <a:buFont typeface="Arial" panose="020B0604020202020204" pitchFamily="34" charset="0"/>
              <a:buNone/>
              <a:defRPr sz="1600" kern="1200">
                <a:solidFill>
                  <a:schemeClr val="tx1"/>
                </a:solidFill>
                <a:latin typeface="+mn-lt"/>
                <a:ea typeface="+mn-ea"/>
                <a:cs typeface="+mn-cs"/>
              </a:defRPr>
            </a:lvl9pPr>
          </a:lstStyle>
          <a:p>
            <a:r>
              <a:rPr lang="en-US" dirty="0" smtClean="0">
                <a:solidFill>
                  <a:schemeClr val="tx1"/>
                </a:solidFill>
                <a:latin typeface="Arial" panose="020B0604020202020204" pitchFamily="34" charset="0"/>
                <a:cs typeface="Arial" panose="020B0604020202020204" pitchFamily="34" charset="0"/>
              </a:rPr>
              <a:t>Mantener a las </a:t>
            </a:r>
            <a:r>
              <a:rPr lang="en-US" dirty="0" err="1" smtClean="0">
                <a:solidFill>
                  <a:schemeClr val="tx1"/>
                </a:solidFill>
                <a:latin typeface="Arial" panose="020B0604020202020204" pitchFamily="34" charset="0"/>
                <a:cs typeface="Arial" panose="020B0604020202020204" pitchFamily="34" charset="0"/>
              </a:rPr>
              <a:t>mujeres</a:t>
            </a:r>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marginalizadas</a:t>
            </a:r>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atrasa</a:t>
            </a:r>
            <a:r>
              <a:rPr lang="en-US" dirty="0" smtClean="0">
                <a:solidFill>
                  <a:schemeClr val="tx1"/>
                </a:solidFill>
                <a:latin typeface="Arial" panose="020B0604020202020204" pitchFamily="34" charset="0"/>
                <a:cs typeface="Arial" panose="020B0604020202020204" pitchFamily="34" charset="0"/>
              </a:rPr>
              <a:t> la </a:t>
            </a:r>
            <a:r>
              <a:rPr lang="en-US" dirty="0" err="1" smtClean="0">
                <a:solidFill>
                  <a:schemeClr val="tx1"/>
                </a:solidFill>
                <a:latin typeface="Arial" panose="020B0604020202020204" pitchFamily="34" charset="0"/>
                <a:cs typeface="Arial" panose="020B0604020202020204" pitchFamily="34" charset="0"/>
              </a:rPr>
              <a:t>economía</a:t>
            </a:r>
            <a:r>
              <a:rPr lang="en-US" dirty="0" smtClean="0">
                <a:solidFill>
                  <a:schemeClr val="tx1"/>
                </a:solidFill>
                <a:latin typeface="Arial" panose="020B0604020202020204" pitchFamily="34" charset="0"/>
                <a:cs typeface="Arial" panose="020B0604020202020204" pitchFamily="34" charset="0"/>
              </a:rPr>
              <a:t> del </a:t>
            </a:r>
            <a:r>
              <a:rPr lang="en-US" dirty="0" err="1" smtClean="0">
                <a:solidFill>
                  <a:schemeClr val="tx1"/>
                </a:solidFill>
                <a:latin typeface="Arial" panose="020B0604020202020204" pitchFamily="34" charset="0"/>
                <a:cs typeface="Arial" panose="020B0604020202020204" pitchFamily="34" charset="0"/>
              </a:rPr>
              <a:t>país</a:t>
            </a:r>
            <a:r>
              <a:rPr lang="en-US" dirty="0" smtClean="0">
                <a:solidFill>
                  <a:schemeClr val="tx1"/>
                </a:solidFill>
                <a:latin typeface="Arial" panose="020B0604020202020204" pitchFamily="34" charset="0"/>
                <a:cs typeface="Arial" panose="020B0604020202020204" pitchFamily="34" charset="0"/>
              </a:rPr>
              <a:t> y </a:t>
            </a:r>
            <a:r>
              <a:rPr lang="en-US" dirty="0" err="1" smtClean="0">
                <a:solidFill>
                  <a:schemeClr val="tx1"/>
                </a:solidFill>
                <a:latin typeface="Arial" panose="020B0604020202020204" pitchFamily="34" charset="0"/>
                <a:cs typeface="Arial" panose="020B0604020202020204" pitchFamily="34" charset="0"/>
              </a:rPr>
              <a:t>previene</a:t>
            </a:r>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crecimiento</a:t>
            </a:r>
            <a:r>
              <a:rPr lang="en-US" dirty="0" smtClean="0">
                <a:solidFill>
                  <a:schemeClr val="tx1"/>
                </a:solidFill>
                <a:latin typeface="Arial" panose="020B0604020202020204" pitchFamily="34" charset="0"/>
                <a:cs typeface="Arial" panose="020B0604020202020204" pitchFamily="34" charset="0"/>
              </a:rPr>
              <a:t> y </a:t>
            </a:r>
            <a:r>
              <a:rPr lang="en-US" dirty="0" err="1" smtClean="0">
                <a:solidFill>
                  <a:schemeClr val="tx1"/>
                </a:solidFill>
                <a:latin typeface="Arial" panose="020B0604020202020204" pitchFamily="34" charset="0"/>
                <a:cs typeface="Arial" panose="020B0604020202020204" pitchFamily="34" charset="0"/>
              </a:rPr>
              <a:t>prosperidad</a:t>
            </a:r>
            <a:endParaRPr lang="en-US" dirty="0" smtClean="0">
              <a:solidFill>
                <a:schemeClr val="tx1"/>
              </a:solidFill>
              <a:latin typeface="Arial" panose="020B0604020202020204" pitchFamily="34" charset="0"/>
              <a:cs typeface="Arial" panose="020B0604020202020204" pitchFamily="34" charset="0"/>
            </a:endParaRPr>
          </a:p>
          <a:p>
            <a:pPr lvl="1"/>
            <a:r>
              <a:rPr lang="en-US" dirty="0" err="1" smtClean="0">
                <a:latin typeface="Arial" panose="020B0604020202020204" pitchFamily="34" charset="0"/>
                <a:cs typeface="Arial" panose="020B0604020202020204" pitchFamily="34" charset="0"/>
              </a:rPr>
              <a:t>Bajos</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niveles</a:t>
            </a:r>
            <a:r>
              <a:rPr lang="en-US" dirty="0" smtClean="0">
                <a:latin typeface="Arial" panose="020B0604020202020204" pitchFamily="34" charset="0"/>
                <a:cs typeface="Arial" panose="020B0604020202020204" pitchFamily="34" charset="0"/>
              </a:rPr>
              <a:t> de </a:t>
            </a:r>
            <a:r>
              <a:rPr lang="en-US" dirty="0" err="1" smtClean="0">
                <a:latin typeface="Arial" panose="020B0604020202020204" pitchFamily="34" charset="0"/>
                <a:cs typeface="Arial" panose="020B0604020202020204" pitchFamily="34" charset="0"/>
              </a:rPr>
              <a:t>ingreso</a:t>
            </a:r>
            <a:r>
              <a:rPr lang="en-US" dirty="0" smtClean="0">
                <a:latin typeface="Arial" panose="020B0604020202020204" pitchFamily="34" charset="0"/>
                <a:cs typeface="Arial" panose="020B0604020202020204" pitchFamily="34" charset="0"/>
              </a:rPr>
              <a:t> para el </a:t>
            </a:r>
            <a:r>
              <a:rPr lang="en-US" dirty="0" err="1" smtClean="0">
                <a:latin typeface="Arial" panose="020B0604020202020204" pitchFamily="34" charset="0"/>
                <a:cs typeface="Arial" panose="020B0604020202020204" pitchFamily="34" charset="0"/>
              </a:rPr>
              <a:t>país</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SIGI</a:t>
            </a:r>
            <a:r>
              <a:rPr lang="en-US" dirty="0" smtClean="0">
                <a:latin typeface="Arial" panose="020B0604020202020204" pitchFamily="34" charset="0"/>
                <a:cs typeface="Arial" panose="020B0604020202020204" pitchFamily="34" charset="0"/>
              </a:rPr>
              <a:t>)</a:t>
            </a:r>
          </a:p>
          <a:p>
            <a:r>
              <a:rPr lang="en-US" dirty="0" smtClean="0">
                <a:solidFill>
                  <a:schemeClr val="tx1"/>
                </a:solidFill>
                <a:latin typeface="Arial" panose="020B0604020202020204" pitchFamily="34" charset="0"/>
                <a:cs typeface="Arial" panose="020B0604020202020204" pitchFamily="34" charset="0"/>
              </a:rPr>
              <a:t>Este </a:t>
            </a:r>
            <a:r>
              <a:rPr lang="en-US" dirty="0" err="1" smtClean="0">
                <a:solidFill>
                  <a:schemeClr val="tx1"/>
                </a:solidFill>
                <a:latin typeface="Arial" panose="020B0604020202020204" pitchFamily="34" charset="0"/>
                <a:cs typeface="Arial" panose="020B0604020202020204" pitchFamily="34" charset="0"/>
              </a:rPr>
              <a:t>tipo</a:t>
            </a:r>
            <a:r>
              <a:rPr lang="en-US" dirty="0" smtClean="0">
                <a:solidFill>
                  <a:schemeClr val="tx1"/>
                </a:solidFill>
                <a:latin typeface="Arial" panose="020B0604020202020204" pitchFamily="34" charset="0"/>
                <a:cs typeface="Arial" panose="020B0604020202020204" pitchFamily="34" charset="0"/>
              </a:rPr>
              <a:t> de </a:t>
            </a:r>
            <a:r>
              <a:rPr lang="en-US" dirty="0" err="1" smtClean="0">
                <a:solidFill>
                  <a:schemeClr val="tx1"/>
                </a:solidFill>
                <a:latin typeface="Arial" panose="020B0604020202020204" pitchFamily="34" charset="0"/>
                <a:cs typeface="Arial" panose="020B0604020202020204" pitchFamily="34" charset="0"/>
              </a:rPr>
              <a:t>discriminación</a:t>
            </a:r>
            <a:r>
              <a:rPr lang="en-US" dirty="0" smtClean="0">
                <a:solidFill>
                  <a:schemeClr val="tx1"/>
                </a:solidFill>
                <a:latin typeface="Arial" panose="020B0604020202020204" pitchFamily="34" charset="0"/>
                <a:cs typeface="Arial" panose="020B0604020202020204" pitchFamily="34" charset="0"/>
              </a:rPr>
              <a:t> social </a:t>
            </a:r>
            <a:r>
              <a:rPr lang="en-US" i="1" dirty="0" smtClean="0">
                <a:solidFill>
                  <a:schemeClr val="tx1"/>
                </a:solidFill>
                <a:latin typeface="Arial" panose="020B0604020202020204" pitchFamily="34" charset="0"/>
                <a:cs typeface="Arial" panose="020B0604020202020204" pitchFamily="34" charset="0"/>
              </a:rPr>
              <a:t>cuesta </a:t>
            </a:r>
            <a:r>
              <a:rPr lang="en-US" dirty="0" smtClean="0">
                <a:solidFill>
                  <a:schemeClr val="tx1"/>
                </a:solidFill>
                <a:latin typeface="Arial" panose="020B0604020202020204" pitchFamily="34" charset="0"/>
                <a:cs typeface="Arial" panose="020B0604020202020204" pitchFamily="34" charset="0"/>
              </a:rPr>
              <a:t>hasta </a:t>
            </a:r>
            <a:r>
              <a:rPr lang="en-US" u="sng" dirty="0" smtClean="0">
                <a:solidFill>
                  <a:schemeClr val="tx1"/>
                </a:solidFill>
                <a:latin typeface="Arial" panose="020B0604020202020204" pitchFamily="34" charset="0"/>
                <a:cs typeface="Arial" panose="020B0604020202020204" pitchFamily="34" charset="0"/>
              </a:rPr>
              <a:t>$12 </a:t>
            </a:r>
            <a:r>
              <a:rPr lang="en-US" u="sng" dirty="0" err="1" smtClean="0">
                <a:solidFill>
                  <a:schemeClr val="tx1"/>
                </a:solidFill>
                <a:latin typeface="Arial" panose="020B0604020202020204" pitchFamily="34" charset="0"/>
                <a:cs typeface="Arial" panose="020B0604020202020204" pitchFamily="34" charset="0"/>
              </a:rPr>
              <a:t>trillones</a:t>
            </a:r>
            <a:r>
              <a:rPr lang="en-US" u="sng" dirty="0" smtClean="0">
                <a:solidFill>
                  <a:schemeClr val="tx1"/>
                </a:solidFill>
                <a:latin typeface="Arial" panose="020B0604020202020204" pitchFamily="34" charset="0"/>
                <a:cs typeface="Arial" panose="020B0604020202020204" pitchFamily="34" charset="0"/>
              </a:rPr>
              <a:t> </a:t>
            </a:r>
            <a:r>
              <a:rPr lang="en-US" dirty="0" smtClean="0">
                <a:solidFill>
                  <a:schemeClr val="tx1"/>
                </a:solidFill>
                <a:latin typeface="Arial" panose="020B0604020202020204" pitchFamily="34" charset="0"/>
                <a:cs typeface="Arial" panose="020B0604020202020204" pitchFamily="34" charset="0"/>
              </a:rPr>
              <a:t>de </a:t>
            </a:r>
            <a:r>
              <a:rPr lang="en-US" dirty="0" err="1" smtClean="0">
                <a:solidFill>
                  <a:schemeClr val="tx1"/>
                </a:solidFill>
                <a:latin typeface="Arial" panose="020B0604020202020204" pitchFamily="34" charset="0"/>
                <a:cs typeface="Arial" panose="020B0604020202020204" pitchFamily="34" charset="0"/>
              </a:rPr>
              <a:t>dólares</a:t>
            </a:r>
            <a:r>
              <a:rPr lang="en-US" dirty="0" smtClean="0">
                <a:solidFill>
                  <a:schemeClr val="tx1"/>
                </a:solidFill>
                <a:latin typeface="Arial" panose="020B0604020202020204" pitchFamily="34" charset="0"/>
                <a:cs typeface="Arial" panose="020B0604020202020204" pitchFamily="34" charset="0"/>
              </a:rPr>
              <a:t> (16%) a la </a:t>
            </a:r>
            <a:r>
              <a:rPr lang="en-US" dirty="0" err="1" smtClean="0">
                <a:solidFill>
                  <a:schemeClr val="tx1"/>
                </a:solidFill>
                <a:latin typeface="Arial" panose="020B0604020202020204" pitchFamily="34" charset="0"/>
                <a:cs typeface="Arial" panose="020B0604020202020204" pitchFamily="34" charset="0"/>
              </a:rPr>
              <a:t>economía</a:t>
            </a:r>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mundial</a:t>
            </a:r>
            <a:endParaRPr lang="en-US" dirty="0" smtClean="0">
              <a:solidFill>
                <a:schemeClr val="tx1"/>
              </a:solidFill>
              <a:latin typeface="Arial" panose="020B0604020202020204" pitchFamily="34" charset="0"/>
              <a:cs typeface="Arial" panose="020B0604020202020204" pitchFamily="34" charset="0"/>
            </a:endParaRPr>
          </a:p>
          <a:p>
            <a:r>
              <a:rPr lang="en-US" dirty="0" smtClean="0">
                <a:solidFill>
                  <a:schemeClr val="tx1"/>
                </a:solidFill>
                <a:latin typeface="Arial" panose="020B0604020202020204" pitchFamily="34" charset="0"/>
                <a:cs typeface="Arial" panose="020B0604020202020204" pitchFamily="34" charset="0"/>
              </a:rPr>
              <a:t>Si se reduce </a:t>
            </a:r>
            <a:r>
              <a:rPr lang="en-US" dirty="0" err="1" smtClean="0">
                <a:solidFill>
                  <a:schemeClr val="tx1"/>
                </a:solidFill>
                <a:latin typeface="Arial" panose="020B0604020202020204" pitchFamily="34" charset="0"/>
                <a:cs typeface="Arial" panose="020B0604020202020204" pitchFamily="34" charset="0"/>
              </a:rPr>
              <a:t>gradualmente</a:t>
            </a:r>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esta</a:t>
            </a:r>
            <a:r>
              <a:rPr lang="en-US" dirty="0" smtClean="0">
                <a:solidFill>
                  <a:schemeClr val="tx1"/>
                </a:solidFill>
                <a:latin typeface="Arial" panose="020B0604020202020204" pitchFamily="34" charset="0"/>
                <a:cs typeface="Arial" panose="020B0604020202020204" pitchFamily="34" charset="0"/>
              </a:rPr>
              <a:t> forma de </a:t>
            </a:r>
            <a:r>
              <a:rPr lang="en-US" dirty="0" err="1" smtClean="0">
                <a:solidFill>
                  <a:schemeClr val="tx1"/>
                </a:solidFill>
                <a:latin typeface="Arial" panose="020B0604020202020204" pitchFamily="34" charset="0"/>
                <a:cs typeface="Arial" panose="020B0604020202020204" pitchFamily="34" charset="0"/>
              </a:rPr>
              <a:t>discriminación</a:t>
            </a:r>
            <a:r>
              <a:rPr lang="en-US" dirty="0" smtClean="0">
                <a:solidFill>
                  <a:schemeClr val="tx1"/>
                </a:solidFill>
                <a:latin typeface="Arial" panose="020B0604020202020204" pitchFamily="34" charset="0"/>
                <a:cs typeface="Arial" panose="020B0604020202020204" pitchFamily="34" charset="0"/>
              </a:rPr>
              <a:t>, el </a:t>
            </a:r>
            <a:r>
              <a:rPr lang="en-US" dirty="0" err="1" smtClean="0">
                <a:solidFill>
                  <a:schemeClr val="tx1"/>
                </a:solidFill>
                <a:latin typeface="Arial" panose="020B0604020202020204" pitchFamily="34" charset="0"/>
                <a:cs typeface="Arial" panose="020B0604020202020204" pitchFamily="34" charset="0"/>
              </a:rPr>
              <a:t>promedio</a:t>
            </a:r>
            <a:r>
              <a:rPr lang="en-US" dirty="0" smtClean="0">
                <a:solidFill>
                  <a:schemeClr val="tx1"/>
                </a:solidFill>
                <a:latin typeface="Arial" panose="020B0604020202020204" pitchFamily="34" charset="0"/>
                <a:cs typeface="Arial" panose="020B0604020202020204" pitchFamily="34" charset="0"/>
              </a:rPr>
              <a:t> annual del </a:t>
            </a:r>
            <a:r>
              <a:rPr lang="en-US" dirty="0" err="1" smtClean="0">
                <a:solidFill>
                  <a:schemeClr val="tx1"/>
                </a:solidFill>
                <a:latin typeface="Arial" panose="020B0604020202020204" pitchFamily="34" charset="0"/>
                <a:cs typeface="Arial" panose="020B0604020202020204" pitchFamily="34" charset="0"/>
              </a:rPr>
              <a:t>PIB</a:t>
            </a:r>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producto</a:t>
            </a:r>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interno</a:t>
            </a:r>
            <a:r>
              <a:rPr lang="en-US" dirty="0" smtClean="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bruto</a:t>
            </a:r>
            <a:r>
              <a:rPr lang="en-US" dirty="0" smtClean="0">
                <a:solidFill>
                  <a:schemeClr val="tx1"/>
                </a:solidFill>
                <a:latin typeface="Arial" panose="020B0604020202020204" pitchFamily="34" charset="0"/>
                <a:cs typeface="Arial" panose="020B0604020202020204" pitchFamily="34" charset="0"/>
              </a:rPr>
              <a:t>) </a:t>
            </a:r>
            <a:r>
              <a:rPr lang="en-US" u="sng" dirty="0" err="1" smtClean="0">
                <a:solidFill>
                  <a:schemeClr val="tx1"/>
                </a:solidFill>
                <a:latin typeface="Arial" panose="020B0604020202020204" pitchFamily="34" charset="0"/>
                <a:cs typeface="Arial" panose="020B0604020202020204" pitchFamily="34" charset="0"/>
              </a:rPr>
              <a:t>crecería</a:t>
            </a:r>
            <a:r>
              <a:rPr lang="en-US" u="sng" dirty="0" smtClean="0">
                <a:solidFill>
                  <a:schemeClr val="tx1"/>
                </a:solidFill>
                <a:latin typeface="Arial" panose="020B0604020202020204" pitchFamily="34" charset="0"/>
                <a:cs typeface="Arial" panose="020B0604020202020204" pitchFamily="34" charset="0"/>
              </a:rPr>
              <a:t> 0.03-0.6 </a:t>
            </a:r>
            <a:r>
              <a:rPr lang="en-US" u="sng" dirty="0" err="1" smtClean="0">
                <a:solidFill>
                  <a:schemeClr val="tx1"/>
                </a:solidFill>
                <a:latin typeface="Arial" panose="020B0604020202020204" pitchFamily="34" charset="0"/>
                <a:cs typeface="Arial" panose="020B0604020202020204" pitchFamily="34" charset="0"/>
              </a:rPr>
              <a:t>puntos</a:t>
            </a:r>
            <a:r>
              <a:rPr lang="en-US" u="sng" dirty="0" smtClean="0">
                <a:solidFill>
                  <a:schemeClr val="tx1"/>
                </a:solidFill>
                <a:latin typeface="Arial" panose="020B0604020202020204" pitchFamily="34" charset="0"/>
                <a:cs typeface="Arial" panose="020B0604020202020204" pitchFamily="34" charset="0"/>
              </a:rPr>
              <a:t> para el </a:t>
            </a:r>
            <a:r>
              <a:rPr lang="en-US" u="sng" dirty="0" err="1" smtClean="0">
                <a:solidFill>
                  <a:schemeClr val="tx1"/>
                </a:solidFill>
                <a:latin typeface="Arial" panose="020B0604020202020204" pitchFamily="34" charset="0"/>
                <a:cs typeface="Arial" panose="020B0604020202020204" pitchFamily="34" charset="0"/>
              </a:rPr>
              <a:t>año</a:t>
            </a:r>
            <a:r>
              <a:rPr lang="en-US" u="sng" dirty="0" smtClean="0">
                <a:solidFill>
                  <a:schemeClr val="tx1"/>
                </a:solidFill>
                <a:latin typeface="Arial" panose="020B0604020202020204" pitchFamily="34" charset="0"/>
                <a:cs typeface="Arial" panose="020B0604020202020204" pitchFamily="34" charset="0"/>
              </a:rPr>
              <a:t> 2030</a:t>
            </a:r>
          </a:p>
          <a:p>
            <a:r>
              <a:rPr lang="es-ES" b="1" i="1" dirty="0" err="1" smtClean="0">
                <a:solidFill>
                  <a:schemeClr val="tx1"/>
                </a:solidFill>
                <a:latin typeface="Arial" panose="020B0604020202020204" pitchFamily="34" charset="0"/>
                <a:cs typeface="Arial" panose="020B0604020202020204" pitchFamily="34" charset="0"/>
              </a:rPr>
              <a:t>SIGI</a:t>
            </a:r>
            <a:r>
              <a:rPr lang="es-ES" b="1" i="1" dirty="0" smtClean="0">
                <a:solidFill>
                  <a:schemeClr val="tx1"/>
                </a:solidFill>
                <a:latin typeface="Arial" panose="020B0604020202020204" pitchFamily="34" charset="0"/>
                <a:cs typeface="Arial" panose="020B0604020202020204" pitchFamily="34" charset="0"/>
              </a:rPr>
              <a:t>-</a:t>
            </a:r>
            <a:r>
              <a:rPr lang="es-ES" dirty="0" smtClean="0">
                <a:solidFill>
                  <a:schemeClr val="tx1"/>
                </a:solidFill>
                <a:latin typeface="Arial" panose="020B0604020202020204" pitchFamily="34" charset="0"/>
                <a:cs typeface="Arial" panose="020B0604020202020204" pitchFamily="34" charset="0"/>
              </a:rPr>
              <a:t>siglas </a:t>
            </a:r>
            <a:r>
              <a:rPr lang="es-ES" dirty="0">
                <a:solidFill>
                  <a:schemeClr val="tx1"/>
                </a:solidFill>
                <a:latin typeface="Arial" panose="020B0604020202020204" pitchFamily="34" charset="0"/>
                <a:cs typeface="Arial" panose="020B0604020202020204" pitchFamily="34" charset="0"/>
              </a:rPr>
              <a:t>en </a:t>
            </a:r>
            <a:r>
              <a:rPr lang="es-ES" dirty="0" err="1">
                <a:solidFill>
                  <a:schemeClr val="tx1"/>
                </a:solidFill>
                <a:latin typeface="Arial" panose="020B0604020202020204" pitchFamily="34" charset="0"/>
                <a:cs typeface="Arial" panose="020B0604020202020204" pitchFamily="34" charset="0"/>
              </a:rPr>
              <a:t>ingés</a:t>
            </a:r>
            <a:r>
              <a:rPr lang="es-ES" dirty="0">
                <a:solidFill>
                  <a:schemeClr val="tx1"/>
                </a:solidFill>
                <a:latin typeface="Arial" panose="020B0604020202020204" pitchFamily="34" charset="0"/>
                <a:cs typeface="Arial" panose="020B0604020202020204" pitchFamily="34" charset="0"/>
              </a:rPr>
              <a:t>: Instituciones sociales e índice de género (Social </a:t>
            </a:r>
            <a:r>
              <a:rPr lang="es-ES" dirty="0" err="1">
                <a:solidFill>
                  <a:schemeClr val="tx1"/>
                </a:solidFill>
                <a:latin typeface="Arial" panose="020B0604020202020204" pitchFamily="34" charset="0"/>
                <a:cs typeface="Arial" panose="020B0604020202020204" pitchFamily="34" charset="0"/>
              </a:rPr>
              <a:t>Institutions</a:t>
            </a:r>
            <a:r>
              <a:rPr lang="es-ES" dirty="0">
                <a:solidFill>
                  <a:schemeClr val="tx1"/>
                </a:solidFill>
                <a:latin typeface="Arial" panose="020B0604020202020204" pitchFamily="34" charset="0"/>
                <a:cs typeface="Arial" panose="020B0604020202020204" pitchFamily="34" charset="0"/>
              </a:rPr>
              <a:t> and </a:t>
            </a:r>
            <a:r>
              <a:rPr lang="es-ES" dirty="0" err="1">
                <a:solidFill>
                  <a:schemeClr val="tx1"/>
                </a:solidFill>
                <a:latin typeface="Arial" panose="020B0604020202020204" pitchFamily="34" charset="0"/>
                <a:cs typeface="Arial" panose="020B0604020202020204" pitchFamily="34" charset="0"/>
              </a:rPr>
              <a:t>Gender</a:t>
            </a:r>
            <a:r>
              <a:rPr lang="es-ES" dirty="0">
                <a:solidFill>
                  <a:schemeClr val="tx1"/>
                </a:solidFill>
                <a:latin typeface="Arial" panose="020B0604020202020204" pitchFamily="34" charset="0"/>
                <a:cs typeface="Arial" panose="020B0604020202020204" pitchFamily="34" charset="0"/>
              </a:rPr>
              <a:t> </a:t>
            </a:r>
            <a:r>
              <a:rPr lang="es-ES" dirty="0" err="1">
                <a:solidFill>
                  <a:schemeClr val="tx1"/>
                </a:solidFill>
                <a:latin typeface="Arial" panose="020B0604020202020204" pitchFamily="34" charset="0"/>
                <a:cs typeface="Arial" panose="020B0604020202020204" pitchFamily="34" charset="0"/>
              </a:rPr>
              <a:t>Index</a:t>
            </a:r>
            <a:r>
              <a:rPr lang="es-ES" dirty="0">
                <a:solidFill>
                  <a:schemeClr val="tx1"/>
                </a:solidFill>
                <a:latin typeface="Arial" panose="020B0604020202020204" pitchFamily="34" charset="0"/>
                <a:cs typeface="Arial" panose="020B0604020202020204" pitchFamily="34" charset="0"/>
              </a:rPr>
              <a:t>)</a:t>
            </a:r>
          </a:p>
          <a:p>
            <a:r>
              <a:rPr lang="es-ES" dirty="0">
                <a:solidFill>
                  <a:schemeClr val="tx1"/>
                </a:solidFill>
                <a:latin typeface="Arial" panose="020B0604020202020204" pitchFamily="34" charset="0"/>
                <a:cs typeface="Arial" panose="020B0604020202020204" pitchFamily="34" charset="0"/>
              </a:rPr>
              <a:t>Mide la discriminación social </a:t>
            </a:r>
            <a:r>
              <a:rPr lang="es-ES" dirty="0" smtClean="0">
                <a:solidFill>
                  <a:schemeClr val="tx1"/>
                </a:solidFill>
                <a:latin typeface="Arial" panose="020B0604020202020204" pitchFamily="34" charset="0"/>
                <a:cs typeface="Arial" panose="020B0604020202020204" pitchFamily="34" charset="0"/>
              </a:rPr>
              <a:t>Formal</a:t>
            </a:r>
            <a:r>
              <a:rPr lang="es-ES" dirty="0">
                <a:solidFill>
                  <a:schemeClr val="tx1"/>
                </a:solidFill>
                <a:latin typeface="Arial" panose="020B0604020202020204" pitchFamily="34" charset="0"/>
                <a:cs typeface="Arial" panose="020B0604020202020204" pitchFamily="34" charset="0"/>
              </a:rPr>
              <a:t>, informal, leyes, normas sociales y prácticas que restringen los derechos y las oportunidades de las mujeres</a:t>
            </a:r>
          </a:p>
          <a:p>
            <a:endParaRPr lang="en-US" u="sng" dirty="0" smtClean="0">
              <a:solidFill>
                <a:schemeClr val="tx1"/>
              </a:solidFill>
              <a:latin typeface="Arial" panose="020B0604020202020204" pitchFamily="34" charset="0"/>
              <a:cs typeface="Arial" panose="020B0604020202020204" pitchFamily="34" charset="0"/>
            </a:endParaRPr>
          </a:p>
          <a:p>
            <a:endParaRPr lang="en-US" u="sng" dirty="0" smtClean="0">
              <a:solidFill>
                <a:schemeClr val="tx1"/>
              </a:solidFill>
              <a:latin typeface="Arial" panose="020B0604020202020204" pitchFamily="34" charset="0"/>
              <a:cs typeface="Arial" panose="020B0604020202020204" pitchFamily="34" charset="0"/>
            </a:endParaRPr>
          </a:p>
          <a:p>
            <a:endParaRPr lang="en-US" dirty="0" smtClean="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90480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012" y="1806438"/>
            <a:ext cx="12192000" cy="769441"/>
          </a:xfrm>
          <a:prstGeom prst="rect">
            <a:avLst/>
          </a:prstGeom>
          <a:noFill/>
        </p:spPr>
        <p:txBody>
          <a:bodyPr wrap="square" lIns="91440" tIns="45720" rIns="91440" bIns="45720">
            <a:spAutoFit/>
          </a:bodyPr>
          <a:lstStyle/>
          <a:p>
            <a:pPr algn="ctr"/>
            <a:r>
              <a:rPr lang="es-ES" sz="4400" b="1" dirty="0">
                <a:ln w="9525">
                  <a:solidFill>
                    <a:schemeClr val="bg1"/>
                  </a:solidFill>
                  <a:prstDash val="solid"/>
                </a:ln>
                <a:effectLst>
                  <a:outerShdw blurRad="12700" dist="38100" dir="2700000" algn="tl" rotWithShape="0">
                    <a:schemeClr val="bg1">
                      <a:lumMod val="50000"/>
                    </a:schemeClr>
                  </a:outerShdw>
                </a:effectLst>
              </a:rPr>
              <a:t>FUNDACIÓN GLOBAL DE  SALUD MASCULINA</a:t>
            </a:r>
          </a:p>
        </p:txBody>
      </p:sp>
      <p:grpSp>
        <p:nvGrpSpPr>
          <p:cNvPr id="16" name="Group 15"/>
          <p:cNvGrpSpPr/>
          <p:nvPr/>
        </p:nvGrpSpPr>
        <p:grpSpPr>
          <a:xfrm>
            <a:off x="350498" y="355633"/>
            <a:ext cx="11570593" cy="1096064"/>
            <a:chOff x="430508" y="435643"/>
            <a:chExt cx="11570593" cy="1096064"/>
          </a:xfrm>
        </p:grpSpPr>
        <p:pic>
          <p:nvPicPr>
            <p:cNvPr id="20" name="Picture 19"/>
            <p:cNvPicPr>
              <a:picLocks noChangeAspect="1"/>
            </p:cNvPicPr>
            <p:nvPr/>
          </p:nvPicPr>
          <p:blipFill>
            <a:blip r:embed="rId2"/>
            <a:stretch>
              <a:fillRect/>
            </a:stretch>
          </p:blipFill>
          <p:spPr>
            <a:xfrm>
              <a:off x="2899146" y="435643"/>
              <a:ext cx="6393705" cy="1096064"/>
            </a:xfrm>
            <a:prstGeom prst="rect">
              <a:avLst/>
            </a:prstGeom>
          </p:spPr>
        </p:pic>
        <p:pic>
          <p:nvPicPr>
            <p:cNvPr id="6" name="Picture 5"/>
            <p:cNvPicPr>
              <a:picLocks noChangeAspect="1"/>
            </p:cNvPicPr>
            <p:nvPr/>
          </p:nvPicPr>
          <p:blipFill>
            <a:blip r:embed="rId3"/>
            <a:stretch>
              <a:fillRect/>
            </a:stretch>
          </p:blipFill>
          <p:spPr>
            <a:xfrm>
              <a:off x="9563397" y="453823"/>
              <a:ext cx="2437704" cy="107788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508" y="453824"/>
              <a:ext cx="2468638" cy="1077883"/>
            </a:xfrm>
            <a:prstGeom prst="rect">
              <a:avLst/>
            </a:prstGeom>
          </p:spPr>
        </p:pic>
      </p:grpSp>
      <p:sp>
        <p:nvSpPr>
          <p:cNvPr id="18" name="Rectangle 17"/>
          <p:cNvSpPr/>
          <p:nvPr/>
        </p:nvSpPr>
        <p:spPr>
          <a:xfrm>
            <a:off x="1688044" y="2948099"/>
            <a:ext cx="8873091" cy="1754326"/>
          </a:xfrm>
          <a:prstGeom prst="rect">
            <a:avLst/>
          </a:prstGeom>
        </p:spPr>
        <p:txBody>
          <a:bodyPr wrap="square">
            <a:spAutoFit/>
          </a:bodyPr>
          <a:lstStyle/>
          <a:p>
            <a:pPr algn="just"/>
            <a:r>
              <a:rPr lang="es-ES" b="1" dirty="0">
                <a:latin typeface="Times New Roman" panose="02020603050405020304" pitchFamily="18" charset="0"/>
                <a:ea typeface="Calibri" panose="020F0502020204030204" pitchFamily="34" charset="0"/>
              </a:rPr>
              <a:t>“Promueve la práctica de la “Medicina de Género y Personalizada” como herramienta para entender y prevenir las enfermedades, apoyándose de campañas educativas que divulguen información científica, certera, oportuna y accesible a toda la población, complementada por cursos de actualización para los promotores de la Salud, </a:t>
            </a:r>
            <a:r>
              <a:rPr lang="es-ES" b="1" i="1" dirty="0">
                <a:latin typeface="Times New Roman" panose="02020603050405020304" pitchFamily="18" charset="0"/>
                <a:ea typeface="Calibri" panose="020F0502020204030204" pitchFamily="34" charset="0"/>
              </a:rPr>
              <a:t>y el impulso de leyes cuyo contenido facilite el acceso universal a la atención médica sin discriminación de raza, sexo, género, nivel socio-económico, religión o ideología.”</a:t>
            </a:r>
            <a:endParaRPr lang="en-US" b="1" i="1" dirty="0"/>
          </a:p>
        </p:txBody>
      </p:sp>
      <p:pic>
        <p:nvPicPr>
          <p:cNvPr id="7" name="Picture 6"/>
          <p:cNvPicPr>
            <a:picLocks noChangeAspect="1"/>
          </p:cNvPicPr>
          <p:nvPr/>
        </p:nvPicPr>
        <p:blipFill>
          <a:blip r:embed="rId5"/>
          <a:stretch>
            <a:fillRect/>
          </a:stretch>
        </p:blipFill>
        <p:spPr>
          <a:xfrm>
            <a:off x="2397698" y="6052561"/>
            <a:ext cx="7236579" cy="585267"/>
          </a:xfrm>
          <a:prstGeom prst="rect">
            <a:avLst/>
          </a:prstGeom>
        </p:spPr>
      </p:pic>
    </p:spTree>
    <p:extLst>
      <p:ext uri="{BB962C8B-B14F-4D97-AF65-F5344CB8AC3E}">
        <p14:creationId xmlns:p14="http://schemas.microsoft.com/office/powerpoint/2010/main" val="2449872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034073" y="1300065"/>
            <a:ext cx="8534400" cy="4525963"/>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None/>
              <a:tabLst/>
              <a:defRPr/>
            </a:pPr>
            <a:r>
              <a:rPr kumimoji="0" lang="en-US" sz="4100" b="1" i="0" u="none" strike="noStrike" kern="1200" cap="none" spc="0" normalizeH="0" baseline="0" noProof="0" dirty="0" err="1" smtClean="0">
                <a:ln>
                  <a:noFill/>
                </a:ln>
                <a:solidFill>
                  <a:srgbClr val="FF0000"/>
                </a:solidFill>
                <a:effectLst/>
                <a:uLnTx/>
                <a:uFillTx/>
                <a:latin typeface="Arial" panose="020B0604020202020204" pitchFamily="34" charset="0"/>
                <a:cs typeface="Arial" panose="020B0604020202020204" pitchFamily="34" charset="0"/>
              </a:rPr>
              <a:t>ECONOMIA</a:t>
            </a:r>
            <a:r>
              <a:rPr kumimoji="0" lang="en-US" sz="4100" b="1" i="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rPr>
              <a:t> DE LA </a:t>
            </a:r>
            <a:r>
              <a:rPr kumimoji="0" lang="en-US" sz="4100" b="1" i="0" u="none" strike="noStrike" kern="1200" cap="none" spc="0" normalizeH="0" baseline="0" noProof="0" dirty="0" err="1" smtClean="0">
                <a:ln>
                  <a:noFill/>
                </a:ln>
                <a:solidFill>
                  <a:srgbClr val="FF0000"/>
                </a:solidFill>
                <a:effectLst/>
                <a:uLnTx/>
                <a:uFillTx/>
                <a:latin typeface="Arial" panose="020B0604020202020204" pitchFamily="34" charset="0"/>
                <a:cs typeface="Arial" panose="020B0604020202020204" pitchFamily="34" charset="0"/>
              </a:rPr>
              <a:t>SALUD</a:t>
            </a:r>
            <a:r>
              <a:rPr kumimoji="0" lang="en-US" sz="4100" b="1" i="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rPr>
              <a:t> ITS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Infecciones</a:t>
            </a:r>
            <a:r>
              <a:rPr kumimoji="0" lang="en-US" sz="32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de </a:t>
            </a:r>
            <a:r>
              <a:rPr kumimoji="0" lang="en-US" sz="32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Transmisión</a:t>
            </a:r>
            <a:r>
              <a:rPr kumimoji="0" lang="en-US" sz="32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Sexual: </a:t>
            </a:r>
            <a:r>
              <a:rPr kumimoji="0" lang="en-US" sz="32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sífilis</a:t>
            </a:r>
            <a:r>
              <a:rPr kumimoji="0" lang="en-US" sz="32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VIH</a:t>
            </a:r>
            <a:r>
              <a:rPr kumimoji="0" lang="en-US" sz="32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HPV, hepatitis, </a:t>
            </a:r>
            <a:r>
              <a:rPr kumimoji="0" lang="en-US" sz="32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gonorrea</a:t>
            </a:r>
            <a:r>
              <a:rPr kumimoji="0" lang="en-US" sz="32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clamidia</a:t>
            </a:r>
            <a:r>
              <a:rPr kumimoji="0" lang="en-US" sz="32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etc.</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Estudio</a:t>
            </a:r>
            <a:r>
              <a:rPr kumimoji="0" lang="en-US" sz="32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de </a:t>
            </a:r>
            <a:r>
              <a:rPr kumimoji="0" lang="en-US" sz="32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costeo</a:t>
            </a:r>
            <a:r>
              <a:rPr kumimoji="0" lang="en-US" sz="32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Calidad</a:t>
            </a:r>
            <a:r>
              <a:rPr kumimoji="0" lang="en-US" sz="32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de Vida </a:t>
            </a:r>
            <a:r>
              <a:rPr kumimoji="0" lang="en-US" sz="32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perdida</a:t>
            </a:r>
            <a:r>
              <a:rPr kumimoji="0" lang="en-US" sz="32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QALY</a:t>
            </a:r>
            <a:r>
              <a:rPr kumimoji="0" lang="en-US" sz="32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-quality adjusted life years)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Puntos</a:t>
            </a:r>
            <a:r>
              <a:rPr kumimoji="0" lang="en-US" sz="28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de </a:t>
            </a:r>
            <a:r>
              <a:rPr kumimoji="0" lang="en-US" sz="28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análisis</a:t>
            </a:r>
            <a:r>
              <a:rPr kumimoji="0" lang="en-US" sz="28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Cuidado</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prenatal, (</a:t>
            </a:r>
            <a:r>
              <a:rPr kumimoji="0" lang="en-US" sz="24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Ej</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MINSA-gratuito</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Periparto</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puerperio</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niños</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hasta 5 </a:t>
            </a:r>
            <a:r>
              <a:rPr kumimoji="0" lang="en-US" sz="24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años</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Cuidadores</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informales</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pérdida</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de </a:t>
            </a:r>
            <a:r>
              <a:rPr kumimoji="0" lang="en-US" sz="24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productividad</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abuela</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etc.)</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Cuidadores</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formales</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(nana)</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Nivel</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de </a:t>
            </a:r>
            <a:r>
              <a:rPr kumimoji="0" lang="en-US" sz="24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escolaridad</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pérdida</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productividad</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Gobierno</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pérdida</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2400" b="0" i="0" u="sng"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impuestos</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que </a:t>
            </a:r>
            <a:r>
              <a:rPr kumimoji="0" lang="en-US" sz="24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deja</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de </a:t>
            </a:r>
            <a:r>
              <a:rPr kumimoji="0" lang="en-US" sz="24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percibir</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falta</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de </a:t>
            </a:r>
            <a:r>
              <a:rPr kumimoji="0" lang="en-US" sz="24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productividad</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subsidioss</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VIH</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a:t>
            </a:r>
            <a:r>
              <a:rPr kumimoji="0" lang="en-US" sz="24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SIDA</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octava</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causa de </a:t>
            </a:r>
            <a:r>
              <a:rPr kumimoji="0" lang="en-US" sz="24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muerte</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productividad</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costo</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smtClean="0">
                <a:ln>
                  <a:noFill/>
                </a:ln>
                <a:effectLst/>
                <a:uLnTx/>
                <a:uFillTx/>
                <a:latin typeface="Arial" panose="020B0604020202020204" pitchFamily="34" charset="0"/>
                <a:cs typeface="Arial" panose="020B0604020202020204" pitchFamily="34" charset="0"/>
              </a:rPr>
              <a:t>medicamento</a:t>
            </a:r>
            <a:r>
              <a:rPr kumimoji="0" lang="en-US" sz="24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5" name="Picture 4"/>
          <p:cNvPicPr>
            <a:picLocks noChangeAspect="1"/>
          </p:cNvPicPr>
          <p:nvPr/>
        </p:nvPicPr>
        <p:blipFill>
          <a:blip r:embed="rId2"/>
          <a:stretch>
            <a:fillRect/>
          </a:stretch>
        </p:blipFill>
        <p:spPr>
          <a:xfrm>
            <a:off x="183489" y="148154"/>
            <a:ext cx="3474111" cy="595562"/>
          </a:xfrm>
          <a:prstGeom prst="rect">
            <a:avLst/>
          </a:prstGeom>
        </p:spPr>
      </p:pic>
      <p:pic>
        <p:nvPicPr>
          <p:cNvPr id="6" name="Picture 5"/>
          <p:cNvPicPr>
            <a:picLocks noChangeAspect="1"/>
          </p:cNvPicPr>
          <p:nvPr/>
        </p:nvPicPr>
        <p:blipFill>
          <a:blip r:embed="rId3"/>
          <a:stretch>
            <a:fillRect/>
          </a:stretch>
        </p:blipFill>
        <p:spPr>
          <a:xfrm>
            <a:off x="2564857" y="6190355"/>
            <a:ext cx="7236579" cy="585267"/>
          </a:xfrm>
          <a:prstGeom prst="rect">
            <a:avLst/>
          </a:prstGeom>
        </p:spPr>
      </p:pic>
    </p:spTree>
    <p:extLst>
      <p:ext uri="{BB962C8B-B14F-4D97-AF65-F5344CB8AC3E}">
        <p14:creationId xmlns:p14="http://schemas.microsoft.com/office/powerpoint/2010/main" val="288218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220685" y="2195804"/>
            <a:ext cx="8534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None/>
              <a:tabLst/>
              <a:defRPr/>
            </a:pPr>
            <a:r>
              <a:rPr kumimoji="0" lang="en-US" sz="4100" b="1" i="0" u="none" strike="noStrike" kern="1200" cap="none" spc="0" normalizeH="0" baseline="0" noProof="0" dirty="0" err="1" smtClean="0">
                <a:ln>
                  <a:noFill/>
                </a:ln>
                <a:solidFill>
                  <a:srgbClr val="FF0000"/>
                </a:solidFill>
                <a:effectLst/>
                <a:uLnTx/>
                <a:uFillTx/>
                <a:latin typeface="Arial" panose="020B0604020202020204" pitchFamily="34" charset="0"/>
                <a:cs typeface="Arial" panose="020B0604020202020204" pitchFamily="34" charset="0"/>
              </a:rPr>
              <a:t>IDEOLOGÍA</a:t>
            </a:r>
            <a:r>
              <a:rPr kumimoji="0" lang="en-US" sz="4100" b="1" i="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rPr>
              <a:t> DE </a:t>
            </a:r>
            <a:r>
              <a:rPr kumimoji="0" lang="en-US" sz="4100" b="1" i="0" u="none" strike="noStrike" kern="1200" cap="none" spc="0" normalizeH="0" baseline="0" noProof="0" dirty="0" err="1" smtClean="0">
                <a:ln>
                  <a:noFill/>
                </a:ln>
                <a:solidFill>
                  <a:srgbClr val="FF0000"/>
                </a:solidFill>
                <a:effectLst/>
                <a:uLnTx/>
                <a:uFillTx/>
                <a:latin typeface="Arial" panose="020B0604020202020204" pitchFamily="34" charset="0"/>
                <a:cs typeface="Arial" panose="020B0604020202020204" pitchFamily="34" charset="0"/>
              </a:rPr>
              <a:t>GÉNERO</a:t>
            </a:r>
            <a:endParaRPr lang="en-US" sz="4100" b="1" dirty="0">
              <a:solidFill>
                <a:srgbClr val="FF000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ct val="20000"/>
              </a:spcBef>
              <a:spcAft>
                <a:spcPts val="0"/>
              </a:spcAft>
              <a:buClrTx/>
              <a:buSzTx/>
              <a:buNone/>
              <a:tabLst/>
              <a:defRPr/>
            </a:pPr>
            <a:r>
              <a:rPr kumimoji="0" lang="en-US" sz="4100" b="1" i="0" u="none" strike="noStrike" kern="1200" cap="none" spc="0" normalizeH="0" baseline="0" noProof="0" dirty="0" err="1" smtClean="0">
                <a:ln>
                  <a:noFill/>
                </a:ln>
                <a:solidFill>
                  <a:srgbClr val="FF0000"/>
                </a:solidFill>
                <a:effectLst/>
                <a:uLnTx/>
                <a:uFillTx/>
                <a:latin typeface="Arial" panose="020B0604020202020204" pitchFamily="34" charset="0"/>
                <a:cs typeface="Arial" panose="020B0604020202020204" pitchFamily="34" charset="0"/>
              </a:rPr>
              <a:t>RELIGIÓN</a:t>
            </a:r>
            <a:endParaRPr lang="en-US" sz="4100" b="1" dirty="0">
              <a:solidFill>
                <a:srgbClr val="FF000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ct val="20000"/>
              </a:spcBef>
              <a:spcAft>
                <a:spcPts val="0"/>
              </a:spcAft>
              <a:buClrTx/>
              <a:buSzTx/>
              <a:buNone/>
              <a:tabLst/>
              <a:defRPr/>
            </a:pPr>
            <a:r>
              <a:rPr kumimoji="0" lang="en-US" sz="4100" b="1" i="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rPr>
              <a:t>ESTADO</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3" name="Picture 2"/>
          <p:cNvPicPr>
            <a:picLocks noChangeAspect="1"/>
          </p:cNvPicPr>
          <p:nvPr/>
        </p:nvPicPr>
        <p:blipFill>
          <a:blip r:embed="rId2"/>
          <a:stretch>
            <a:fillRect/>
          </a:stretch>
        </p:blipFill>
        <p:spPr>
          <a:xfrm>
            <a:off x="183489" y="148154"/>
            <a:ext cx="3474111" cy="595562"/>
          </a:xfrm>
          <a:prstGeom prst="rect">
            <a:avLst/>
          </a:prstGeom>
        </p:spPr>
      </p:pic>
      <p:pic>
        <p:nvPicPr>
          <p:cNvPr id="5" name="Picture 4"/>
          <p:cNvPicPr>
            <a:picLocks noChangeAspect="1"/>
          </p:cNvPicPr>
          <p:nvPr/>
        </p:nvPicPr>
        <p:blipFill>
          <a:blip r:embed="rId3"/>
          <a:stretch>
            <a:fillRect/>
          </a:stretch>
        </p:blipFill>
        <p:spPr>
          <a:xfrm>
            <a:off x="2564857" y="6190355"/>
            <a:ext cx="7236579" cy="585267"/>
          </a:xfrm>
          <a:prstGeom prst="rect">
            <a:avLst/>
          </a:prstGeom>
        </p:spPr>
      </p:pic>
    </p:spTree>
    <p:extLst>
      <p:ext uri="{BB962C8B-B14F-4D97-AF65-F5344CB8AC3E}">
        <p14:creationId xmlns:p14="http://schemas.microsoft.com/office/powerpoint/2010/main" val="3612371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150439" y="104086"/>
            <a:ext cx="3584279" cy="614448"/>
          </a:xfrm>
          <a:prstGeom prst="rect">
            <a:avLst/>
          </a:prstGeom>
        </p:spPr>
      </p:pic>
      <p:sp>
        <p:nvSpPr>
          <p:cNvPr id="3" name="Rectangle 2"/>
          <p:cNvSpPr/>
          <p:nvPr/>
        </p:nvSpPr>
        <p:spPr>
          <a:xfrm>
            <a:off x="1425850" y="606701"/>
            <a:ext cx="9851300" cy="646331"/>
          </a:xfrm>
          <a:prstGeom prst="rect">
            <a:avLst/>
          </a:prstGeom>
        </p:spPr>
        <p:txBody>
          <a:bodyPr wrap="square">
            <a:spAutoFit/>
          </a:bodyPr>
          <a:lstStyle/>
          <a:p>
            <a:r>
              <a:rPr lang="es-ES" sz="3600" b="1" dirty="0">
                <a:ln w="9525">
                  <a:solidFill>
                    <a:schemeClr val="bg1"/>
                  </a:solidFill>
                  <a:prstDash val="solid"/>
                </a:ln>
                <a:effectLst>
                  <a:outerShdw blurRad="12700" dist="38100" dir="2700000" algn="tl" rotWithShape="0">
                    <a:schemeClr val="bg1">
                      <a:lumMod val="50000"/>
                    </a:schemeClr>
                  </a:outerShdw>
                </a:effectLst>
              </a:rPr>
              <a:t>FAMILIA TRADICIONAL VS NÚCLEOS FAMILIARES</a:t>
            </a:r>
            <a:endParaRPr lang="en-US" sz="3600" dirty="0"/>
          </a:p>
        </p:txBody>
      </p:sp>
      <p:grpSp>
        <p:nvGrpSpPr>
          <p:cNvPr id="14" name="Group 13"/>
          <p:cNvGrpSpPr/>
          <p:nvPr/>
        </p:nvGrpSpPr>
        <p:grpSpPr>
          <a:xfrm>
            <a:off x="986762" y="1355154"/>
            <a:ext cx="10175185" cy="4631046"/>
            <a:chOff x="67647" y="1460696"/>
            <a:chExt cx="11837662" cy="5189924"/>
          </a:xfrm>
        </p:grpSpPr>
        <p:pic>
          <p:nvPicPr>
            <p:cNvPr id="2" name="Picture 1"/>
            <p:cNvPicPr>
              <a:picLocks noChangeAspect="1"/>
            </p:cNvPicPr>
            <p:nvPr/>
          </p:nvPicPr>
          <p:blipFill>
            <a:blip r:embed="rId3"/>
            <a:stretch>
              <a:fillRect/>
            </a:stretch>
          </p:blipFill>
          <p:spPr>
            <a:xfrm>
              <a:off x="67647" y="1460696"/>
              <a:ext cx="4032745" cy="2685808"/>
            </a:xfrm>
            <a:prstGeom prst="rect">
              <a:avLst/>
            </a:prstGeom>
          </p:spPr>
        </p:pic>
        <p:pic>
          <p:nvPicPr>
            <p:cNvPr id="7" name="Picture 6"/>
            <p:cNvPicPr>
              <a:picLocks noChangeAspect="1"/>
            </p:cNvPicPr>
            <p:nvPr/>
          </p:nvPicPr>
          <p:blipFill>
            <a:blip r:embed="rId4"/>
            <a:stretch>
              <a:fillRect/>
            </a:stretch>
          </p:blipFill>
          <p:spPr>
            <a:xfrm>
              <a:off x="3949088" y="1460696"/>
              <a:ext cx="4074780" cy="2685827"/>
            </a:xfrm>
            <a:prstGeom prst="rect">
              <a:avLst/>
            </a:prstGeom>
          </p:spPr>
        </p:pic>
        <p:pic>
          <p:nvPicPr>
            <p:cNvPr id="8" name="Picture 7"/>
            <p:cNvPicPr>
              <a:picLocks noChangeAspect="1"/>
            </p:cNvPicPr>
            <p:nvPr/>
          </p:nvPicPr>
          <p:blipFill>
            <a:blip r:embed="rId5"/>
            <a:stretch>
              <a:fillRect/>
            </a:stretch>
          </p:blipFill>
          <p:spPr>
            <a:xfrm>
              <a:off x="7830529" y="1460696"/>
              <a:ext cx="4074780" cy="2711581"/>
            </a:xfrm>
            <a:prstGeom prst="rect">
              <a:avLst/>
            </a:prstGeom>
          </p:spPr>
        </p:pic>
        <p:pic>
          <p:nvPicPr>
            <p:cNvPr id="9" name="Picture 8"/>
            <p:cNvPicPr>
              <a:picLocks noChangeAspect="1"/>
            </p:cNvPicPr>
            <p:nvPr/>
          </p:nvPicPr>
          <p:blipFill>
            <a:blip r:embed="rId6"/>
            <a:stretch>
              <a:fillRect/>
            </a:stretch>
          </p:blipFill>
          <p:spPr>
            <a:xfrm>
              <a:off x="77552" y="4146504"/>
              <a:ext cx="3871535" cy="2504116"/>
            </a:xfrm>
            <a:prstGeom prst="rect">
              <a:avLst/>
            </a:prstGeom>
          </p:spPr>
        </p:pic>
        <p:pic>
          <p:nvPicPr>
            <p:cNvPr id="10" name="Picture 9"/>
            <p:cNvPicPr>
              <a:picLocks noChangeAspect="1"/>
            </p:cNvPicPr>
            <p:nvPr/>
          </p:nvPicPr>
          <p:blipFill>
            <a:blip r:embed="rId7"/>
            <a:stretch>
              <a:fillRect/>
            </a:stretch>
          </p:blipFill>
          <p:spPr>
            <a:xfrm>
              <a:off x="3949088" y="4098265"/>
              <a:ext cx="3844240" cy="2552355"/>
            </a:xfrm>
            <a:prstGeom prst="rect">
              <a:avLst/>
            </a:prstGeom>
          </p:spPr>
        </p:pic>
        <p:pic>
          <p:nvPicPr>
            <p:cNvPr id="11" name="Picture 10"/>
            <p:cNvPicPr>
              <a:picLocks noChangeAspect="1"/>
            </p:cNvPicPr>
            <p:nvPr/>
          </p:nvPicPr>
          <p:blipFill>
            <a:blip r:embed="rId8"/>
            <a:stretch>
              <a:fillRect/>
            </a:stretch>
          </p:blipFill>
          <p:spPr>
            <a:xfrm>
              <a:off x="7721046" y="4084247"/>
              <a:ext cx="4184263" cy="2566373"/>
            </a:xfrm>
            <a:prstGeom prst="rect">
              <a:avLst/>
            </a:prstGeom>
          </p:spPr>
        </p:pic>
      </p:grpSp>
      <p:pic>
        <p:nvPicPr>
          <p:cNvPr id="13" name="Picture 12"/>
          <p:cNvPicPr>
            <a:picLocks noChangeAspect="1"/>
          </p:cNvPicPr>
          <p:nvPr/>
        </p:nvPicPr>
        <p:blipFill>
          <a:blip r:embed="rId9"/>
          <a:stretch>
            <a:fillRect/>
          </a:stretch>
        </p:blipFill>
        <p:spPr>
          <a:xfrm>
            <a:off x="2564857" y="6190355"/>
            <a:ext cx="7236579" cy="585267"/>
          </a:xfrm>
          <a:prstGeom prst="rect">
            <a:avLst/>
          </a:prstGeom>
        </p:spPr>
      </p:pic>
    </p:spTree>
    <p:extLst>
      <p:ext uri="{BB962C8B-B14F-4D97-AF65-F5344CB8AC3E}">
        <p14:creationId xmlns:p14="http://schemas.microsoft.com/office/powerpoint/2010/main" val="3381003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58262"/>
            <a:ext cx="12191999" cy="584775"/>
          </a:xfrm>
          <a:prstGeom prst="rect">
            <a:avLst/>
          </a:prstGeom>
          <a:noFill/>
        </p:spPr>
        <p:txBody>
          <a:bodyPr wrap="square" lIns="91440" tIns="45720" rIns="91440" bIns="45720">
            <a:spAutoFit/>
          </a:bodyPr>
          <a:lstStyle/>
          <a:p>
            <a:pPr algn="ctr"/>
            <a:r>
              <a:rPr lang="es-ES" sz="3200" b="1" dirty="0">
                <a:ln w="9525">
                  <a:solidFill>
                    <a:schemeClr val="bg1"/>
                  </a:solidFill>
                  <a:prstDash val="solid"/>
                </a:ln>
                <a:effectLst>
                  <a:outerShdw blurRad="12700" dist="38100" dir="2700000" algn="tl" rotWithShape="0">
                    <a:schemeClr val="bg1">
                      <a:lumMod val="50000"/>
                    </a:schemeClr>
                  </a:outerShdw>
                </a:effectLst>
              </a:rPr>
              <a:t>IDEOLOGÍA DE GÉNERO VS IDENTIDAD DE GÉNERO</a:t>
            </a:r>
            <a:endPar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20" name="Picture 19"/>
          <p:cNvPicPr>
            <a:picLocks noChangeAspect="1"/>
          </p:cNvPicPr>
          <p:nvPr/>
        </p:nvPicPr>
        <p:blipFill>
          <a:blip r:embed="rId2"/>
          <a:stretch>
            <a:fillRect/>
          </a:stretch>
        </p:blipFill>
        <p:spPr>
          <a:xfrm>
            <a:off x="129645" y="142370"/>
            <a:ext cx="2556405" cy="438241"/>
          </a:xfrm>
          <a:prstGeom prst="rect">
            <a:avLst/>
          </a:prstGeom>
        </p:spPr>
      </p:pic>
      <p:sp>
        <p:nvSpPr>
          <p:cNvPr id="8" name="Rectangle 7"/>
          <p:cNvSpPr/>
          <p:nvPr/>
        </p:nvSpPr>
        <p:spPr>
          <a:xfrm>
            <a:off x="285748" y="1043037"/>
            <a:ext cx="11620500" cy="2554545"/>
          </a:xfrm>
          <a:prstGeom prst="rect">
            <a:avLst/>
          </a:prstGeom>
          <a:noFill/>
        </p:spPr>
        <p:txBody>
          <a:bodyPr wrap="square" lIns="91440" tIns="45720" rIns="91440" bIns="45720">
            <a:spAutoFit/>
          </a:bodyPr>
          <a:lstStyle/>
          <a:p>
            <a:pPr algn="just"/>
            <a:r>
              <a:rPr lang="es-ES" sz="2400" b="1" i="1" dirty="0">
                <a:ln w="9525">
                  <a:solidFill>
                    <a:schemeClr val="bg1"/>
                  </a:solidFill>
                  <a:prstDash val="solid"/>
                </a:ln>
                <a:effectLst>
                  <a:outerShdw blurRad="12700" dist="38100" dir="2700000" algn="tl" rotWithShape="0">
                    <a:schemeClr val="bg1">
                      <a:lumMod val="50000"/>
                    </a:schemeClr>
                  </a:outerShdw>
                </a:effectLst>
              </a:rPr>
              <a:t>IDEOLOGÍA</a:t>
            </a:r>
            <a:r>
              <a:rPr lang="es-ES" sz="2400" b="1" dirty="0">
                <a:ln w="9525">
                  <a:solidFill>
                    <a:schemeClr val="bg1"/>
                  </a:solidFill>
                  <a:prstDash val="solid"/>
                </a:ln>
                <a:effectLst>
                  <a:outerShdw blurRad="12700" dist="38100" dir="2700000" algn="tl" rotWithShape="0">
                    <a:schemeClr val="bg1">
                      <a:lumMod val="50000"/>
                    </a:schemeClr>
                  </a:outerShdw>
                </a:effectLst>
              </a:rPr>
              <a:t>: CONJUNTO DE IDEAS QUE CARACTERIZAN A UNA PERSONA, </a:t>
            </a:r>
          </a:p>
          <a:p>
            <a:pPr algn="just"/>
            <a:r>
              <a:rPr lang="es-ES" sz="2400" b="1" dirty="0">
                <a:ln w="9525">
                  <a:solidFill>
                    <a:schemeClr val="bg1"/>
                  </a:solidFill>
                  <a:prstDash val="solid"/>
                </a:ln>
                <a:effectLst>
                  <a:outerShdw blurRad="12700" dist="38100" dir="2700000" algn="tl" rotWithShape="0">
                    <a:schemeClr val="bg1">
                      <a:lumMod val="50000"/>
                    </a:schemeClr>
                  </a:outerShdw>
                </a:effectLst>
              </a:rPr>
              <a:t>COLECTIVIDAD, MOVIMIENTO CULTURAL, SOCIAL, RELIGIOSO Y POLÍTICO. </a:t>
            </a:r>
          </a:p>
          <a:p>
            <a:pPr algn="just"/>
            <a:endParaRPr lang="es-ES" sz="800" b="1" dirty="0">
              <a:ln w="9525">
                <a:solidFill>
                  <a:schemeClr val="bg1"/>
                </a:solidFill>
                <a:prstDash val="solid"/>
              </a:ln>
              <a:effectLst>
                <a:outerShdw blurRad="12700" dist="38100" dir="2700000" algn="tl" rotWithShape="0">
                  <a:schemeClr val="bg1">
                    <a:lumMod val="50000"/>
                  </a:schemeClr>
                </a:outerShdw>
              </a:effectLst>
            </a:endParaRPr>
          </a:p>
          <a:p>
            <a:pPr algn="just"/>
            <a:r>
              <a:rPr lang="es-ES" sz="2400" b="1" i="1" dirty="0">
                <a:ln w="9525">
                  <a:solidFill>
                    <a:schemeClr val="bg1"/>
                  </a:solidFill>
                  <a:prstDash val="solid"/>
                </a:ln>
                <a:effectLst>
                  <a:outerShdw blurRad="12700" dist="38100" dir="2700000" algn="tl" rotWithShape="0">
                    <a:schemeClr val="bg1">
                      <a:lumMod val="50000"/>
                    </a:schemeClr>
                  </a:outerShdw>
                </a:effectLst>
              </a:rPr>
              <a:t>GÉNERO</a:t>
            </a:r>
            <a:r>
              <a:rPr lang="es-ES" sz="2400" b="1" dirty="0">
                <a:ln w="9525">
                  <a:solidFill>
                    <a:schemeClr val="bg1"/>
                  </a:solidFill>
                  <a:prstDash val="solid"/>
                </a:ln>
                <a:effectLst>
                  <a:outerShdw blurRad="12700" dist="38100" dir="2700000" algn="tl" rotWithShape="0">
                    <a:schemeClr val="bg1">
                      <a:lumMod val="50000"/>
                    </a:schemeClr>
                  </a:outerShdw>
                </a:effectLst>
              </a:rPr>
              <a:t>: EN TÉRMINOS BIOLÓGICOS SER REFIERE A TODOS LOS ASPECTOS RELACIONADOS CON LA “IDENTIDAD SEXUAL” DE LOS SERES VIVOS. </a:t>
            </a:r>
          </a:p>
          <a:p>
            <a:pPr algn="just"/>
            <a:endParaRPr lang="es-ES" sz="800" b="1" dirty="0">
              <a:ln w="9525">
                <a:solidFill>
                  <a:schemeClr val="bg1"/>
                </a:solidFill>
                <a:prstDash val="solid"/>
              </a:ln>
              <a:effectLst>
                <a:outerShdw blurRad="12700" dist="38100" dir="2700000" algn="tl" rotWithShape="0">
                  <a:schemeClr val="bg1">
                    <a:lumMod val="50000"/>
                  </a:schemeClr>
                </a:outerShdw>
              </a:effectLst>
            </a:endParaRPr>
          </a:p>
          <a:p>
            <a:pPr algn="just"/>
            <a:r>
              <a:rPr lang="es-ES" sz="2400" b="1" i="1" dirty="0">
                <a:ln w="9525">
                  <a:solidFill>
                    <a:schemeClr val="bg1"/>
                  </a:solidFill>
                  <a:prstDash val="solid"/>
                </a:ln>
                <a:effectLst>
                  <a:outerShdw blurRad="12700" dist="38100" dir="2700000" algn="tl" rotWithShape="0">
                    <a:schemeClr val="bg1">
                      <a:lumMod val="50000"/>
                    </a:schemeClr>
                  </a:outerShdw>
                </a:effectLst>
              </a:rPr>
              <a:t>IDENTIDAD</a:t>
            </a:r>
            <a:r>
              <a:rPr lang="es-ES" sz="2400" b="1" dirty="0">
                <a:ln w="9525">
                  <a:solidFill>
                    <a:schemeClr val="bg1"/>
                  </a:solidFill>
                  <a:prstDash val="solid"/>
                </a:ln>
                <a:effectLst>
                  <a:outerShdw blurRad="12700" dist="38100" dir="2700000" algn="tl" rotWithShape="0">
                    <a:schemeClr val="bg1">
                      <a:lumMod val="50000"/>
                    </a:schemeClr>
                  </a:outerShdw>
                </a:effectLst>
              </a:rPr>
              <a:t>: GRUPOS DE RASGOS O CARACTERÍSTICAS PROPIAS DE UNA PERSONA O UNA COLECTIVIDAD QUE LOS IDENTIFICAN FRENTE A LOS DEMÁS</a:t>
            </a:r>
            <a:endPar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12290" name="Picture 2" descr="Resultado de imagen de hombre y muj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48" y="3741164"/>
            <a:ext cx="3432175" cy="229269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Resultado de imagen de gay cou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6443" y="3741163"/>
            <a:ext cx="3439040" cy="22926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8816" y="3741162"/>
            <a:ext cx="3617362" cy="2292694"/>
          </a:xfrm>
          <a:prstGeom prst="rect">
            <a:avLst/>
          </a:prstGeom>
        </p:spPr>
      </p:pic>
      <p:pic>
        <p:nvPicPr>
          <p:cNvPr id="12298" name="Picture 10" descr="Resultado de imagen de priest and nu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6102" y="3740871"/>
            <a:ext cx="2292985" cy="22929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7"/>
          <a:stretch>
            <a:fillRect/>
          </a:stretch>
        </p:blipFill>
        <p:spPr>
          <a:xfrm>
            <a:off x="2564857" y="6190355"/>
            <a:ext cx="7236579" cy="585267"/>
          </a:xfrm>
          <a:prstGeom prst="rect">
            <a:avLst/>
          </a:prstGeom>
        </p:spPr>
      </p:pic>
    </p:spTree>
    <p:extLst>
      <p:ext uri="{BB962C8B-B14F-4D97-AF65-F5344CB8AC3E}">
        <p14:creationId xmlns:p14="http://schemas.microsoft.com/office/powerpoint/2010/main" val="3333542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150439" y="104086"/>
            <a:ext cx="3084251" cy="528729"/>
          </a:xfrm>
          <a:prstGeom prst="rect">
            <a:avLst/>
          </a:prstGeom>
        </p:spPr>
      </p:pic>
      <p:pic>
        <p:nvPicPr>
          <p:cNvPr id="17" name="Picture 16"/>
          <p:cNvPicPr>
            <a:picLocks noChangeAspect="1"/>
          </p:cNvPicPr>
          <p:nvPr/>
        </p:nvPicPr>
        <p:blipFill>
          <a:blip r:embed="rId3"/>
          <a:stretch>
            <a:fillRect/>
          </a:stretch>
        </p:blipFill>
        <p:spPr>
          <a:xfrm>
            <a:off x="2366425" y="6245726"/>
            <a:ext cx="9113151" cy="547093"/>
          </a:xfrm>
          <a:prstGeom prst="rect">
            <a:avLst/>
          </a:prstGeom>
        </p:spPr>
      </p:pic>
      <p:sp>
        <p:nvSpPr>
          <p:cNvPr id="3" name="Rectangle 2"/>
          <p:cNvSpPr/>
          <p:nvPr/>
        </p:nvSpPr>
        <p:spPr>
          <a:xfrm>
            <a:off x="2050661" y="543384"/>
            <a:ext cx="8343899" cy="584775"/>
          </a:xfrm>
          <a:prstGeom prst="rect">
            <a:avLst/>
          </a:prstGeom>
        </p:spPr>
        <p:txBody>
          <a:bodyPr wrap="square">
            <a:spAutoFit/>
          </a:bodyPr>
          <a:lstStyle/>
          <a:p>
            <a:r>
              <a:rPr lang="es-ES" sz="3200" b="1" dirty="0">
                <a:ln w="9525">
                  <a:solidFill>
                    <a:schemeClr val="bg1"/>
                  </a:solidFill>
                  <a:prstDash val="solid"/>
                </a:ln>
                <a:effectLst>
                  <a:outerShdw blurRad="12700" dist="38100" dir="2700000" algn="tl" rotWithShape="0">
                    <a:schemeClr val="bg1">
                      <a:lumMod val="50000"/>
                    </a:schemeClr>
                  </a:outerShdw>
                </a:effectLst>
              </a:rPr>
              <a:t>LOS DERECHOS DEL NIÑO Y EL ADOLESCENTE</a:t>
            </a:r>
            <a:endParaRPr lang="en-US" sz="3200" dirty="0"/>
          </a:p>
        </p:txBody>
      </p:sp>
      <p:sp>
        <p:nvSpPr>
          <p:cNvPr id="2" name="Rectangle 1"/>
          <p:cNvSpPr/>
          <p:nvPr/>
        </p:nvSpPr>
        <p:spPr>
          <a:xfrm>
            <a:off x="150439" y="3893529"/>
            <a:ext cx="3133132" cy="2585323"/>
          </a:xfrm>
          <a:prstGeom prst="rect">
            <a:avLst/>
          </a:prstGeom>
        </p:spPr>
        <p:txBody>
          <a:bodyPr wrap="square">
            <a:spAutoFit/>
          </a:bodyPr>
          <a:lstStyle/>
          <a:p>
            <a:r>
              <a:rPr lang="es-ES" dirty="0"/>
              <a:t>	</a:t>
            </a:r>
            <a:r>
              <a:rPr lang="es-ES" b="1" dirty="0"/>
              <a:t>Pobreza</a:t>
            </a:r>
          </a:p>
          <a:p>
            <a:r>
              <a:rPr lang="es-ES" b="1" dirty="0"/>
              <a:t>	Explotación</a:t>
            </a:r>
          </a:p>
          <a:p>
            <a:r>
              <a:rPr lang="es-ES" b="1" dirty="0"/>
              <a:t>	Violencia</a:t>
            </a:r>
          </a:p>
          <a:p>
            <a:r>
              <a:rPr lang="es-ES" b="1" dirty="0"/>
              <a:t>	Discriminación</a:t>
            </a:r>
          </a:p>
          <a:p>
            <a:r>
              <a:rPr lang="es-ES" b="1" dirty="0"/>
              <a:t>	Prácticas culturales</a:t>
            </a:r>
          </a:p>
          <a:p>
            <a:r>
              <a:rPr lang="es-ES" b="1" dirty="0"/>
              <a:t>	Salud</a:t>
            </a:r>
          </a:p>
          <a:p>
            <a:r>
              <a:rPr lang="es-ES" b="1" dirty="0"/>
              <a:t>    Educación </a:t>
            </a:r>
          </a:p>
          <a:p>
            <a:r>
              <a:rPr lang="es-ES" b="1" dirty="0"/>
              <a:t>	Aislamiento y desarraigo</a:t>
            </a:r>
          </a:p>
          <a:p>
            <a:r>
              <a:rPr lang="es-ES" b="1" dirty="0"/>
              <a:t>	Justicia para los niños</a:t>
            </a:r>
          </a:p>
        </p:txBody>
      </p:sp>
      <p:pic>
        <p:nvPicPr>
          <p:cNvPr id="4" name="Picture 3"/>
          <p:cNvPicPr>
            <a:picLocks noChangeAspect="1"/>
          </p:cNvPicPr>
          <p:nvPr/>
        </p:nvPicPr>
        <p:blipFill>
          <a:blip r:embed="rId4"/>
          <a:stretch>
            <a:fillRect/>
          </a:stretch>
        </p:blipFill>
        <p:spPr>
          <a:xfrm>
            <a:off x="791584" y="1169379"/>
            <a:ext cx="4457700" cy="2724150"/>
          </a:xfrm>
          <a:prstGeom prst="rect">
            <a:avLst/>
          </a:prstGeom>
        </p:spPr>
      </p:pic>
      <p:pic>
        <p:nvPicPr>
          <p:cNvPr id="2050" name="Picture 2" descr="Image result for child neglect 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2866" y="1167816"/>
            <a:ext cx="4088570" cy="27257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8341436" y="1167816"/>
            <a:ext cx="2725713" cy="2725713"/>
          </a:xfrm>
          <a:prstGeom prst="rect">
            <a:avLst/>
          </a:prstGeom>
        </p:spPr>
      </p:pic>
      <p:pic>
        <p:nvPicPr>
          <p:cNvPr id="7" name="Picture 6"/>
          <p:cNvPicPr>
            <a:picLocks noChangeAspect="1"/>
          </p:cNvPicPr>
          <p:nvPr/>
        </p:nvPicPr>
        <p:blipFill>
          <a:blip r:embed="rId7"/>
          <a:stretch>
            <a:fillRect/>
          </a:stretch>
        </p:blipFill>
        <p:spPr>
          <a:xfrm>
            <a:off x="3204378" y="3852309"/>
            <a:ext cx="3770635" cy="2393417"/>
          </a:xfrm>
          <a:prstGeom prst="rect">
            <a:avLst/>
          </a:prstGeom>
        </p:spPr>
      </p:pic>
      <p:pic>
        <p:nvPicPr>
          <p:cNvPr id="2052" name="Picture 4" descr="Image result for autism childre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2999" y="3846783"/>
            <a:ext cx="4140583" cy="237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168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240079" y="216870"/>
            <a:ext cx="4054191" cy="695004"/>
          </a:xfrm>
          <a:prstGeom prst="rect">
            <a:avLst/>
          </a:prstGeom>
        </p:spPr>
      </p:pic>
      <p:cxnSp>
        <p:nvCxnSpPr>
          <p:cNvPr id="34" name="Straight Connector 33"/>
          <p:cNvCxnSpPr/>
          <p:nvPr/>
        </p:nvCxnSpPr>
        <p:spPr>
          <a:xfrm>
            <a:off x="1227438" y="0"/>
            <a:ext cx="0" cy="6792819"/>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881382" y="2125331"/>
            <a:ext cx="5963360" cy="3090105"/>
          </a:xfrm>
          <a:prstGeom prst="rect">
            <a:avLst/>
          </a:prstGeom>
        </p:spPr>
      </p:pic>
      <p:pic>
        <p:nvPicPr>
          <p:cNvPr id="6" name="Picture 5"/>
          <p:cNvPicPr>
            <a:picLocks noChangeAspect="1"/>
          </p:cNvPicPr>
          <p:nvPr/>
        </p:nvPicPr>
        <p:blipFill>
          <a:blip r:embed="rId4"/>
          <a:stretch>
            <a:fillRect/>
          </a:stretch>
        </p:blipFill>
        <p:spPr>
          <a:xfrm>
            <a:off x="6844742" y="2125331"/>
            <a:ext cx="4638167" cy="3086489"/>
          </a:xfrm>
          <a:prstGeom prst="rect">
            <a:avLst/>
          </a:prstGeom>
        </p:spPr>
      </p:pic>
      <p:pic>
        <p:nvPicPr>
          <p:cNvPr id="8" name="Picture 7"/>
          <p:cNvPicPr>
            <a:picLocks noChangeAspect="1"/>
          </p:cNvPicPr>
          <p:nvPr/>
        </p:nvPicPr>
        <p:blipFill>
          <a:blip r:embed="rId5"/>
          <a:stretch>
            <a:fillRect/>
          </a:stretch>
        </p:blipFill>
        <p:spPr>
          <a:xfrm>
            <a:off x="2564857" y="6190355"/>
            <a:ext cx="7236579" cy="585267"/>
          </a:xfrm>
          <a:prstGeom prst="rect">
            <a:avLst/>
          </a:prstGeom>
        </p:spPr>
      </p:pic>
      <p:sp>
        <p:nvSpPr>
          <p:cNvPr id="4" name="Rectangle 3"/>
          <p:cNvSpPr/>
          <p:nvPr/>
        </p:nvSpPr>
        <p:spPr>
          <a:xfrm>
            <a:off x="1985214" y="1128744"/>
            <a:ext cx="9719055" cy="584775"/>
          </a:xfrm>
          <a:prstGeom prst="rect">
            <a:avLst/>
          </a:prstGeom>
        </p:spPr>
        <p:txBody>
          <a:bodyPr wrap="square">
            <a:spAutoFit/>
          </a:bodyPr>
          <a:lstStyle/>
          <a:p>
            <a:pPr lvl="0"/>
            <a:r>
              <a:rPr lang="es-ES" sz="3200" b="1" dirty="0" smtClean="0">
                <a:ln w="9525">
                  <a:solidFill>
                    <a:prstClr val="black"/>
                  </a:solidFill>
                  <a:prstDash val="solid"/>
                </a:ln>
                <a:solidFill>
                  <a:prstClr val="white"/>
                </a:solidFill>
                <a:effectLst>
                  <a:outerShdw blurRad="12700" dist="38100" dir="2700000" algn="tl" rotWithShape="0">
                    <a:prstClr val="black">
                      <a:lumMod val="50000"/>
                    </a:prstClr>
                  </a:outerShdw>
                </a:effectLst>
              </a:rPr>
              <a:t>EDUCACIÓN EN SALUD SEXUAL Y REPRODUCTIVA</a:t>
            </a:r>
            <a:endParaRPr lang="en-US" sz="3200" dirty="0">
              <a:solidFill>
                <a:prstClr val="white"/>
              </a:solidFill>
            </a:endParaRPr>
          </a:p>
        </p:txBody>
      </p:sp>
    </p:spTree>
    <p:extLst>
      <p:ext uri="{BB962C8B-B14F-4D97-AF65-F5344CB8AC3E}">
        <p14:creationId xmlns:p14="http://schemas.microsoft.com/office/powerpoint/2010/main" val="362041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269275" y="1081529"/>
            <a:ext cx="4229798" cy="2621406"/>
          </a:xfrm>
          <a:prstGeom prst="rect">
            <a:avLst/>
          </a:prstGeom>
        </p:spPr>
      </p:pic>
      <p:pic>
        <p:nvPicPr>
          <p:cNvPr id="20" name="Picture 19"/>
          <p:cNvPicPr>
            <a:picLocks noChangeAspect="1"/>
          </p:cNvPicPr>
          <p:nvPr/>
        </p:nvPicPr>
        <p:blipFill>
          <a:blip r:embed="rId3"/>
          <a:stretch>
            <a:fillRect/>
          </a:stretch>
        </p:blipFill>
        <p:spPr>
          <a:xfrm>
            <a:off x="154560" y="157665"/>
            <a:ext cx="4054191" cy="695004"/>
          </a:xfrm>
          <a:prstGeom prst="rect">
            <a:avLst/>
          </a:prstGeom>
        </p:spPr>
      </p:pic>
      <p:cxnSp>
        <p:nvCxnSpPr>
          <p:cNvPr id="34" name="Straight Connector 33"/>
          <p:cNvCxnSpPr/>
          <p:nvPr/>
        </p:nvCxnSpPr>
        <p:spPr>
          <a:xfrm>
            <a:off x="1227438" y="0"/>
            <a:ext cx="0" cy="6792819"/>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stretch>
            <a:fillRect/>
          </a:stretch>
        </p:blipFill>
        <p:spPr>
          <a:xfrm>
            <a:off x="8374325" y="3906226"/>
            <a:ext cx="2471114" cy="2181136"/>
          </a:xfrm>
          <a:prstGeom prst="rect">
            <a:avLst/>
          </a:prstGeom>
          <a:ln w="73025">
            <a:solidFill>
              <a:schemeClr val="bg1"/>
            </a:solidFill>
          </a:ln>
        </p:spPr>
      </p:pic>
      <p:pic>
        <p:nvPicPr>
          <p:cNvPr id="4" name="Picture 3"/>
          <p:cNvPicPr>
            <a:picLocks noChangeAspect="1"/>
          </p:cNvPicPr>
          <p:nvPr/>
        </p:nvPicPr>
        <p:blipFill>
          <a:blip r:embed="rId5"/>
          <a:stretch>
            <a:fillRect/>
          </a:stretch>
        </p:blipFill>
        <p:spPr>
          <a:xfrm>
            <a:off x="1070152" y="1081530"/>
            <a:ext cx="3896857" cy="2593181"/>
          </a:xfrm>
          <a:prstGeom prst="rect">
            <a:avLst/>
          </a:prstGeom>
        </p:spPr>
      </p:pic>
      <p:pic>
        <p:nvPicPr>
          <p:cNvPr id="5" name="Picture 4"/>
          <p:cNvPicPr>
            <a:picLocks noChangeAspect="1"/>
          </p:cNvPicPr>
          <p:nvPr/>
        </p:nvPicPr>
        <p:blipFill>
          <a:blip r:embed="rId6"/>
          <a:stretch>
            <a:fillRect/>
          </a:stretch>
        </p:blipFill>
        <p:spPr>
          <a:xfrm>
            <a:off x="4456235" y="1081529"/>
            <a:ext cx="3674690" cy="2593181"/>
          </a:xfrm>
          <a:prstGeom prst="rect">
            <a:avLst/>
          </a:prstGeom>
        </p:spPr>
      </p:pic>
      <p:pic>
        <p:nvPicPr>
          <p:cNvPr id="6" name="Picture 5"/>
          <p:cNvPicPr>
            <a:picLocks noChangeAspect="1"/>
          </p:cNvPicPr>
          <p:nvPr/>
        </p:nvPicPr>
        <p:blipFill>
          <a:blip r:embed="rId7"/>
          <a:stretch>
            <a:fillRect/>
          </a:stretch>
        </p:blipFill>
        <p:spPr>
          <a:xfrm>
            <a:off x="4189869" y="3674709"/>
            <a:ext cx="3700036" cy="2220022"/>
          </a:xfrm>
          <a:prstGeom prst="rect">
            <a:avLst/>
          </a:prstGeom>
        </p:spPr>
      </p:pic>
      <p:pic>
        <p:nvPicPr>
          <p:cNvPr id="7" name="Picture 6"/>
          <p:cNvPicPr>
            <a:picLocks noChangeAspect="1"/>
          </p:cNvPicPr>
          <p:nvPr/>
        </p:nvPicPr>
        <p:blipFill>
          <a:blip r:embed="rId8"/>
          <a:stretch>
            <a:fillRect/>
          </a:stretch>
        </p:blipFill>
        <p:spPr>
          <a:xfrm>
            <a:off x="1070152" y="3674710"/>
            <a:ext cx="3138599" cy="2350919"/>
          </a:xfrm>
          <a:prstGeom prst="rect">
            <a:avLst/>
          </a:prstGeom>
        </p:spPr>
      </p:pic>
      <p:pic>
        <p:nvPicPr>
          <p:cNvPr id="11" name="Picture 10"/>
          <p:cNvPicPr>
            <a:picLocks noChangeAspect="1"/>
          </p:cNvPicPr>
          <p:nvPr/>
        </p:nvPicPr>
        <p:blipFill>
          <a:blip r:embed="rId9"/>
          <a:stretch>
            <a:fillRect/>
          </a:stretch>
        </p:blipFill>
        <p:spPr>
          <a:xfrm>
            <a:off x="2564857" y="6190355"/>
            <a:ext cx="7236579" cy="585267"/>
          </a:xfrm>
          <a:prstGeom prst="rect">
            <a:avLst/>
          </a:prstGeom>
        </p:spPr>
      </p:pic>
    </p:spTree>
    <p:extLst>
      <p:ext uri="{BB962C8B-B14F-4D97-AF65-F5344CB8AC3E}">
        <p14:creationId xmlns:p14="http://schemas.microsoft.com/office/powerpoint/2010/main" val="513517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8" name="Picture 24"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9649" y="3573623"/>
            <a:ext cx="4416766" cy="2672103"/>
          </a:xfrm>
          <a:prstGeom prst="rect">
            <a:avLst/>
          </a:prstGeom>
          <a:noFill/>
          <a:ln w="50800">
            <a:solidFill>
              <a:schemeClr val="bg1"/>
            </a:solidFill>
          </a:ln>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3"/>
          <a:stretch>
            <a:fillRect/>
          </a:stretch>
        </p:blipFill>
        <p:spPr>
          <a:xfrm>
            <a:off x="260679" y="63137"/>
            <a:ext cx="3076881" cy="527465"/>
          </a:xfrm>
          <a:prstGeom prst="rect">
            <a:avLst/>
          </a:prstGeom>
        </p:spPr>
      </p:pic>
      <p:pic>
        <p:nvPicPr>
          <p:cNvPr id="1032" name="Picture 8" descr="http://www.gefor.4t.com/viaje/fotos/lesionescabez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3169" y="1129781"/>
            <a:ext cx="3255820" cy="3039311"/>
          </a:xfrm>
          <a:prstGeom prst="rect">
            <a:avLst/>
          </a:prstGeom>
          <a:noFill/>
          <a:ln w="50800">
            <a:solidFill>
              <a:schemeClr val="bg1"/>
            </a:solidFill>
          </a:ln>
          <a:extLst>
            <a:ext uri="{909E8E84-426E-40DD-AFC4-6F175D3DCCD1}">
              <a14:hiddenFill xmlns:a14="http://schemas.microsoft.com/office/drawing/2010/main">
                <a:solidFill>
                  <a:srgbClr val="FFFFFF"/>
                </a:solidFill>
              </a14:hiddenFill>
            </a:ext>
          </a:extLst>
        </p:spPr>
      </p:pic>
      <p:pic>
        <p:nvPicPr>
          <p:cNvPr id="1034" name="Picture 10" descr="Resultado de imagen de malnourished childr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96" y="1132996"/>
            <a:ext cx="2481282" cy="3125144"/>
          </a:xfrm>
          <a:prstGeom prst="rect">
            <a:avLst/>
          </a:prstGeom>
          <a:noFill/>
          <a:ln w="50800">
            <a:solidFill>
              <a:schemeClr val="bg1"/>
            </a:solidFill>
          </a:ln>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6"/>
          <a:stretch>
            <a:fillRect/>
          </a:stretch>
        </p:blipFill>
        <p:spPr>
          <a:xfrm>
            <a:off x="439596" y="3907966"/>
            <a:ext cx="4150371" cy="2337760"/>
          </a:xfrm>
          <a:prstGeom prst="rect">
            <a:avLst/>
          </a:prstGeom>
          <a:ln w="50800">
            <a:solidFill>
              <a:schemeClr val="bg1"/>
            </a:solidFill>
          </a:ln>
        </p:spPr>
      </p:pic>
      <p:pic>
        <p:nvPicPr>
          <p:cNvPr id="1036" name="Picture 12" descr="Resultado de imagen de BATTERED WOM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4391" y="1129782"/>
            <a:ext cx="2296568" cy="2742684"/>
          </a:xfrm>
          <a:prstGeom prst="rect">
            <a:avLst/>
          </a:prstGeom>
          <a:noFill/>
          <a:ln w="50800">
            <a:solidFill>
              <a:schemeClr val="bg1"/>
            </a:solidFill>
          </a:ln>
          <a:extLst>
            <a:ext uri="{909E8E84-426E-40DD-AFC4-6F175D3DCCD1}">
              <a14:hiddenFill xmlns:a14="http://schemas.microsoft.com/office/drawing/2010/main">
                <a:solidFill>
                  <a:srgbClr val="FFFFFF"/>
                </a:solidFill>
              </a14:hiddenFill>
            </a:ext>
          </a:extLst>
        </p:spPr>
      </p:pic>
      <p:sp>
        <p:nvSpPr>
          <p:cNvPr id="22" name="AutoShape 14" descr="Resultado de imagen de ORATES PANAM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AutoShape 16" descr="Resultado de imagen de ORATES PANAMA"/>
          <p:cNvSpPr>
            <a:spLocks noChangeAspect="1" noChangeArrowheads="1"/>
          </p:cNvSpPr>
          <p:nvPr/>
        </p:nvSpPr>
        <p:spPr bwMode="auto">
          <a:xfrm>
            <a:off x="226984" y="249659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9" name="Group 28"/>
          <p:cNvGrpSpPr/>
          <p:nvPr/>
        </p:nvGrpSpPr>
        <p:grpSpPr>
          <a:xfrm>
            <a:off x="531784" y="574142"/>
            <a:ext cx="11171102" cy="523220"/>
            <a:chOff x="607887" y="699157"/>
            <a:chExt cx="11171102" cy="523220"/>
          </a:xfrm>
        </p:grpSpPr>
        <p:sp>
          <p:nvSpPr>
            <p:cNvPr id="4" name="Rectangle 3"/>
            <p:cNvSpPr/>
            <p:nvPr/>
          </p:nvSpPr>
          <p:spPr>
            <a:xfrm>
              <a:off x="607887" y="699157"/>
              <a:ext cx="11171102" cy="523220"/>
            </a:xfrm>
            <a:prstGeom prst="rect">
              <a:avLst/>
            </a:prstGeom>
            <a:noFill/>
          </p:spPr>
          <p:txBody>
            <a:bodyPr wrap="square" lIns="91440" tIns="45720" rIns="91440" bIns="45720">
              <a:spAutoFit/>
            </a:bodyPr>
            <a:lstStyle/>
            <a:p>
              <a:pPr algn="ctr"/>
              <a:r>
                <a:rPr lang="en-US" sz="2800" b="1" dirty="0">
                  <a:ln w="9525">
                    <a:solidFill>
                      <a:schemeClr val="bg1"/>
                    </a:solidFill>
                    <a:prstDash val="solid"/>
                  </a:ln>
                  <a:effectLst>
                    <a:outerShdw blurRad="12700" dist="38100" dir="2700000" algn="tl" rotWithShape="0">
                      <a:schemeClr val="bg1">
                        <a:lumMod val="50000"/>
                      </a:schemeClr>
                    </a:outerShdw>
                  </a:effectLst>
                </a:rPr>
                <a:t>ENFERMEDAD      IGNORANCIA      </a:t>
              </a:r>
              <a:r>
                <a:rPr lang="en-US" sz="2800" b="1" dirty="0" err="1">
                  <a:ln w="9525">
                    <a:solidFill>
                      <a:schemeClr val="bg1"/>
                    </a:solidFill>
                    <a:prstDash val="solid"/>
                  </a:ln>
                  <a:effectLst>
                    <a:outerShdw blurRad="12700" dist="38100" dir="2700000" algn="tl" rotWithShape="0">
                      <a:schemeClr val="bg1">
                        <a:lumMod val="50000"/>
                      </a:schemeClr>
                    </a:outerShdw>
                  </a:effectLst>
                </a:rPr>
                <a:t>POBREZA</a:t>
              </a:r>
              <a:r>
                <a:rPr lang="en-US" sz="2800" b="1" dirty="0">
                  <a:ln w="9525">
                    <a:solidFill>
                      <a:schemeClr val="bg1"/>
                    </a:solidFill>
                    <a:prstDash val="solid"/>
                  </a:ln>
                  <a:effectLst>
                    <a:outerShdw blurRad="12700" dist="38100" dir="2700000" algn="tl" rotWithShape="0">
                      <a:schemeClr val="bg1">
                        <a:lumMod val="50000"/>
                      </a:schemeClr>
                    </a:outerShdw>
                  </a:effectLst>
                </a:rPr>
                <a:t>      ENFERMEDAD</a:t>
              </a:r>
              <a:endPar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1" name="Left-Right Arrow 40"/>
            <p:cNvSpPr/>
            <p:nvPr/>
          </p:nvSpPr>
          <p:spPr>
            <a:xfrm>
              <a:off x="3707124" y="867316"/>
              <a:ext cx="295923" cy="216738"/>
            </a:xfrm>
            <a:prstGeom prst="leftRightArrow">
              <a:avLst>
                <a:gd name="adj1" fmla="val 22721"/>
                <a:gd name="adj2" fmla="val 28954"/>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 </a:t>
              </a:r>
              <a:endParaRPr lang="en-US" dirty="0"/>
            </a:p>
          </p:txBody>
        </p:sp>
      </p:grpSp>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03025" y="1127198"/>
            <a:ext cx="3320144" cy="2745268"/>
          </a:xfrm>
          <a:prstGeom prst="rect">
            <a:avLst/>
          </a:prstGeom>
          <a:ln w="50800">
            <a:solidFill>
              <a:schemeClr val="bg1"/>
            </a:solidFill>
          </a:ln>
        </p:spPr>
      </p:pic>
      <p:sp>
        <p:nvSpPr>
          <p:cNvPr id="46" name="Left-Right Arrow 45"/>
          <p:cNvSpPr/>
          <p:nvPr/>
        </p:nvSpPr>
        <p:spPr>
          <a:xfrm>
            <a:off x="6282121" y="754664"/>
            <a:ext cx="295923" cy="216738"/>
          </a:xfrm>
          <a:prstGeom prst="leftRightArrow">
            <a:avLst>
              <a:gd name="adj1" fmla="val 22721"/>
              <a:gd name="adj2" fmla="val 28954"/>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 </a:t>
            </a:r>
            <a:endParaRPr lang="en-US" dirty="0"/>
          </a:p>
        </p:txBody>
      </p:sp>
      <p:sp>
        <p:nvSpPr>
          <p:cNvPr id="47" name="Left-Right Arrow 46"/>
          <p:cNvSpPr/>
          <p:nvPr/>
        </p:nvSpPr>
        <p:spPr>
          <a:xfrm>
            <a:off x="8375207" y="742301"/>
            <a:ext cx="295923" cy="216738"/>
          </a:xfrm>
          <a:prstGeom prst="leftRightArrow">
            <a:avLst>
              <a:gd name="adj1" fmla="val 22721"/>
              <a:gd name="adj2" fmla="val 28954"/>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 </a:t>
            </a:r>
            <a:endParaRPr lang="en-US" dirty="0"/>
          </a:p>
        </p:txBody>
      </p:sp>
      <p:pic>
        <p:nvPicPr>
          <p:cNvPr id="1042" name="Picture 18" descr="Resultado de imagen de ICU Bab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27055" y="3892356"/>
            <a:ext cx="3251934" cy="2354207"/>
          </a:xfrm>
          <a:prstGeom prst="rect">
            <a:avLst/>
          </a:prstGeom>
          <a:noFill/>
          <a:ln w="508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746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950999" y="3775687"/>
            <a:ext cx="4195023" cy="2185189"/>
          </a:xfrm>
          <a:prstGeom prst="rect">
            <a:avLst/>
          </a:prstGeom>
        </p:spPr>
      </p:pic>
      <p:pic>
        <p:nvPicPr>
          <p:cNvPr id="20" name="Picture 19"/>
          <p:cNvPicPr>
            <a:picLocks noChangeAspect="1"/>
          </p:cNvPicPr>
          <p:nvPr/>
        </p:nvPicPr>
        <p:blipFill>
          <a:blip r:embed="rId3"/>
          <a:stretch>
            <a:fillRect/>
          </a:stretch>
        </p:blipFill>
        <p:spPr>
          <a:xfrm>
            <a:off x="205523" y="148154"/>
            <a:ext cx="3253773" cy="557790"/>
          </a:xfrm>
          <a:prstGeom prst="rect">
            <a:avLst/>
          </a:prstGeom>
        </p:spPr>
      </p:pic>
      <p:sp>
        <p:nvSpPr>
          <p:cNvPr id="7" name="Rectangle 6"/>
          <p:cNvSpPr/>
          <p:nvPr/>
        </p:nvSpPr>
        <p:spPr>
          <a:xfrm>
            <a:off x="3595577" y="270983"/>
            <a:ext cx="11979298" cy="1569660"/>
          </a:xfrm>
          <a:prstGeom prst="rect">
            <a:avLst/>
          </a:prstGeom>
        </p:spPr>
        <p:txBody>
          <a:bodyPr wrap="square">
            <a:spAutoFit/>
          </a:bodyPr>
          <a:lstStyle/>
          <a:p>
            <a:r>
              <a:rPr lang="es-ES" sz="3200" b="1" dirty="0" smtClean="0">
                <a:ln w="9525">
                  <a:solidFill>
                    <a:schemeClr val="bg1"/>
                  </a:solidFill>
                  <a:prstDash val="solid"/>
                </a:ln>
                <a:effectLst>
                  <a:outerShdw blurRad="12700" dist="38100" dir="2700000" algn="tl" rotWithShape="0">
                    <a:schemeClr val="bg1">
                      <a:lumMod val="50000"/>
                    </a:schemeClr>
                  </a:outerShdw>
                </a:effectLst>
              </a:rPr>
              <a:t>POR QUE ES NECESARIA UNA BUENA </a:t>
            </a:r>
          </a:p>
          <a:p>
            <a:r>
              <a:rPr lang="es-ES" sz="3200" b="1" dirty="0" smtClean="0">
                <a:ln w="9525">
                  <a:solidFill>
                    <a:schemeClr val="bg1"/>
                  </a:solidFill>
                  <a:prstDash val="solid"/>
                </a:ln>
                <a:effectLst>
                  <a:outerShdw blurRad="12700" dist="38100" dir="2700000" algn="tl" rotWithShape="0">
                    <a:schemeClr val="bg1">
                      <a:lumMod val="50000"/>
                    </a:schemeClr>
                  </a:outerShdw>
                </a:effectLst>
              </a:rPr>
              <a:t>LEGISLACIÓN </a:t>
            </a:r>
            <a:r>
              <a:rPr lang="es-ES" sz="3200" b="1" dirty="0">
                <a:ln w="9525">
                  <a:solidFill>
                    <a:schemeClr val="bg1"/>
                  </a:solidFill>
                  <a:prstDash val="solid"/>
                </a:ln>
                <a:effectLst>
                  <a:outerShdw blurRad="12700" dist="38100" dir="2700000" algn="tl" rotWithShape="0">
                    <a:schemeClr val="bg1">
                      <a:lumMod val="50000"/>
                    </a:schemeClr>
                  </a:outerShdw>
                </a:effectLst>
              </a:rPr>
              <a:t>Y EDUCACION EN SALUD </a:t>
            </a:r>
            <a:endParaRPr lang="es-ES" sz="3200" b="1" dirty="0" smtClean="0">
              <a:ln w="9525">
                <a:solidFill>
                  <a:schemeClr val="bg1"/>
                </a:solidFill>
                <a:prstDash val="solid"/>
              </a:ln>
              <a:effectLst>
                <a:outerShdw blurRad="12700" dist="38100" dir="2700000" algn="tl" rotWithShape="0">
                  <a:schemeClr val="bg1">
                    <a:lumMod val="50000"/>
                  </a:schemeClr>
                </a:outerShdw>
              </a:effectLst>
            </a:endParaRPr>
          </a:p>
          <a:p>
            <a:r>
              <a:rPr lang="es-ES" sz="3200" b="1" dirty="0" smtClean="0">
                <a:ln w="9525">
                  <a:solidFill>
                    <a:schemeClr val="bg1"/>
                  </a:solidFill>
                  <a:prstDash val="solid"/>
                </a:ln>
                <a:effectLst>
                  <a:outerShdw blurRad="12700" dist="38100" dir="2700000" algn="tl" rotWithShape="0">
                    <a:schemeClr val="bg1">
                      <a:lumMod val="50000"/>
                    </a:schemeClr>
                  </a:outerShdw>
                </a:effectLst>
              </a:rPr>
              <a:t>SEXUAL </a:t>
            </a:r>
            <a:r>
              <a:rPr lang="es-ES" sz="3200" b="1" dirty="0">
                <a:ln w="9525">
                  <a:solidFill>
                    <a:schemeClr val="bg1"/>
                  </a:solidFill>
                  <a:prstDash val="solid"/>
                </a:ln>
                <a:effectLst>
                  <a:outerShdw blurRad="12700" dist="38100" dir="2700000" algn="tl" rotWithShape="0">
                    <a:schemeClr val="bg1">
                      <a:lumMod val="50000"/>
                    </a:schemeClr>
                  </a:outerShdw>
                </a:effectLst>
              </a:rPr>
              <a:t>Y REPRODUCTIVA</a:t>
            </a:r>
            <a:endParaRPr lang="en-US" sz="3200" dirty="0"/>
          </a:p>
        </p:txBody>
      </p:sp>
      <p:pic>
        <p:nvPicPr>
          <p:cNvPr id="2" name="Picture 1"/>
          <p:cNvPicPr>
            <a:picLocks noChangeAspect="1"/>
          </p:cNvPicPr>
          <p:nvPr/>
        </p:nvPicPr>
        <p:blipFill>
          <a:blip r:embed="rId4"/>
          <a:stretch>
            <a:fillRect/>
          </a:stretch>
        </p:blipFill>
        <p:spPr>
          <a:xfrm>
            <a:off x="1462884" y="1873147"/>
            <a:ext cx="2824607" cy="1902541"/>
          </a:xfrm>
          <a:prstGeom prst="rect">
            <a:avLst/>
          </a:prstGeom>
        </p:spPr>
      </p:pic>
      <p:pic>
        <p:nvPicPr>
          <p:cNvPr id="3" name="Picture 2"/>
          <p:cNvPicPr>
            <a:picLocks noChangeAspect="1"/>
          </p:cNvPicPr>
          <p:nvPr/>
        </p:nvPicPr>
        <p:blipFill>
          <a:blip r:embed="rId5"/>
          <a:stretch>
            <a:fillRect/>
          </a:stretch>
        </p:blipFill>
        <p:spPr>
          <a:xfrm>
            <a:off x="4134119" y="1873148"/>
            <a:ext cx="2824607" cy="1912153"/>
          </a:xfrm>
          <a:prstGeom prst="rect">
            <a:avLst/>
          </a:prstGeom>
        </p:spPr>
      </p:pic>
      <p:pic>
        <p:nvPicPr>
          <p:cNvPr id="4" name="Picture 3"/>
          <p:cNvPicPr>
            <a:picLocks noChangeAspect="1"/>
          </p:cNvPicPr>
          <p:nvPr/>
        </p:nvPicPr>
        <p:blipFill>
          <a:blip r:embed="rId6"/>
          <a:stretch>
            <a:fillRect/>
          </a:stretch>
        </p:blipFill>
        <p:spPr>
          <a:xfrm>
            <a:off x="8020533" y="3745279"/>
            <a:ext cx="2495067" cy="2183093"/>
          </a:xfrm>
          <a:prstGeom prst="rect">
            <a:avLst/>
          </a:prstGeom>
        </p:spPr>
      </p:pic>
      <p:pic>
        <p:nvPicPr>
          <p:cNvPr id="5" name="Picture 4"/>
          <p:cNvPicPr>
            <a:picLocks noChangeAspect="1"/>
          </p:cNvPicPr>
          <p:nvPr/>
        </p:nvPicPr>
        <p:blipFill>
          <a:blip r:embed="rId7"/>
          <a:stretch>
            <a:fillRect/>
          </a:stretch>
        </p:blipFill>
        <p:spPr>
          <a:xfrm>
            <a:off x="6922600" y="1873149"/>
            <a:ext cx="3593000" cy="1912151"/>
          </a:xfrm>
          <a:prstGeom prst="rect">
            <a:avLst/>
          </a:prstGeom>
        </p:spPr>
      </p:pic>
      <p:pic>
        <p:nvPicPr>
          <p:cNvPr id="6" name="Picture 5"/>
          <p:cNvPicPr>
            <a:picLocks noChangeAspect="1"/>
          </p:cNvPicPr>
          <p:nvPr/>
        </p:nvPicPr>
        <p:blipFill>
          <a:blip r:embed="rId8"/>
          <a:stretch>
            <a:fillRect/>
          </a:stretch>
        </p:blipFill>
        <p:spPr>
          <a:xfrm>
            <a:off x="1462884" y="3752115"/>
            <a:ext cx="2590113" cy="2183095"/>
          </a:xfrm>
          <a:prstGeom prst="rect">
            <a:avLst/>
          </a:prstGeom>
        </p:spPr>
      </p:pic>
      <p:pic>
        <p:nvPicPr>
          <p:cNvPr id="11" name="Picture 10"/>
          <p:cNvPicPr>
            <a:picLocks noChangeAspect="1"/>
          </p:cNvPicPr>
          <p:nvPr/>
        </p:nvPicPr>
        <p:blipFill>
          <a:blip r:embed="rId9"/>
          <a:stretch>
            <a:fillRect/>
          </a:stretch>
        </p:blipFill>
        <p:spPr>
          <a:xfrm>
            <a:off x="2564857" y="6190355"/>
            <a:ext cx="7236579" cy="585267"/>
          </a:xfrm>
          <a:prstGeom prst="rect">
            <a:avLst/>
          </a:prstGeom>
        </p:spPr>
      </p:pic>
    </p:spTree>
    <p:extLst>
      <p:ext uri="{BB962C8B-B14F-4D97-AF65-F5344CB8AC3E}">
        <p14:creationId xmlns:p14="http://schemas.microsoft.com/office/powerpoint/2010/main" val="3720973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descr="Resultado de imagen de FAMILY 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9150" y="3884181"/>
            <a:ext cx="3185452" cy="2054617"/>
          </a:xfrm>
          <a:prstGeom prst="rect">
            <a:avLst/>
          </a:prstGeom>
          <a:noFill/>
          <a:ln w="41275">
            <a:solidFill>
              <a:schemeClr val="bg1"/>
            </a:solidFill>
          </a:ln>
          <a:extLst>
            <a:ext uri="{909E8E84-426E-40DD-AFC4-6F175D3DCCD1}">
              <a14:hiddenFill xmlns:a14="http://schemas.microsoft.com/office/drawing/2010/main">
                <a:solidFill>
                  <a:srgbClr val="FFFFFF"/>
                </a:solidFill>
              </a14:hiddenFill>
            </a:ext>
          </a:extLst>
        </p:spPr>
      </p:pic>
      <p:pic>
        <p:nvPicPr>
          <p:cNvPr id="2056" name="Picture 8" descr="Resultado de imagen de healthy and happy peo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4868" y="3469278"/>
            <a:ext cx="3704282" cy="2469521"/>
          </a:xfrm>
          <a:prstGeom prst="rect">
            <a:avLst/>
          </a:prstGeom>
          <a:noFill/>
          <a:ln w="41275">
            <a:solidFill>
              <a:schemeClr val="bg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249722" y="712902"/>
            <a:ext cx="11546125" cy="707886"/>
          </a:xfrm>
          <a:prstGeom prst="rect">
            <a:avLst/>
          </a:prstGeom>
          <a:noFill/>
        </p:spPr>
        <p:txBody>
          <a:bodyPr wrap="square" lIns="91440" tIns="45720" rIns="91440" bIns="45720">
            <a:spAutoFit/>
          </a:bodyPr>
          <a:lstStyle/>
          <a:p>
            <a:pPr algn="ctr"/>
            <a:r>
              <a:rPr lang="en-US" sz="4000" b="1" dirty="0" err="1">
                <a:ln w="9525">
                  <a:solidFill>
                    <a:schemeClr val="bg1"/>
                  </a:solidFill>
                  <a:prstDash val="solid"/>
                </a:ln>
                <a:effectLst>
                  <a:outerShdw blurRad="12700" dist="38100" dir="2700000" algn="tl" rotWithShape="0">
                    <a:schemeClr val="bg1">
                      <a:lumMod val="50000"/>
                    </a:schemeClr>
                  </a:outerShdw>
                </a:effectLst>
              </a:rPr>
              <a:t>SALUD</a:t>
            </a:r>
            <a:r>
              <a:rPr lang="en-US" sz="4000" b="1" dirty="0">
                <a:ln w="9525">
                  <a:solidFill>
                    <a:schemeClr val="bg1"/>
                  </a:solidFill>
                  <a:prstDash val="solid"/>
                </a:ln>
                <a:effectLst>
                  <a:outerShdw blurRad="12700" dist="38100" dir="2700000" algn="tl" rotWithShape="0">
                    <a:schemeClr val="bg1">
                      <a:lumMod val="50000"/>
                    </a:schemeClr>
                  </a:outerShdw>
                </a:effectLst>
              </a:rPr>
              <a:t>     </a:t>
            </a:r>
            <a:r>
              <a:rPr lang="en-US" sz="4000" b="1" dirty="0" err="1">
                <a:ln w="9525">
                  <a:solidFill>
                    <a:schemeClr val="bg1"/>
                  </a:solidFill>
                  <a:prstDash val="solid"/>
                </a:ln>
                <a:effectLst>
                  <a:outerShdw blurRad="12700" dist="38100" dir="2700000" algn="tl" rotWithShape="0">
                    <a:schemeClr val="bg1">
                      <a:lumMod val="50000"/>
                    </a:schemeClr>
                  </a:outerShdw>
                </a:effectLst>
              </a:rPr>
              <a:t>EDUCACIÓN</a:t>
            </a:r>
            <a:r>
              <a:rPr lang="en-US" sz="4000" b="1" dirty="0">
                <a:ln w="9525">
                  <a:solidFill>
                    <a:schemeClr val="bg1"/>
                  </a:solidFill>
                  <a:prstDash val="solid"/>
                </a:ln>
                <a:effectLst>
                  <a:outerShdw blurRad="12700" dist="38100" dir="2700000" algn="tl" rotWithShape="0">
                    <a:schemeClr val="bg1">
                      <a:lumMod val="50000"/>
                    </a:schemeClr>
                  </a:outerShdw>
                </a:effectLst>
              </a:rPr>
              <a:t>      </a:t>
            </a:r>
            <a:r>
              <a:rPr lang="en-US" sz="4000" b="1" dirty="0" err="1">
                <a:ln w="9525">
                  <a:solidFill>
                    <a:schemeClr val="bg1"/>
                  </a:solidFill>
                  <a:prstDash val="solid"/>
                </a:ln>
                <a:effectLst>
                  <a:outerShdw blurRad="12700" dist="38100" dir="2700000" algn="tl" rotWithShape="0">
                    <a:schemeClr val="bg1">
                      <a:lumMod val="50000"/>
                    </a:schemeClr>
                  </a:outerShdw>
                </a:effectLst>
              </a:rPr>
              <a:t>PROSPERIDAD</a:t>
            </a:r>
            <a:r>
              <a:rPr lang="en-US" sz="4000" b="1" dirty="0">
                <a:ln w="9525">
                  <a:solidFill>
                    <a:schemeClr val="bg1"/>
                  </a:solidFill>
                  <a:prstDash val="solid"/>
                </a:ln>
                <a:effectLst>
                  <a:outerShdw blurRad="12700" dist="38100" dir="2700000" algn="tl" rotWithShape="0">
                    <a:schemeClr val="bg1">
                      <a:lumMod val="50000"/>
                    </a:schemeClr>
                  </a:outerShdw>
                </a:effectLst>
              </a:rPr>
              <a:t>     </a:t>
            </a:r>
            <a:r>
              <a:rPr lang="en-US" sz="4000" b="1" dirty="0" err="1">
                <a:ln w="9525">
                  <a:solidFill>
                    <a:schemeClr val="bg1"/>
                  </a:solidFill>
                  <a:prstDash val="solid"/>
                </a:ln>
                <a:effectLst>
                  <a:outerShdw blurRad="12700" dist="38100" dir="2700000" algn="tl" rotWithShape="0">
                    <a:schemeClr val="bg1">
                      <a:lumMod val="50000"/>
                    </a:schemeClr>
                  </a:outerShdw>
                </a:effectLst>
              </a:rPr>
              <a:t>SALUD</a:t>
            </a:r>
            <a:r>
              <a:rPr lang="en-US" sz="4000" b="1" dirty="0">
                <a:ln w="9525">
                  <a:solidFill>
                    <a:schemeClr val="bg1"/>
                  </a:solidFill>
                  <a:prstDash val="solid"/>
                </a:ln>
                <a:effectLst>
                  <a:outerShdw blurRad="12700" dist="38100" dir="2700000" algn="tl" rotWithShape="0">
                    <a:schemeClr val="bg1">
                      <a:lumMod val="50000"/>
                    </a:schemeClr>
                  </a:outerShdw>
                </a:effectLst>
              </a:rPr>
              <a:t> </a:t>
            </a:r>
            <a:endPar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20" name="Picture 19"/>
          <p:cNvPicPr>
            <a:picLocks noChangeAspect="1"/>
          </p:cNvPicPr>
          <p:nvPr/>
        </p:nvPicPr>
        <p:blipFill>
          <a:blip r:embed="rId4"/>
          <a:stretch>
            <a:fillRect/>
          </a:stretch>
        </p:blipFill>
        <p:spPr>
          <a:xfrm>
            <a:off x="155575" y="47951"/>
            <a:ext cx="3485494" cy="597513"/>
          </a:xfrm>
          <a:prstGeom prst="rect">
            <a:avLst/>
          </a:prstGeom>
        </p:spPr>
      </p:pic>
      <p:pic>
        <p:nvPicPr>
          <p:cNvPr id="18" name="Picture 17"/>
          <p:cNvPicPr>
            <a:picLocks noChangeAspect="1"/>
          </p:cNvPicPr>
          <p:nvPr/>
        </p:nvPicPr>
        <p:blipFill>
          <a:blip r:embed="rId5"/>
          <a:stretch>
            <a:fillRect/>
          </a:stretch>
        </p:blipFill>
        <p:spPr>
          <a:xfrm>
            <a:off x="571161" y="1555173"/>
            <a:ext cx="4357479" cy="4399105"/>
          </a:xfrm>
          <a:prstGeom prst="rect">
            <a:avLst/>
          </a:prstGeom>
          <a:ln w="41275">
            <a:solidFill>
              <a:schemeClr val="bg1"/>
            </a:solidFill>
          </a:ln>
        </p:spPr>
      </p:pic>
      <p:sp>
        <p:nvSpPr>
          <p:cNvPr id="2" name="AutoShape 2" descr="Resultado de imagen de healthy famil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descr="Resultado de imagen de healthy and happy peop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0167" y="1569019"/>
            <a:ext cx="2519575" cy="2600163"/>
          </a:xfrm>
          <a:prstGeom prst="rect">
            <a:avLst/>
          </a:prstGeom>
          <a:noFill/>
          <a:ln w="41275">
            <a:solidFill>
              <a:schemeClr val="bg1"/>
            </a:solidFill>
          </a:ln>
          <a:extLst>
            <a:ext uri="{909E8E84-426E-40DD-AFC4-6F175D3DCCD1}">
              <a14:hiddenFill xmlns:a14="http://schemas.microsoft.com/office/drawing/2010/main">
                <a:solidFill>
                  <a:srgbClr val="FFFFFF"/>
                </a:solidFill>
              </a14:hiddenFill>
            </a:ext>
          </a:extLst>
        </p:spPr>
      </p:pic>
      <p:pic>
        <p:nvPicPr>
          <p:cNvPr id="2060" name="Picture 12" descr="Resultado de imagen de healthy BAB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8215" y="1558401"/>
            <a:ext cx="4066387" cy="2596935"/>
          </a:xfrm>
          <a:prstGeom prst="rect">
            <a:avLst/>
          </a:prstGeom>
          <a:noFill/>
          <a:ln w="41275">
            <a:solidFill>
              <a:schemeClr val="bg1"/>
            </a:solidFill>
          </a:ln>
          <a:extLst>
            <a:ext uri="{909E8E84-426E-40DD-AFC4-6F175D3DCCD1}">
              <a14:hiddenFill xmlns:a14="http://schemas.microsoft.com/office/drawing/2010/main">
                <a:solidFill>
                  <a:srgbClr val="FFFFFF"/>
                </a:solidFill>
              </a14:hiddenFill>
            </a:ext>
          </a:extLst>
        </p:spPr>
      </p:pic>
      <p:sp>
        <p:nvSpPr>
          <p:cNvPr id="3" name="Left-Right Arrow 2"/>
          <p:cNvSpPr/>
          <p:nvPr/>
        </p:nvSpPr>
        <p:spPr>
          <a:xfrm>
            <a:off x="2166241" y="931513"/>
            <a:ext cx="487829" cy="278253"/>
          </a:xfrm>
          <a:prstGeom prst="leftRightArrow">
            <a:avLst>
              <a:gd name="adj1" fmla="val 22721"/>
              <a:gd name="adj2" fmla="val 24994"/>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Right Arrow 21"/>
          <p:cNvSpPr/>
          <p:nvPr/>
        </p:nvSpPr>
        <p:spPr>
          <a:xfrm>
            <a:off x="5597477" y="931513"/>
            <a:ext cx="514253" cy="278253"/>
          </a:xfrm>
          <a:prstGeom prst="leftRightArrow">
            <a:avLst>
              <a:gd name="adj1" fmla="val 22721"/>
              <a:gd name="adj2" fmla="val 24994"/>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eft-Right Arrow 25"/>
          <p:cNvSpPr/>
          <p:nvPr/>
        </p:nvSpPr>
        <p:spPr>
          <a:xfrm>
            <a:off x="9407623" y="927718"/>
            <a:ext cx="514253" cy="278253"/>
          </a:xfrm>
          <a:prstGeom prst="leftRightArrow">
            <a:avLst>
              <a:gd name="adj1" fmla="val 22721"/>
              <a:gd name="adj2" fmla="val 24994"/>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8"/>
          <a:stretch>
            <a:fillRect/>
          </a:stretch>
        </p:blipFill>
        <p:spPr>
          <a:xfrm>
            <a:off x="2564857" y="6190355"/>
            <a:ext cx="7236579" cy="585267"/>
          </a:xfrm>
          <a:prstGeom prst="rect">
            <a:avLst/>
          </a:prstGeom>
        </p:spPr>
      </p:pic>
    </p:spTree>
    <p:extLst>
      <p:ext uri="{BB962C8B-B14F-4D97-AF65-F5344CB8AC3E}">
        <p14:creationId xmlns:p14="http://schemas.microsoft.com/office/powerpoint/2010/main" val="1055048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1655" y="0"/>
            <a:ext cx="2848134" cy="550287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944" y="229664"/>
            <a:ext cx="1729454" cy="92492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5722" y="175943"/>
            <a:ext cx="1927558" cy="999299"/>
          </a:xfrm>
          <a:prstGeom prst="rect">
            <a:avLst/>
          </a:prstGeom>
        </p:spPr>
      </p:pic>
      <p:pic>
        <p:nvPicPr>
          <p:cNvPr id="5" name="Picture 4"/>
          <p:cNvPicPr>
            <a:picLocks noChangeAspect="1"/>
          </p:cNvPicPr>
          <p:nvPr/>
        </p:nvPicPr>
        <p:blipFill>
          <a:blip r:embed="rId5"/>
          <a:stretch>
            <a:fillRect/>
          </a:stretch>
        </p:blipFill>
        <p:spPr>
          <a:xfrm>
            <a:off x="54344" y="1147344"/>
            <a:ext cx="2291144" cy="5268621"/>
          </a:xfrm>
          <a:prstGeom prst="rect">
            <a:avLst/>
          </a:prstGeom>
        </p:spPr>
      </p:pic>
      <p:pic>
        <p:nvPicPr>
          <p:cNvPr id="6" name="Picture 5"/>
          <p:cNvPicPr>
            <a:picLocks noChangeAspect="1"/>
          </p:cNvPicPr>
          <p:nvPr/>
        </p:nvPicPr>
        <p:blipFill>
          <a:blip r:embed="rId5"/>
          <a:stretch>
            <a:fillRect/>
          </a:stretch>
        </p:blipFill>
        <p:spPr>
          <a:xfrm>
            <a:off x="9707724" y="1021615"/>
            <a:ext cx="2291144" cy="526862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85814" y="0"/>
            <a:ext cx="2463425" cy="5502876"/>
          </a:xfrm>
          <a:prstGeom prst="rect">
            <a:avLst/>
          </a:prstGeom>
        </p:spPr>
      </p:pic>
      <p:pic>
        <p:nvPicPr>
          <p:cNvPr id="7" name="Picture 6"/>
          <p:cNvPicPr>
            <a:picLocks noChangeAspect="1"/>
          </p:cNvPicPr>
          <p:nvPr/>
        </p:nvPicPr>
        <p:blipFill>
          <a:blip r:embed="rId7"/>
          <a:stretch>
            <a:fillRect/>
          </a:stretch>
        </p:blipFill>
        <p:spPr>
          <a:xfrm>
            <a:off x="2471145" y="6055914"/>
            <a:ext cx="7236579" cy="585267"/>
          </a:xfrm>
          <a:prstGeom prst="rect">
            <a:avLst/>
          </a:prstGeom>
        </p:spPr>
      </p:pic>
    </p:spTree>
    <p:extLst>
      <p:ext uri="{BB962C8B-B14F-4D97-AF65-F5344CB8AC3E}">
        <p14:creationId xmlns:p14="http://schemas.microsoft.com/office/powerpoint/2010/main" val="24394840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150439" y="104086"/>
            <a:ext cx="3584279" cy="614448"/>
          </a:xfrm>
          <a:prstGeom prst="rect">
            <a:avLst/>
          </a:prstGeom>
        </p:spPr>
      </p:pic>
      <p:sp>
        <p:nvSpPr>
          <p:cNvPr id="5" name="Subtítulo 2"/>
          <p:cNvSpPr>
            <a:spLocks noGrp="1"/>
          </p:cNvSpPr>
          <p:nvPr>
            <p:ph type="subTitle" idx="1"/>
          </p:nvPr>
        </p:nvSpPr>
        <p:spPr>
          <a:xfrm>
            <a:off x="1400587" y="1319390"/>
            <a:ext cx="11545006" cy="4488286"/>
          </a:xfrm>
        </p:spPr>
        <p:txBody>
          <a:bodyPr>
            <a:noAutofit/>
          </a:bodyPr>
          <a:lstStyle/>
          <a:p>
            <a:r>
              <a:rPr lang="es-ES" sz="3200" dirty="0" smtClean="0">
                <a:latin typeface="Arial Narrow" pitchFamily="34" charset="0"/>
              </a:rPr>
              <a:t>• </a:t>
            </a:r>
            <a:r>
              <a:rPr lang="es-ES" sz="2800" dirty="0" smtClean="0">
                <a:solidFill>
                  <a:schemeClr val="tx1"/>
                </a:solidFill>
                <a:latin typeface="Arial Narrow" pitchFamily="34" charset="0"/>
              </a:rPr>
              <a:t>Lograr </a:t>
            </a:r>
            <a:r>
              <a:rPr lang="es-ES" sz="2800" dirty="0">
                <a:solidFill>
                  <a:schemeClr val="tx1"/>
                </a:solidFill>
                <a:latin typeface="Arial Narrow" pitchFamily="34" charset="0"/>
              </a:rPr>
              <a:t>la salud y el bienestar </a:t>
            </a:r>
            <a:r>
              <a:rPr lang="es-ES" sz="2800" dirty="0" smtClean="0">
                <a:solidFill>
                  <a:schemeClr val="tx1"/>
                </a:solidFill>
                <a:latin typeface="Arial Narrow" pitchFamily="34" charset="0"/>
              </a:rPr>
              <a:t>sexual </a:t>
            </a:r>
            <a:r>
              <a:rPr lang="es-ES" sz="2800" b="1" dirty="0">
                <a:solidFill>
                  <a:srgbClr val="FF0000"/>
                </a:solidFill>
                <a:latin typeface="Arial Narrow" pitchFamily="34" charset="0"/>
              </a:rPr>
              <a:t>p</a:t>
            </a:r>
            <a:r>
              <a:rPr lang="es-ES" sz="2800" b="1" dirty="0" smtClean="0">
                <a:solidFill>
                  <a:srgbClr val="FF0000"/>
                </a:solidFill>
                <a:latin typeface="Arial Narrow" pitchFamily="34" charset="0"/>
              </a:rPr>
              <a:t>ara </a:t>
            </a:r>
            <a:r>
              <a:rPr lang="es-ES" sz="2800" b="1" dirty="0">
                <a:solidFill>
                  <a:srgbClr val="FF0000"/>
                </a:solidFill>
                <a:latin typeface="Arial Narrow" pitchFamily="34" charset="0"/>
              </a:rPr>
              <a:t>todas </a:t>
            </a:r>
            <a:endParaRPr lang="es-ES" sz="2800" b="1" dirty="0" smtClean="0">
              <a:solidFill>
                <a:srgbClr val="FF0000"/>
              </a:solidFill>
              <a:latin typeface="Arial Narrow" pitchFamily="34" charset="0"/>
            </a:endParaRPr>
          </a:p>
          <a:p>
            <a:pPr algn="l"/>
            <a:r>
              <a:rPr lang="es-ES" sz="2800" b="1" dirty="0" smtClean="0">
                <a:solidFill>
                  <a:srgbClr val="FF0000"/>
                </a:solidFill>
                <a:latin typeface="Arial Narrow" pitchFamily="34" charset="0"/>
              </a:rPr>
              <a:t>las </a:t>
            </a:r>
            <a:r>
              <a:rPr lang="es-ES" sz="2800" b="1" dirty="0">
                <a:solidFill>
                  <a:srgbClr val="FF0000"/>
                </a:solidFill>
                <a:latin typeface="Arial Narrow" pitchFamily="34" charset="0"/>
              </a:rPr>
              <a:t>personas</a:t>
            </a:r>
            <a:r>
              <a:rPr lang="es-ES" sz="2800" dirty="0">
                <a:solidFill>
                  <a:srgbClr val="FF0000"/>
                </a:solidFill>
                <a:latin typeface="Arial Narrow" pitchFamily="34" charset="0"/>
              </a:rPr>
              <a:t>: </a:t>
            </a:r>
            <a:endParaRPr lang="es-ES" sz="2800" dirty="0" smtClean="0">
              <a:solidFill>
                <a:srgbClr val="FF0000"/>
              </a:solidFill>
              <a:latin typeface="Arial Narrow" pitchFamily="34" charset="0"/>
            </a:endParaRPr>
          </a:p>
          <a:p>
            <a:pPr algn="l"/>
            <a:r>
              <a:rPr lang="es-ES" sz="2800" dirty="0" smtClean="0">
                <a:latin typeface="Arial Narrow" pitchFamily="34" charset="0"/>
              </a:rPr>
              <a:t>• </a:t>
            </a:r>
            <a:r>
              <a:rPr lang="es-ES" sz="2800" b="1" dirty="0">
                <a:solidFill>
                  <a:srgbClr val="FF0000"/>
                </a:solidFill>
                <a:latin typeface="Arial Narrow" pitchFamily="34" charset="0"/>
              </a:rPr>
              <a:t>información</a:t>
            </a:r>
            <a:r>
              <a:rPr lang="es-ES" sz="2800" b="1" dirty="0">
                <a:latin typeface="Arial Narrow" pitchFamily="34" charset="0"/>
              </a:rPr>
              <a:t> </a:t>
            </a:r>
            <a:r>
              <a:rPr lang="es-ES" sz="2800" dirty="0">
                <a:solidFill>
                  <a:schemeClr val="tx1"/>
                </a:solidFill>
                <a:latin typeface="Arial Narrow" pitchFamily="34" charset="0"/>
              </a:rPr>
              <a:t>completa de </a:t>
            </a:r>
            <a:r>
              <a:rPr lang="es-ES" sz="2800" dirty="0" smtClean="0">
                <a:solidFill>
                  <a:schemeClr val="tx1"/>
                </a:solidFill>
                <a:latin typeface="Arial Narrow" pitchFamily="34" charset="0"/>
              </a:rPr>
              <a:t>calidad </a:t>
            </a:r>
            <a:r>
              <a:rPr lang="es-ES" sz="2800" dirty="0">
                <a:solidFill>
                  <a:schemeClr val="tx1"/>
                </a:solidFill>
                <a:latin typeface="Arial Narrow" pitchFamily="34" charset="0"/>
              </a:rPr>
              <a:t>sobre el sexo y la sexualidad;</a:t>
            </a:r>
          </a:p>
          <a:p>
            <a:pPr algn="l"/>
            <a:r>
              <a:rPr lang="es-ES" sz="2800" dirty="0">
                <a:solidFill>
                  <a:schemeClr val="tx1"/>
                </a:solidFill>
                <a:latin typeface="Arial Narrow" pitchFamily="34" charset="0"/>
              </a:rPr>
              <a:t>• conocimientos sobre los </a:t>
            </a:r>
            <a:r>
              <a:rPr lang="es-ES" sz="2800" b="1" dirty="0">
                <a:solidFill>
                  <a:srgbClr val="FF0000"/>
                </a:solidFill>
                <a:latin typeface="Arial Narrow" pitchFamily="34" charset="0"/>
              </a:rPr>
              <a:t>riesgos</a:t>
            </a:r>
            <a:r>
              <a:rPr lang="es-ES" sz="2800" dirty="0">
                <a:latin typeface="Arial Narrow" pitchFamily="34" charset="0"/>
              </a:rPr>
              <a:t> </a:t>
            </a:r>
            <a:r>
              <a:rPr lang="es-ES" sz="2800" dirty="0">
                <a:solidFill>
                  <a:schemeClr val="tx1"/>
                </a:solidFill>
                <a:latin typeface="Arial Narrow" pitchFamily="34" charset="0"/>
              </a:rPr>
              <a:t>a los que se enfrentan y su vulnerabilidad a las </a:t>
            </a:r>
            <a:r>
              <a:rPr lang="es-ES" sz="2800" dirty="0" smtClean="0">
                <a:solidFill>
                  <a:schemeClr val="tx1"/>
                </a:solidFill>
                <a:latin typeface="Arial Narrow" pitchFamily="34" charset="0"/>
              </a:rPr>
              <a:t>consecuencias de la actividad </a:t>
            </a:r>
            <a:r>
              <a:rPr lang="es-ES" sz="2800" dirty="0">
                <a:solidFill>
                  <a:schemeClr val="tx1"/>
                </a:solidFill>
                <a:latin typeface="Arial Narrow" pitchFamily="34" charset="0"/>
              </a:rPr>
              <a:t>sexual;</a:t>
            </a:r>
          </a:p>
          <a:p>
            <a:pPr algn="l"/>
            <a:r>
              <a:rPr lang="es-ES" sz="2800" dirty="0">
                <a:latin typeface="Arial Narrow" pitchFamily="34" charset="0"/>
              </a:rPr>
              <a:t>• </a:t>
            </a:r>
            <a:r>
              <a:rPr lang="es-ES" sz="2800" b="1" dirty="0" smtClean="0">
                <a:solidFill>
                  <a:srgbClr val="FF0000"/>
                </a:solidFill>
                <a:latin typeface="Arial Narrow" pitchFamily="34" charset="0"/>
              </a:rPr>
              <a:t>acceso</a:t>
            </a:r>
            <a:r>
              <a:rPr lang="es-ES" sz="2800" dirty="0" smtClean="0">
                <a:latin typeface="Arial Narrow" pitchFamily="34" charset="0"/>
              </a:rPr>
              <a:t> </a:t>
            </a:r>
            <a:r>
              <a:rPr lang="es-ES" sz="2800" dirty="0">
                <a:solidFill>
                  <a:schemeClr val="tx1"/>
                </a:solidFill>
                <a:latin typeface="Arial Narrow" pitchFamily="34" charset="0"/>
              </a:rPr>
              <a:t>a la atención de salud sexual;</a:t>
            </a:r>
          </a:p>
          <a:p>
            <a:pPr algn="l"/>
            <a:r>
              <a:rPr lang="es-ES" sz="3600" dirty="0">
                <a:latin typeface="Arial Narrow" pitchFamily="34" charset="0"/>
              </a:rPr>
              <a:t>• </a:t>
            </a:r>
            <a:r>
              <a:rPr lang="es-ES" sz="2800" dirty="0" smtClean="0">
                <a:latin typeface="Arial Narrow" pitchFamily="34" charset="0"/>
              </a:rPr>
              <a:t>ambiente </a:t>
            </a:r>
            <a:r>
              <a:rPr lang="es-ES" sz="2800" dirty="0">
                <a:latin typeface="Arial Narrow" pitchFamily="34" charset="0"/>
              </a:rPr>
              <a:t>que </a:t>
            </a:r>
            <a:r>
              <a:rPr lang="es-ES" sz="2800" dirty="0" smtClean="0">
                <a:latin typeface="Arial Narrow" pitchFamily="34" charset="0"/>
              </a:rPr>
              <a:t>apoye y </a:t>
            </a:r>
            <a:r>
              <a:rPr lang="es-ES" sz="2800" b="1" dirty="0" smtClean="0">
                <a:solidFill>
                  <a:srgbClr val="FF0000"/>
                </a:solidFill>
                <a:latin typeface="Arial Narrow" pitchFamily="34" charset="0"/>
              </a:rPr>
              <a:t>promueva</a:t>
            </a:r>
            <a:r>
              <a:rPr lang="es-ES" sz="2800" dirty="0" smtClean="0">
                <a:latin typeface="Arial Narrow" pitchFamily="34" charset="0"/>
              </a:rPr>
              <a:t> </a:t>
            </a:r>
            <a:r>
              <a:rPr lang="es-ES" sz="2800" dirty="0">
                <a:latin typeface="Arial Narrow" pitchFamily="34" charset="0"/>
              </a:rPr>
              <a:t>la salud sexual</a:t>
            </a:r>
            <a:r>
              <a:rPr lang="es-ES" sz="2800" dirty="0" smtClean="0">
                <a:latin typeface="Arial Narrow" pitchFamily="34" charset="0"/>
              </a:rPr>
              <a:t>.</a:t>
            </a:r>
            <a:endParaRPr lang="es-ES" sz="2800" dirty="0">
              <a:latin typeface="Arial Narrow" pitchFamily="34" charset="0"/>
            </a:endParaRPr>
          </a:p>
        </p:txBody>
      </p:sp>
      <p:pic>
        <p:nvPicPr>
          <p:cNvPr id="2" name="Picture 1"/>
          <p:cNvPicPr>
            <a:picLocks noChangeAspect="1"/>
          </p:cNvPicPr>
          <p:nvPr/>
        </p:nvPicPr>
        <p:blipFill>
          <a:blip r:embed="rId3"/>
          <a:stretch>
            <a:fillRect/>
          </a:stretch>
        </p:blipFill>
        <p:spPr>
          <a:xfrm>
            <a:off x="2601277" y="6020973"/>
            <a:ext cx="7236579" cy="585267"/>
          </a:xfrm>
          <a:prstGeom prst="rect">
            <a:avLst/>
          </a:prstGeom>
        </p:spPr>
      </p:pic>
      <p:sp>
        <p:nvSpPr>
          <p:cNvPr id="8" name="1 Título"/>
          <p:cNvSpPr txBox="1">
            <a:spLocks/>
          </p:cNvSpPr>
          <p:nvPr/>
        </p:nvSpPr>
        <p:spPr>
          <a:xfrm>
            <a:off x="1942578" y="593903"/>
            <a:ext cx="8651609" cy="725487"/>
          </a:xfrm>
          <a:prstGeom prst="rect">
            <a:avLst/>
          </a:prstGeom>
        </p:spPr>
        <p:txBody>
          <a:bodyPr vert="horz" lIns="91440" tIns="45720" rIns="91440" bIns="45720" rtlCol="0" anchor="b">
            <a:normAutofit fontScale="70000" lnSpcReduction="20000"/>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r>
              <a:rPr lang="es-MX" sz="4000" b="1" dirty="0" smtClean="0">
                <a:latin typeface="Arial" panose="020B0604020202020204" pitchFamily="34" charset="0"/>
                <a:cs typeface="Arial" panose="020B0604020202020204" pitchFamily="34" charset="0"/>
              </a:rPr>
              <a:t>METAS DE UN PROGRAMA INTEGRAL </a:t>
            </a:r>
            <a:r>
              <a:rPr lang="es-MX" sz="4000" b="1" smtClean="0">
                <a:latin typeface="Arial" panose="020B0604020202020204" pitchFamily="34" charset="0"/>
                <a:cs typeface="Arial" panose="020B0604020202020204" pitchFamily="34" charset="0"/>
              </a:rPr>
              <a:t>DE SSYR</a:t>
            </a:r>
            <a:endParaRPr lang="es-MX"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5727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260679" y="63137"/>
            <a:ext cx="3076881" cy="527465"/>
          </a:xfrm>
          <a:prstGeom prst="rect">
            <a:avLst/>
          </a:prstGeom>
        </p:spPr>
      </p:pic>
      <p:sp>
        <p:nvSpPr>
          <p:cNvPr id="22" name="AutoShape 14" descr="Resultado de imagen de ORATES PANAM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AutoShape 16" descr="Resultado de imagen de ORATES PANAMA"/>
          <p:cNvSpPr>
            <a:spLocks noChangeAspect="1" noChangeArrowheads="1"/>
          </p:cNvSpPr>
          <p:nvPr/>
        </p:nvSpPr>
        <p:spPr bwMode="auto">
          <a:xfrm>
            <a:off x="226984" y="249659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3255806" y="2170750"/>
            <a:ext cx="6961215" cy="3539430"/>
          </a:xfrm>
          <a:prstGeom prst="rect">
            <a:avLst/>
          </a:prstGeom>
          <a:noFill/>
        </p:spPr>
        <p:txBody>
          <a:bodyPr wrap="square" lIns="91440" tIns="45720" rIns="91440" bIns="45720">
            <a:spAutoFit/>
          </a:bodyPr>
          <a:lstStyle/>
          <a:p>
            <a:r>
              <a:rPr lang="en-US" sz="2800" b="1" dirty="0" err="1" smtClean="0">
                <a:ln w="9525">
                  <a:solidFill>
                    <a:schemeClr val="bg1"/>
                  </a:solidFill>
                  <a:prstDash val="solid"/>
                </a:ln>
                <a:effectLst>
                  <a:outerShdw blurRad="12700" dist="38100" dir="2700000" algn="tl" rotWithShape="0">
                    <a:schemeClr val="bg1">
                      <a:lumMod val="50000"/>
                    </a:schemeClr>
                  </a:outerShdw>
                </a:effectLst>
              </a:rPr>
              <a:t>DOMINANCIA</a:t>
            </a:r>
            <a:r>
              <a:rPr lang="en-US" sz="2800" b="1" dirty="0" smtClean="0">
                <a:ln w="9525">
                  <a:solidFill>
                    <a:schemeClr val="bg1"/>
                  </a:solidFill>
                  <a:prstDash val="solid"/>
                </a:ln>
                <a:effectLst>
                  <a:outerShdw blurRad="12700" dist="38100" dir="2700000" algn="tl" rotWithShape="0">
                    <a:schemeClr val="bg1">
                      <a:lumMod val="50000"/>
                    </a:schemeClr>
                  </a:outerShdw>
                </a:effectLst>
              </a:rPr>
              <a:t> </a:t>
            </a:r>
            <a:r>
              <a:rPr lang="en-US" sz="2800" b="1" dirty="0" err="1" smtClean="0">
                <a:ln w="9525">
                  <a:solidFill>
                    <a:schemeClr val="bg1"/>
                  </a:solidFill>
                  <a:prstDash val="solid"/>
                </a:ln>
                <a:effectLst>
                  <a:outerShdw blurRad="12700" dist="38100" dir="2700000" algn="tl" rotWithShape="0">
                    <a:schemeClr val="bg1">
                      <a:lumMod val="50000"/>
                    </a:schemeClr>
                  </a:outerShdw>
                </a:effectLst>
              </a:rPr>
              <a:t>MASCULINA</a:t>
            </a:r>
            <a:r>
              <a:rPr lang="en-US" sz="2800" b="1" dirty="0" smtClean="0">
                <a:ln w="9525">
                  <a:solidFill>
                    <a:schemeClr val="bg1"/>
                  </a:solidFill>
                  <a:prstDash val="solid"/>
                </a:ln>
                <a:effectLst>
                  <a:outerShdw blurRad="12700" dist="38100" dir="2700000" algn="tl" rotWithShape="0">
                    <a:schemeClr val="bg1">
                      <a:lumMod val="50000"/>
                    </a:schemeClr>
                  </a:outerShdw>
                </a:effectLst>
              </a:rPr>
              <a:t>       </a:t>
            </a:r>
          </a:p>
          <a:p>
            <a:r>
              <a:rPr lang="en-US" sz="2800" b="1" dirty="0" err="1" smtClean="0">
                <a:ln w="9525">
                  <a:solidFill>
                    <a:schemeClr val="bg1"/>
                  </a:solidFill>
                  <a:prstDash val="solid"/>
                </a:ln>
                <a:effectLst>
                  <a:outerShdw blurRad="12700" dist="38100" dir="2700000" algn="tl" rotWithShape="0">
                    <a:schemeClr val="bg1">
                      <a:lumMod val="50000"/>
                    </a:schemeClr>
                  </a:outerShdw>
                </a:effectLst>
              </a:rPr>
              <a:t>REACCION</a:t>
            </a:r>
            <a:r>
              <a:rPr lang="en-US" sz="2800" b="1" dirty="0" smtClean="0">
                <a:ln w="9525">
                  <a:solidFill>
                    <a:schemeClr val="bg1"/>
                  </a:solidFill>
                  <a:prstDash val="solid"/>
                </a:ln>
                <a:effectLst>
                  <a:outerShdw blurRad="12700" dist="38100" dir="2700000" algn="tl" rotWithShape="0">
                    <a:schemeClr val="bg1">
                      <a:lumMod val="50000"/>
                    </a:schemeClr>
                  </a:outerShdw>
                </a:effectLst>
              </a:rPr>
              <a:t> </a:t>
            </a:r>
            <a:r>
              <a:rPr lang="en-US" sz="2800" b="1" dirty="0" err="1" smtClean="0">
                <a:ln w="9525">
                  <a:solidFill>
                    <a:schemeClr val="bg1"/>
                  </a:solidFill>
                  <a:prstDash val="solid"/>
                </a:ln>
                <a:effectLst>
                  <a:outerShdw blurRad="12700" dist="38100" dir="2700000" algn="tl" rotWithShape="0">
                    <a:schemeClr val="bg1">
                      <a:lumMod val="50000"/>
                    </a:schemeClr>
                  </a:outerShdw>
                </a:effectLst>
              </a:rPr>
              <a:t>FEMENINA</a:t>
            </a:r>
            <a:r>
              <a:rPr lang="en-US" sz="2800" b="1" dirty="0">
                <a:ln w="9525">
                  <a:solidFill>
                    <a:schemeClr val="bg1"/>
                  </a:solidFill>
                  <a:prstDash val="solid"/>
                </a:ln>
                <a:effectLst>
                  <a:outerShdw blurRad="12700" dist="38100" dir="2700000" algn="tl" rotWithShape="0">
                    <a:schemeClr val="bg1">
                      <a:lumMod val="50000"/>
                    </a:schemeClr>
                  </a:outerShdw>
                </a:effectLst>
              </a:rPr>
              <a:t>   </a:t>
            </a:r>
            <a:r>
              <a:rPr lang="en-US" sz="2800" b="1" dirty="0" smtClean="0">
                <a:ln w="9525">
                  <a:solidFill>
                    <a:schemeClr val="bg1"/>
                  </a:solidFill>
                  <a:prstDash val="solid"/>
                </a:ln>
                <a:effectLst>
                  <a:outerShdw blurRad="12700" dist="38100" dir="2700000" algn="tl" rotWithShape="0">
                    <a:schemeClr val="bg1">
                      <a:lumMod val="50000"/>
                    </a:schemeClr>
                  </a:outerShdw>
                </a:effectLst>
              </a:rPr>
              <a:t>    </a:t>
            </a:r>
          </a:p>
          <a:p>
            <a:r>
              <a:rPr lang="en-US" sz="2800" b="1" dirty="0" err="1" smtClean="0">
                <a:ln w="9525">
                  <a:solidFill>
                    <a:schemeClr val="bg1"/>
                  </a:solidFill>
                  <a:prstDash val="solid"/>
                </a:ln>
                <a:effectLst>
                  <a:outerShdw blurRad="12700" dist="38100" dir="2700000" algn="tl" rotWithShape="0">
                    <a:schemeClr val="bg1">
                      <a:lumMod val="50000"/>
                    </a:schemeClr>
                  </a:outerShdw>
                </a:effectLst>
              </a:rPr>
              <a:t>FEMINISMO</a:t>
            </a:r>
            <a:r>
              <a:rPr lang="en-US" sz="2800" b="1" dirty="0" smtClean="0">
                <a:ln w="9525">
                  <a:solidFill>
                    <a:schemeClr val="bg1"/>
                  </a:solidFill>
                  <a:prstDash val="solid"/>
                </a:ln>
                <a:effectLst>
                  <a:outerShdw blurRad="12700" dist="38100" dir="2700000" algn="tl" rotWithShape="0">
                    <a:schemeClr val="bg1">
                      <a:lumMod val="50000"/>
                    </a:schemeClr>
                  </a:outerShdw>
                </a:effectLst>
              </a:rPr>
              <a:t> (</a:t>
            </a:r>
            <a:r>
              <a:rPr lang="en-US" sz="2800" b="1" dirty="0" err="1" smtClean="0">
                <a:ln w="9525">
                  <a:solidFill>
                    <a:schemeClr val="bg1"/>
                  </a:solidFill>
                  <a:prstDash val="solid"/>
                </a:ln>
                <a:effectLst>
                  <a:outerShdw blurRad="12700" dist="38100" dir="2700000" algn="tl" rotWithShape="0">
                    <a:schemeClr val="bg1">
                      <a:lumMod val="50000"/>
                    </a:schemeClr>
                  </a:outerShdw>
                </a:effectLst>
              </a:rPr>
              <a:t>APOYO</a:t>
            </a:r>
            <a:r>
              <a:rPr lang="en-US" sz="2800" b="1" dirty="0" smtClean="0">
                <a:ln w="9525">
                  <a:solidFill>
                    <a:schemeClr val="bg1"/>
                  </a:solidFill>
                  <a:prstDash val="solid"/>
                </a:ln>
                <a:effectLst>
                  <a:outerShdw blurRad="12700" dist="38100" dir="2700000" algn="tl" rotWithShape="0">
                    <a:schemeClr val="bg1">
                      <a:lumMod val="50000"/>
                    </a:schemeClr>
                  </a:outerShdw>
                </a:effectLst>
              </a:rPr>
              <a:t> </a:t>
            </a:r>
            <a:r>
              <a:rPr lang="en-US" sz="2800" b="1" dirty="0" err="1" smtClean="0">
                <a:ln w="9525">
                  <a:solidFill>
                    <a:schemeClr val="bg1"/>
                  </a:solidFill>
                  <a:prstDash val="solid"/>
                </a:ln>
                <a:effectLst>
                  <a:outerShdw blurRad="12700" dist="38100" dir="2700000" algn="tl" rotWithShape="0">
                    <a:schemeClr val="bg1">
                      <a:lumMod val="50000"/>
                    </a:schemeClr>
                  </a:outerShdw>
                </a:effectLst>
              </a:rPr>
              <a:t>LIDERES</a:t>
            </a:r>
            <a:r>
              <a:rPr lang="en-US" sz="2800" b="1" dirty="0" smtClean="0">
                <a:ln w="9525">
                  <a:solidFill>
                    <a:schemeClr val="bg1"/>
                  </a:solidFill>
                  <a:prstDash val="solid"/>
                </a:ln>
                <a:effectLst>
                  <a:outerShdw blurRad="12700" dist="38100" dir="2700000" algn="tl" rotWithShape="0">
                    <a:schemeClr val="bg1">
                      <a:lumMod val="50000"/>
                    </a:schemeClr>
                  </a:outerShdw>
                </a:effectLst>
              </a:rPr>
              <a:t> </a:t>
            </a:r>
            <a:r>
              <a:rPr lang="en-US" sz="2800" b="1" dirty="0" err="1" smtClean="0">
                <a:ln w="9525">
                  <a:solidFill>
                    <a:schemeClr val="bg1"/>
                  </a:solidFill>
                  <a:prstDash val="solid"/>
                </a:ln>
                <a:effectLst>
                  <a:outerShdw blurRad="12700" dist="38100" dir="2700000" algn="tl" rotWithShape="0">
                    <a:schemeClr val="bg1">
                      <a:lumMod val="50000"/>
                    </a:schemeClr>
                  </a:outerShdw>
                </a:effectLst>
              </a:rPr>
              <a:t>MASCULINOS</a:t>
            </a:r>
            <a:r>
              <a:rPr lang="en-US" sz="2800" b="1" dirty="0" smtClean="0">
                <a:ln w="9525">
                  <a:solidFill>
                    <a:schemeClr val="bg1"/>
                  </a:solidFill>
                  <a:prstDash val="solid"/>
                </a:ln>
                <a:effectLst>
                  <a:outerShdw blurRad="12700" dist="38100" dir="2700000" algn="tl" rotWithShape="0">
                    <a:schemeClr val="bg1">
                      <a:lumMod val="50000"/>
                    </a:schemeClr>
                  </a:outerShdw>
                </a:effectLst>
              </a:rPr>
              <a:t>)  </a:t>
            </a:r>
          </a:p>
          <a:p>
            <a:r>
              <a:rPr lang="en-US" sz="2800" b="1" dirty="0" err="1" smtClean="0">
                <a:ln w="9525">
                  <a:solidFill>
                    <a:schemeClr val="bg1"/>
                  </a:solidFill>
                  <a:prstDash val="solid"/>
                </a:ln>
                <a:effectLst>
                  <a:outerShdw blurRad="12700" dist="38100" dir="2700000" algn="tl" rotWithShape="0">
                    <a:schemeClr val="bg1">
                      <a:lumMod val="50000"/>
                    </a:schemeClr>
                  </a:outerShdw>
                </a:effectLst>
              </a:rPr>
              <a:t>MOVIENTO</a:t>
            </a:r>
            <a:r>
              <a:rPr lang="en-US" sz="2800" b="1" dirty="0" smtClean="0">
                <a:ln w="9525">
                  <a:solidFill>
                    <a:schemeClr val="bg1"/>
                  </a:solidFill>
                  <a:prstDash val="solid"/>
                </a:ln>
                <a:effectLst>
                  <a:outerShdw blurRad="12700" dist="38100" dir="2700000" algn="tl" rotWithShape="0">
                    <a:schemeClr val="bg1">
                      <a:lumMod val="50000"/>
                    </a:schemeClr>
                  </a:outerShdw>
                </a:effectLst>
              </a:rPr>
              <a:t> </a:t>
            </a:r>
            <a:r>
              <a:rPr lang="en-US" sz="2800" b="1" dirty="0" err="1" smtClean="0">
                <a:ln w="9525">
                  <a:solidFill>
                    <a:schemeClr val="bg1"/>
                  </a:solidFill>
                  <a:prstDash val="solid"/>
                </a:ln>
                <a:effectLst>
                  <a:outerShdw blurRad="12700" dist="38100" dir="2700000" algn="tl" rotWithShape="0">
                    <a:schemeClr val="bg1">
                      <a:lumMod val="50000"/>
                    </a:schemeClr>
                  </a:outerShdw>
                </a:effectLst>
              </a:rPr>
              <a:t>PROACTIVO</a:t>
            </a:r>
            <a:r>
              <a:rPr lang="en-US" sz="2800" b="1" dirty="0" smtClean="0">
                <a:ln w="9525">
                  <a:solidFill>
                    <a:schemeClr val="bg1"/>
                  </a:solidFill>
                  <a:prstDash val="solid"/>
                </a:ln>
                <a:effectLst>
                  <a:outerShdw blurRad="12700" dist="38100" dir="2700000" algn="tl" rotWithShape="0">
                    <a:schemeClr val="bg1">
                      <a:lumMod val="50000"/>
                    </a:schemeClr>
                  </a:outerShdw>
                </a:effectLst>
              </a:rPr>
              <a:t>      </a:t>
            </a:r>
          </a:p>
          <a:p>
            <a:r>
              <a:rPr lang="en-US" sz="2800" b="1" dirty="0" err="1" smtClean="0">
                <a:ln w="9525">
                  <a:solidFill>
                    <a:schemeClr val="bg1"/>
                  </a:solidFill>
                  <a:prstDash val="solid"/>
                </a:ln>
                <a:effectLst>
                  <a:outerShdw blurRad="12700" dist="38100" dir="2700000" algn="tl" rotWithShape="0">
                    <a:schemeClr val="bg1">
                      <a:lumMod val="50000"/>
                    </a:schemeClr>
                  </a:outerShdw>
                </a:effectLst>
              </a:rPr>
              <a:t>LIDERAZGO</a:t>
            </a:r>
            <a:r>
              <a:rPr lang="en-US" sz="2800" b="1" dirty="0" smtClean="0">
                <a:ln w="9525">
                  <a:solidFill>
                    <a:schemeClr val="bg1"/>
                  </a:solidFill>
                  <a:prstDash val="solid"/>
                </a:ln>
                <a:effectLst>
                  <a:outerShdw blurRad="12700" dist="38100" dir="2700000" algn="tl" rotWithShape="0">
                    <a:schemeClr val="bg1">
                      <a:lumMod val="50000"/>
                    </a:schemeClr>
                  </a:outerShdw>
                </a:effectLst>
              </a:rPr>
              <a:t> </a:t>
            </a:r>
            <a:r>
              <a:rPr lang="en-US" sz="2800" b="1" dirty="0" err="1" smtClean="0">
                <a:ln w="9525">
                  <a:solidFill>
                    <a:schemeClr val="bg1"/>
                  </a:solidFill>
                  <a:prstDash val="solid"/>
                </a:ln>
                <a:effectLst>
                  <a:outerShdw blurRad="12700" dist="38100" dir="2700000" algn="tl" rotWithShape="0">
                    <a:schemeClr val="bg1">
                      <a:lumMod val="50000"/>
                    </a:schemeClr>
                  </a:outerShdw>
                </a:effectLst>
              </a:rPr>
              <a:t>FEMENINO</a:t>
            </a:r>
            <a:endParaRPr lang="en-US" sz="2800" b="1" dirty="0" smtClean="0">
              <a:ln w="9525">
                <a:solidFill>
                  <a:schemeClr val="bg1"/>
                </a:solidFill>
                <a:prstDash val="solid"/>
              </a:ln>
              <a:effectLst>
                <a:outerShdw blurRad="12700" dist="38100" dir="2700000" algn="tl" rotWithShape="0">
                  <a:schemeClr val="bg1">
                    <a:lumMod val="50000"/>
                  </a:schemeClr>
                </a:outerShdw>
              </a:effectLst>
            </a:endParaRPr>
          </a:p>
          <a:p>
            <a:r>
              <a:rPr lang="en-US" sz="28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LIDERAZGO</a:t>
            </a:r>
            <a:r>
              <a:rPr lang="en-US" sz="28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28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FEMENINO</a:t>
            </a:r>
            <a:r>
              <a:rPr lang="en-US" sz="28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 A LA </a:t>
            </a:r>
            <a:r>
              <a:rPr lang="en-US" sz="28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INVERSA</a:t>
            </a:r>
            <a:endParaRPr lang="en-US" sz="28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endParaRPr>
          </a:p>
          <a:p>
            <a:endParaRPr lang="en-US" sz="2800" b="1" dirty="0">
              <a:ln w="9525">
                <a:solidFill>
                  <a:schemeClr val="bg1"/>
                </a:solidFill>
                <a:prstDash val="solid"/>
              </a:ln>
              <a:effectLst>
                <a:outerShdw blurRad="12700" dist="38100" dir="2700000" algn="tl" rotWithShape="0">
                  <a:schemeClr val="bg1">
                    <a:lumMod val="50000"/>
                  </a:schemeClr>
                </a:outerShdw>
              </a:effectLst>
            </a:endParaRPr>
          </a:p>
          <a:p>
            <a:endPar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18" name="Picture 17"/>
          <p:cNvPicPr>
            <a:picLocks noChangeAspect="1"/>
          </p:cNvPicPr>
          <p:nvPr/>
        </p:nvPicPr>
        <p:blipFill>
          <a:blip r:embed="rId3"/>
          <a:stretch>
            <a:fillRect/>
          </a:stretch>
        </p:blipFill>
        <p:spPr>
          <a:xfrm>
            <a:off x="2564857" y="6190355"/>
            <a:ext cx="7236579" cy="585267"/>
          </a:xfrm>
          <a:prstGeom prst="rect">
            <a:avLst/>
          </a:prstGeom>
        </p:spPr>
      </p:pic>
      <p:sp>
        <p:nvSpPr>
          <p:cNvPr id="19" name="Rectangle 18"/>
          <p:cNvSpPr/>
          <p:nvPr/>
        </p:nvSpPr>
        <p:spPr>
          <a:xfrm>
            <a:off x="249722" y="712902"/>
            <a:ext cx="11546125" cy="707886"/>
          </a:xfrm>
          <a:prstGeom prst="rect">
            <a:avLst/>
          </a:prstGeom>
          <a:noFill/>
        </p:spPr>
        <p:txBody>
          <a:bodyPr wrap="square" lIns="91440" tIns="45720" rIns="91440" bIns="45720">
            <a:spAutoFit/>
          </a:bodyPr>
          <a:lstStyle/>
          <a:p>
            <a:pPr algn="ctr"/>
            <a:r>
              <a:rPr lang="en-US" sz="4000" b="1" dirty="0" err="1" smtClean="0">
                <a:ln w="9525">
                  <a:solidFill>
                    <a:schemeClr val="bg1"/>
                  </a:solidFill>
                  <a:prstDash val="solid"/>
                </a:ln>
                <a:effectLst>
                  <a:outerShdw blurRad="12700" dist="38100" dir="2700000" algn="tl" rotWithShape="0">
                    <a:schemeClr val="bg1">
                      <a:lumMod val="50000"/>
                    </a:schemeClr>
                  </a:outerShdw>
                </a:effectLst>
              </a:rPr>
              <a:t>IGUALDAD</a:t>
            </a:r>
            <a:r>
              <a:rPr lang="en-US" sz="4000" b="1" dirty="0" smtClean="0">
                <a:ln w="9525">
                  <a:solidFill>
                    <a:schemeClr val="bg1"/>
                  </a:solidFill>
                  <a:prstDash val="solid"/>
                </a:ln>
                <a:effectLst>
                  <a:outerShdw blurRad="12700" dist="38100" dir="2700000" algn="tl" rotWithShape="0">
                    <a:schemeClr val="bg1">
                      <a:lumMod val="50000"/>
                    </a:schemeClr>
                  </a:outerShdw>
                </a:effectLst>
              </a:rPr>
              <a:t> DE </a:t>
            </a:r>
            <a:r>
              <a:rPr lang="en-US" sz="4000" b="1" dirty="0" err="1" smtClean="0">
                <a:ln w="9525">
                  <a:solidFill>
                    <a:schemeClr val="bg1"/>
                  </a:solidFill>
                  <a:prstDash val="solid"/>
                </a:ln>
                <a:effectLst>
                  <a:outerShdw blurRad="12700" dist="38100" dir="2700000" algn="tl" rotWithShape="0">
                    <a:schemeClr val="bg1">
                      <a:lumMod val="50000"/>
                    </a:schemeClr>
                  </a:outerShdw>
                </a:effectLst>
              </a:rPr>
              <a:t>SEXOS</a:t>
            </a:r>
            <a:endPar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096545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154560" y="157665"/>
            <a:ext cx="4054191" cy="695004"/>
          </a:xfrm>
          <a:prstGeom prst="rect">
            <a:avLst/>
          </a:prstGeom>
        </p:spPr>
      </p:pic>
      <p:cxnSp>
        <p:nvCxnSpPr>
          <p:cNvPr id="34" name="Straight Connector 33"/>
          <p:cNvCxnSpPr/>
          <p:nvPr/>
        </p:nvCxnSpPr>
        <p:spPr>
          <a:xfrm>
            <a:off x="1227438" y="0"/>
            <a:ext cx="0" cy="6792819"/>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4836624"/>
            <a:ext cx="12191999" cy="646331"/>
          </a:xfrm>
          <a:prstGeom prst="rect">
            <a:avLst/>
          </a:prstGeom>
        </p:spPr>
        <p:txBody>
          <a:bodyPr wrap="square">
            <a:spAutoFit/>
          </a:bodyPr>
          <a:lstStyle/>
          <a:p>
            <a:pPr algn="ctr"/>
            <a:r>
              <a:rPr lang="es-ES" sz="3600" b="1" dirty="0">
                <a:ln w="9525">
                  <a:solidFill>
                    <a:schemeClr val="bg1"/>
                  </a:solidFill>
                  <a:prstDash val="solid"/>
                </a:ln>
                <a:effectLst>
                  <a:outerShdw blurRad="12700" dist="38100" dir="2700000" algn="tl" rotWithShape="0">
                    <a:schemeClr val="bg1">
                      <a:lumMod val="50000"/>
                    </a:schemeClr>
                  </a:outerShdw>
                </a:effectLst>
              </a:rPr>
              <a:t>MUCHAS GRACIAS!</a:t>
            </a:r>
            <a:endParaRPr lang="en-US" sz="3600" dirty="0"/>
          </a:p>
        </p:txBody>
      </p:sp>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5730" y="1090352"/>
            <a:ext cx="4863134" cy="36473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2592849" y="6134371"/>
            <a:ext cx="7236579" cy="585267"/>
          </a:xfrm>
          <a:prstGeom prst="rect">
            <a:avLst/>
          </a:prstGeom>
        </p:spPr>
      </p:pic>
    </p:spTree>
    <p:extLst>
      <p:ext uri="{BB962C8B-B14F-4D97-AF65-F5344CB8AC3E}">
        <p14:creationId xmlns:p14="http://schemas.microsoft.com/office/powerpoint/2010/main" val="1829141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6106" y="963950"/>
            <a:ext cx="2497501" cy="482541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944" y="229664"/>
            <a:ext cx="1729454" cy="92492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35722" y="175943"/>
            <a:ext cx="1927558" cy="999299"/>
          </a:xfrm>
          <a:prstGeom prst="rect">
            <a:avLst/>
          </a:prstGeom>
        </p:spPr>
      </p:pic>
      <p:pic>
        <p:nvPicPr>
          <p:cNvPr id="5" name="Picture 4"/>
          <p:cNvPicPr>
            <a:picLocks noChangeAspect="1"/>
          </p:cNvPicPr>
          <p:nvPr/>
        </p:nvPicPr>
        <p:blipFill>
          <a:blip r:embed="rId5"/>
          <a:stretch>
            <a:fillRect/>
          </a:stretch>
        </p:blipFill>
        <p:spPr>
          <a:xfrm>
            <a:off x="54344" y="1147344"/>
            <a:ext cx="2291144" cy="5268621"/>
          </a:xfrm>
          <a:prstGeom prst="rect">
            <a:avLst/>
          </a:prstGeom>
        </p:spPr>
      </p:pic>
      <p:pic>
        <p:nvPicPr>
          <p:cNvPr id="6" name="Picture 5"/>
          <p:cNvPicPr>
            <a:picLocks noChangeAspect="1"/>
          </p:cNvPicPr>
          <p:nvPr/>
        </p:nvPicPr>
        <p:blipFill>
          <a:blip r:embed="rId5"/>
          <a:stretch>
            <a:fillRect/>
          </a:stretch>
        </p:blipFill>
        <p:spPr>
          <a:xfrm>
            <a:off x="9707724" y="1021615"/>
            <a:ext cx="2291144" cy="5268621"/>
          </a:xfrm>
          <a:prstGeom prst="rect">
            <a:avLst/>
          </a:prstGeom>
        </p:spPr>
      </p:pic>
      <p:pic>
        <p:nvPicPr>
          <p:cNvPr id="7" name="Picture 6"/>
          <p:cNvPicPr>
            <a:picLocks noChangeAspect="1"/>
          </p:cNvPicPr>
          <p:nvPr/>
        </p:nvPicPr>
        <p:blipFill>
          <a:blip r:embed="rId6"/>
          <a:stretch>
            <a:fillRect/>
          </a:stretch>
        </p:blipFill>
        <p:spPr>
          <a:xfrm>
            <a:off x="2471145" y="6055914"/>
            <a:ext cx="7236579" cy="585267"/>
          </a:xfrm>
          <a:prstGeom prst="rect">
            <a:avLst/>
          </a:prstGeom>
        </p:spPr>
      </p:pic>
      <p:sp>
        <p:nvSpPr>
          <p:cNvPr id="9" name="Rectangle 8"/>
          <p:cNvSpPr/>
          <p:nvPr/>
        </p:nvSpPr>
        <p:spPr>
          <a:xfrm>
            <a:off x="4517250" y="1763690"/>
            <a:ext cx="5925372" cy="2800767"/>
          </a:xfrm>
          <a:prstGeom prst="rect">
            <a:avLst/>
          </a:prstGeom>
          <a:noFill/>
        </p:spPr>
        <p:txBody>
          <a:bodyPr wrap="square" lIns="91440" tIns="45720" rIns="91440" bIns="45720">
            <a:spAutoFit/>
          </a:bodyPr>
          <a:lstStyle/>
          <a:p>
            <a:pPr algn="ctr"/>
            <a:r>
              <a:rPr lang="es-ES" sz="4400" b="1" dirty="0" smtClean="0">
                <a:ln w="9525">
                  <a:solidFill>
                    <a:schemeClr val="bg1"/>
                  </a:solidFill>
                  <a:prstDash val="solid"/>
                </a:ln>
                <a:effectLst>
                  <a:outerShdw blurRad="12700" dist="38100" dir="2700000" algn="tl" rotWithShape="0">
                    <a:schemeClr val="bg1">
                      <a:lumMod val="50000"/>
                    </a:schemeClr>
                  </a:outerShdw>
                </a:effectLst>
              </a:rPr>
              <a:t>FORO: SEXUALIDAD FEMENINA EN LATINOAMÉRICA: REALIDAD O UTOPÍA?</a:t>
            </a:r>
            <a:endParaRPr lang="es-ES" sz="4400"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436033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42705" y="1834727"/>
            <a:ext cx="10934026" cy="1938992"/>
          </a:xfrm>
          <a:prstGeom prst="rect">
            <a:avLst/>
          </a:prstGeom>
          <a:noFill/>
        </p:spPr>
        <p:txBody>
          <a:bodyPr wrap="square" lIns="91440" tIns="45720" rIns="91440" bIns="45720">
            <a:spAutoFit/>
          </a:bodyPr>
          <a:lstStyle/>
          <a:p>
            <a:pPr algn="ctr"/>
            <a:r>
              <a:rPr lang="en-US" sz="4000" b="1" dirty="0">
                <a:ln w="9525">
                  <a:solidFill>
                    <a:schemeClr val="bg1"/>
                  </a:solidFill>
                  <a:prstDash val="solid"/>
                </a:ln>
                <a:effectLst>
                  <a:outerShdw blurRad="12700" dist="38100" dir="2700000" algn="tl" rotWithShape="0">
                    <a:schemeClr val="bg1">
                      <a:lumMod val="50000"/>
                    </a:schemeClr>
                  </a:outerShdw>
                </a:effectLst>
              </a:rPr>
              <a:t>“</a:t>
            </a:r>
            <a:r>
              <a:rPr lang="es-ES" sz="4000" b="1" dirty="0">
                <a:ln w="9525">
                  <a:solidFill>
                    <a:schemeClr val="bg1"/>
                  </a:solidFill>
                  <a:prstDash val="solid"/>
                </a:ln>
                <a:effectLst>
                  <a:outerShdw blurRad="12700" dist="38100" dir="2700000" algn="tl" rotWithShape="0">
                    <a:schemeClr val="bg1">
                      <a:lumMod val="50000"/>
                    </a:schemeClr>
                  </a:outerShdw>
                </a:effectLst>
              </a:rPr>
              <a:t>CIENCIA, RELIGIÓN Y SALUD:</a:t>
            </a:r>
            <a:br>
              <a:rPr lang="es-ES" sz="4000" b="1" dirty="0">
                <a:ln w="9525">
                  <a:solidFill>
                    <a:schemeClr val="bg1"/>
                  </a:solidFill>
                  <a:prstDash val="solid"/>
                </a:ln>
                <a:effectLst>
                  <a:outerShdw blurRad="12700" dist="38100" dir="2700000" algn="tl" rotWithShape="0">
                    <a:schemeClr val="bg1">
                      <a:lumMod val="50000"/>
                    </a:schemeClr>
                  </a:outerShdw>
                </a:effectLst>
              </a:rPr>
            </a:br>
            <a:r>
              <a:rPr lang="es-ES" sz="4000" b="1" dirty="0">
                <a:ln w="9525">
                  <a:solidFill>
                    <a:schemeClr val="bg1"/>
                  </a:solidFill>
                  <a:prstDash val="solid"/>
                </a:ln>
                <a:effectLst>
                  <a:outerShdw blurRad="12700" dist="38100" dir="2700000" algn="tl" rotWithShape="0">
                    <a:schemeClr val="bg1">
                      <a:lumMod val="50000"/>
                    </a:schemeClr>
                  </a:outerShdw>
                </a:effectLst>
              </a:rPr>
              <a:t>UNA CAUSA COMÚN, DOS ENFOQUES </a:t>
            </a:r>
          </a:p>
          <a:p>
            <a:pPr algn="ctr"/>
            <a:r>
              <a:rPr lang="es-ES" sz="4000" b="1" dirty="0">
                <a:ln w="9525">
                  <a:solidFill>
                    <a:schemeClr val="bg1"/>
                  </a:solidFill>
                  <a:prstDash val="solid"/>
                </a:ln>
                <a:effectLst>
                  <a:outerShdw blurRad="12700" dist="38100" dir="2700000" algn="tl" rotWithShape="0">
                    <a:schemeClr val="bg1">
                      <a:lumMod val="50000"/>
                    </a:schemeClr>
                  </a:outerShdw>
                </a:effectLst>
              </a:rPr>
              <a:t>NECESARIAMENTE COMPLEMENTARIOS.”</a:t>
            </a:r>
            <a:endPar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 name="Rectangle 5"/>
          <p:cNvSpPr/>
          <p:nvPr/>
        </p:nvSpPr>
        <p:spPr>
          <a:xfrm>
            <a:off x="1227438" y="5080846"/>
            <a:ext cx="10964562" cy="1200329"/>
          </a:xfrm>
          <a:prstGeom prst="rect">
            <a:avLst/>
          </a:prstGeom>
          <a:noFill/>
        </p:spPr>
        <p:txBody>
          <a:bodyPr wrap="square" lIns="91440" tIns="45720" rIns="91440" bIns="45720">
            <a:spAutoFit/>
          </a:bodyPr>
          <a:lstStyle/>
          <a:p>
            <a:pPr algn="ctr"/>
            <a:r>
              <a:rPr lang="es-ES" sz="3200" b="1" dirty="0">
                <a:ln w="9525">
                  <a:solidFill>
                    <a:schemeClr val="bg1"/>
                  </a:solidFill>
                  <a:prstDash val="solid"/>
                </a:ln>
                <a:effectLst>
                  <a:outerShdw blurRad="12700" dist="38100" dir="2700000" algn="tl" rotWithShape="0">
                    <a:schemeClr val="bg1">
                      <a:lumMod val="50000"/>
                    </a:schemeClr>
                  </a:outerShdw>
                </a:effectLst>
              </a:rPr>
              <a:t>Dra. Ingrid Perscky </a:t>
            </a:r>
            <a:r>
              <a:rPr lang="es-ES" sz="3200" b="1" dirty="0" err="1">
                <a:ln w="9525">
                  <a:solidFill>
                    <a:schemeClr val="bg1"/>
                  </a:solidFill>
                  <a:prstDash val="solid"/>
                </a:ln>
                <a:effectLst>
                  <a:outerShdw blurRad="12700" dist="38100" dir="2700000" algn="tl" rotWithShape="0">
                    <a:schemeClr val="bg1">
                      <a:lumMod val="50000"/>
                    </a:schemeClr>
                  </a:outerShdw>
                </a:effectLst>
              </a:rPr>
              <a:t>Arravanti</a:t>
            </a:r>
            <a:r>
              <a:rPr lang="es-ES" sz="3200" b="1" dirty="0">
                <a:ln w="9525">
                  <a:solidFill>
                    <a:schemeClr val="bg1"/>
                  </a:solidFill>
                  <a:prstDash val="solid"/>
                </a:ln>
                <a:effectLst>
                  <a:outerShdw blurRad="12700" dist="38100" dir="2700000" algn="tl" rotWithShape="0">
                    <a:schemeClr val="bg1">
                      <a:lumMod val="50000"/>
                    </a:schemeClr>
                  </a:outerShdw>
                </a:effectLst>
              </a:rPr>
              <a:t>, Uróloga.</a:t>
            </a:r>
          </a:p>
          <a:p>
            <a:pPr algn="ctr"/>
            <a:r>
              <a:rPr lang="es-ES" sz="2000" b="1" dirty="0">
                <a:ln w="9525">
                  <a:solidFill>
                    <a:schemeClr val="bg1"/>
                  </a:solidFill>
                  <a:prstDash val="solid"/>
                </a:ln>
                <a:effectLst>
                  <a:outerShdw blurRad="12700" dist="38100" dir="2700000" algn="tl" rotWithShape="0">
                    <a:schemeClr val="bg1">
                      <a:lumMod val="50000"/>
                    </a:schemeClr>
                  </a:outerShdw>
                </a:effectLst>
              </a:rPr>
              <a:t>Fundadora y Presidenta, Fundación Global de Salud Masculina</a:t>
            </a:r>
          </a:p>
          <a:p>
            <a:pPr algn="ctr"/>
            <a:r>
              <a:rPr lang="es-ES"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Presidenta, Foro Salud Sexual y Reproductiva</a:t>
            </a:r>
          </a:p>
        </p:txBody>
      </p:sp>
      <p:pic>
        <p:nvPicPr>
          <p:cNvPr id="35" name="Picture 34"/>
          <p:cNvPicPr>
            <a:picLocks noChangeAspect="1"/>
          </p:cNvPicPr>
          <p:nvPr/>
        </p:nvPicPr>
        <p:blipFill>
          <a:blip r:embed="rId2"/>
          <a:stretch>
            <a:fillRect/>
          </a:stretch>
        </p:blipFill>
        <p:spPr>
          <a:xfrm>
            <a:off x="2401677" y="6472757"/>
            <a:ext cx="8804507" cy="320062"/>
          </a:xfrm>
          <a:prstGeom prst="rect">
            <a:avLst/>
          </a:prstGeom>
        </p:spPr>
      </p:pic>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6131"/>
            <a:ext cx="12192000" cy="4508924"/>
          </a:xfrm>
          <a:prstGeom prst="rect">
            <a:avLst/>
          </a:prstGeom>
        </p:spPr>
      </p:pic>
    </p:spTree>
    <p:extLst>
      <p:ext uri="{BB962C8B-B14F-4D97-AF65-F5344CB8AC3E}">
        <p14:creationId xmlns:p14="http://schemas.microsoft.com/office/powerpoint/2010/main" val="1867387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1510" y="1690607"/>
            <a:ext cx="10934026" cy="2923877"/>
          </a:xfrm>
          <a:prstGeom prst="rect">
            <a:avLst/>
          </a:prstGeom>
          <a:noFill/>
        </p:spPr>
        <p:txBody>
          <a:bodyPr wrap="square" lIns="91440" tIns="45720" rIns="91440" bIns="45720">
            <a:spAutoFit/>
          </a:bodyPr>
          <a:lstStyle/>
          <a:p>
            <a:pPr algn="ctr"/>
            <a:r>
              <a:rPr lang="en-US" sz="4000" b="1" dirty="0" smtClean="0">
                <a:ln w="9525">
                  <a:solidFill>
                    <a:schemeClr val="bg1"/>
                  </a:solidFill>
                  <a:prstDash val="solid"/>
                </a:ln>
                <a:effectLst>
                  <a:outerShdw blurRad="12700" dist="38100" dir="2700000" algn="tl" rotWithShape="0">
                    <a:schemeClr val="bg1">
                      <a:lumMod val="50000"/>
                    </a:schemeClr>
                  </a:outerShdw>
                </a:effectLst>
              </a:rPr>
              <a:t>“</a:t>
            </a:r>
            <a:r>
              <a:rPr lang="en-US" sz="4000" b="1" dirty="0" err="1" smtClean="0">
                <a:ln w="9525">
                  <a:solidFill>
                    <a:schemeClr val="bg1"/>
                  </a:solidFill>
                  <a:prstDash val="solid"/>
                </a:ln>
                <a:effectLst>
                  <a:outerShdw blurRad="12700" dist="38100" dir="2700000" algn="tl" rotWithShape="0">
                    <a:schemeClr val="bg1">
                      <a:lumMod val="50000"/>
                    </a:schemeClr>
                  </a:outerShdw>
                </a:effectLst>
              </a:rPr>
              <a:t>FORO</a:t>
            </a:r>
            <a:r>
              <a:rPr lang="en-US" sz="4000" b="1" dirty="0" smtClean="0">
                <a:ln w="9525">
                  <a:solidFill>
                    <a:schemeClr val="bg1"/>
                  </a:solidFill>
                  <a:prstDash val="solid"/>
                </a:ln>
                <a:effectLst>
                  <a:outerShdw blurRad="12700" dist="38100" dir="2700000" algn="tl" rotWithShape="0">
                    <a:schemeClr val="bg1">
                      <a:lumMod val="50000"/>
                    </a:schemeClr>
                  </a:outerShdw>
                </a:effectLst>
              </a:rPr>
              <a:t> DE </a:t>
            </a:r>
            <a:r>
              <a:rPr lang="es-ES" sz="4000" b="1" dirty="0" smtClean="0">
                <a:ln w="9525">
                  <a:solidFill>
                    <a:schemeClr val="bg1"/>
                  </a:solidFill>
                  <a:prstDash val="solid"/>
                </a:ln>
                <a:effectLst>
                  <a:outerShdw blurRad="12700" dist="38100" dir="2700000" algn="tl" rotWithShape="0">
                    <a:schemeClr val="bg1">
                      <a:lumMod val="50000"/>
                    </a:schemeClr>
                  </a:outerShdw>
                </a:effectLst>
              </a:rPr>
              <a:t>SALUD SEXUAL Y REPRODUCTIVA: ASPECTOS MEDICO, SOCIAL, LEGAL, ECONÓMICO Y POLÍTICO</a:t>
            </a:r>
            <a:r>
              <a:rPr lang="es-ES" sz="4000" b="1" dirty="0" smtClean="0">
                <a:ln w="9525">
                  <a:solidFill>
                    <a:schemeClr val="bg1"/>
                  </a:solidFill>
                  <a:prstDash val="solid"/>
                </a:ln>
                <a:effectLst>
                  <a:outerShdw blurRad="12700" dist="38100" dir="2700000" algn="tl" rotWithShape="0">
                    <a:schemeClr val="bg1">
                      <a:lumMod val="50000"/>
                    </a:schemeClr>
                  </a:outerShdw>
                </a:effectLst>
              </a:rPr>
              <a:t>.”</a:t>
            </a:r>
          </a:p>
          <a:p>
            <a:pPr algn="ctr"/>
            <a:endParaRPr lang="es-ES" sz="800" b="1" dirty="0" smtClean="0">
              <a:ln w="9525">
                <a:solidFill>
                  <a:schemeClr val="bg1"/>
                </a:solidFill>
                <a:prstDash val="solid"/>
              </a:ln>
              <a:effectLst>
                <a:outerShdw blurRad="12700" dist="38100" dir="2700000" algn="tl" rotWithShape="0">
                  <a:schemeClr val="bg1">
                    <a:lumMod val="50000"/>
                  </a:schemeClr>
                </a:outerShdw>
              </a:effectLst>
            </a:endParaRPr>
          </a:p>
          <a:p>
            <a:pPr algn="ctr"/>
            <a:r>
              <a:rPr lang="es-ES" sz="2800" b="1" dirty="0" smtClean="0">
                <a:ln w="9525">
                  <a:solidFill>
                    <a:schemeClr val="bg1"/>
                  </a:solidFill>
                  <a:prstDash val="solid"/>
                </a:ln>
                <a:effectLst>
                  <a:outerShdw blurRad="12700" dist="38100" dir="2700000" algn="tl" rotWithShape="0">
                    <a:schemeClr val="bg1">
                      <a:lumMod val="50000"/>
                    </a:schemeClr>
                  </a:outerShdw>
                </a:effectLst>
              </a:rPr>
              <a:t>IMPACTO DE LA AUSENCIA O PRESENCIA DE PROGRAMAS DE </a:t>
            </a:r>
            <a:r>
              <a:rPr lang="es-ES" sz="2800" b="1" dirty="0" err="1" smtClean="0">
                <a:ln w="9525">
                  <a:solidFill>
                    <a:schemeClr val="bg1"/>
                  </a:solidFill>
                  <a:prstDash val="solid"/>
                </a:ln>
                <a:effectLst>
                  <a:outerShdw blurRad="12700" dist="38100" dir="2700000" algn="tl" rotWithShape="0">
                    <a:schemeClr val="bg1">
                      <a:lumMod val="50000"/>
                    </a:schemeClr>
                  </a:outerShdw>
                </a:effectLst>
              </a:rPr>
              <a:t>SSYR</a:t>
            </a:r>
            <a:r>
              <a:rPr lang="es-ES" sz="2800" b="1" dirty="0" smtClean="0">
                <a:ln w="9525">
                  <a:solidFill>
                    <a:schemeClr val="bg1"/>
                  </a:solidFill>
                  <a:prstDash val="solid"/>
                </a:ln>
                <a:effectLst>
                  <a:outerShdw blurRad="12700" dist="38100" dir="2700000" algn="tl" rotWithShape="0">
                    <a:schemeClr val="bg1">
                      <a:lumMod val="50000"/>
                    </a:schemeClr>
                  </a:outerShdw>
                </a:effectLst>
              </a:rPr>
              <a:t> PARA LAS POBLACIONES MAS VULNERABLES.</a:t>
            </a:r>
            <a:endPar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 name="Rectangle 5"/>
          <p:cNvSpPr/>
          <p:nvPr/>
        </p:nvSpPr>
        <p:spPr>
          <a:xfrm>
            <a:off x="0" y="5384470"/>
            <a:ext cx="12192000" cy="1015663"/>
          </a:xfrm>
          <a:prstGeom prst="rect">
            <a:avLst/>
          </a:prstGeom>
          <a:noFill/>
        </p:spPr>
        <p:txBody>
          <a:bodyPr wrap="square" lIns="91440" tIns="45720" rIns="91440" bIns="45720">
            <a:spAutoFit/>
          </a:bodyPr>
          <a:lstStyle/>
          <a:p>
            <a:pPr algn="ctr"/>
            <a:r>
              <a:rPr lang="es-ES" sz="2000" b="1" dirty="0">
                <a:ln w="9525">
                  <a:solidFill>
                    <a:schemeClr val="bg1"/>
                  </a:solidFill>
                  <a:prstDash val="solid"/>
                </a:ln>
                <a:effectLst>
                  <a:outerShdw blurRad="12700" dist="38100" dir="2700000" algn="tl" rotWithShape="0">
                    <a:schemeClr val="bg1">
                      <a:lumMod val="50000"/>
                    </a:schemeClr>
                  </a:outerShdw>
                </a:effectLst>
              </a:rPr>
              <a:t>Dra. Ingrid Perscky </a:t>
            </a:r>
            <a:r>
              <a:rPr lang="es-ES" sz="2000" b="1" dirty="0" err="1">
                <a:ln w="9525">
                  <a:solidFill>
                    <a:schemeClr val="bg1"/>
                  </a:solidFill>
                  <a:prstDash val="solid"/>
                </a:ln>
                <a:effectLst>
                  <a:outerShdw blurRad="12700" dist="38100" dir="2700000" algn="tl" rotWithShape="0">
                    <a:schemeClr val="bg1">
                      <a:lumMod val="50000"/>
                    </a:schemeClr>
                  </a:outerShdw>
                </a:effectLst>
              </a:rPr>
              <a:t>Arravanti</a:t>
            </a:r>
            <a:r>
              <a:rPr lang="es-ES" sz="2000" b="1" dirty="0">
                <a:ln w="9525">
                  <a:solidFill>
                    <a:schemeClr val="bg1"/>
                  </a:solidFill>
                  <a:prstDash val="solid"/>
                </a:ln>
                <a:effectLst>
                  <a:outerShdw blurRad="12700" dist="38100" dir="2700000" algn="tl" rotWithShape="0">
                    <a:schemeClr val="bg1">
                      <a:lumMod val="50000"/>
                    </a:schemeClr>
                  </a:outerShdw>
                </a:effectLst>
              </a:rPr>
              <a:t>, Uróloga.</a:t>
            </a:r>
          </a:p>
          <a:p>
            <a:pPr algn="ctr"/>
            <a:r>
              <a:rPr lang="es-ES" sz="2000" b="1" dirty="0">
                <a:ln w="9525">
                  <a:solidFill>
                    <a:schemeClr val="bg1"/>
                  </a:solidFill>
                  <a:prstDash val="solid"/>
                </a:ln>
                <a:effectLst>
                  <a:outerShdw blurRad="12700" dist="38100" dir="2700000" algn="tl" rotWithShape="0">
                    <a:schemeClr val="bg1">
                      <a:lumMod val="50000"/>
                    </a:schemeClr>
                  </a:outerShdw>
                </a:effectLst>
              </a:rPr>
              <a:t>Fundadora y Presidenta, Fundación Global de Salud Masculina</a:t>
            </a:r>
          </a:p>
          <a:p>
            <a:pPr algn="ctr"/>
            <a:r>
              <a:rPr lang="es-ES" sz="2000" b="1" dirty="0" smtClean="0">
                <a:ln w="9525">
                  <a:solidFill>
                    <a:schemeClr val="bg1"/>
                  </a:solidFill>
                  <a:prstDash val="solid"/>
                </a:ln>
                <a:effectLst>
                  <a:outerShdw blurRad="12700" dist="38100" dir="2700000" algn="tl" rotWithShape="0">
                    <a:schemeClr val="bg1">
                      <a:lumMod val="50000"/>
                    </a:schemeClr>
                  </a:outerShdw>
                </a:effectLst>
              </a:rPr>
              <a:t>Panamá</a:t>
            </a:r>
            <a:r>
              <a:rPr lang="es-ES" sz="2000" b="1" dirty="0">
                <a:ln w="9525">
                  <a:solidFill>
                    <a:schemeClr val="bg1"/>
                  </a:solidFill>
                  <a:prstDash val="solid"/>
                </a:ln>
                <a:effectLst>
                  <a:outerShdw blurRad="12700" dist="38100" dir="2700000" algn="tl" rotWithShape="0">
                    <a:schemeClr val="bg1">
                      <a:lumMod val="50000"/>
                    </a:schemeClr>
                  </a:outerShdw>
                </a:effectLst>
              </a:rPr>
              <a:t>, </a:t>
            </a:r>
            <a:r>
              <a:rPr lang="es-ES" sz="2000" b="1" dirty="0" smtClean="0">
                <a:ln w="9525">
                  <a:solidFill>
                    <a:schemeClr val="bg1"/>
                  </a:solidFill>
                  <a:prstDash val="solid"/>
                </a:ln>
                <a:effectLst>
                  <a:outerShdw blurRad="12700" dist="38100" dir="2700000" algn="tl" rotWithShape="0">
                    <a:schemeClr val="bg1">
                      <a:lumMod val="50000"/>
                    </a:schemeClr>
                  </a:outerShdw>
                </a:effectLst>
              </a:rPr>
              <a:t>18 </a:t>
            </a:r>
            <a:r>
              <a:rPr lang="es-ES" sz="2000" b="1" dirty="0">
                <a:ln w="9525">
                  <a:solidFill>
                    <a:schemeClr val="bg1"/>
                  </a:solidFill>
                  <a:prstDash val="solid"/>
                </a:ln>
                <a:effectLst>
                  <a:outerShdw blurRad="12700" dist="38100" dir="2700000" algn="tl" rotWithShape="0">
                    <a:schemeClr val="bg1">
                      <a:lumMod val="50000"/>
                    </a:schemeClr>
                  </a:outerShdw>
                </a:effectLst>
              </a:rPr>
              <a:t>de </a:t>
            </a:r>
            <a:r>
              <a:rPr lang="es-ES" sz="2000" b="1" dirty="0" smtClean="0">
                <a:ln w="9525">
                  <a:solidFill>
                    <a:schemeClr val="bg1"/>
                  </a:solidFill>
                  <a:prstDash val="solid"/>
                </a:ln>
                <a:effectLst>
                  <a:outerShdw blurRad="12700" dist="38100" dir="2700000" algn="tl" rotWithShape="0">
                    <a:schemeClr val="bg1">
                      <a:lumMod val="50000"/>
                    </a:schemeClr>
                  </a:outerShdw>
                </a:effectLst>
              </a:rPr>
              <a:t>Mayo </a:t>
            </a:r>
            <a:r>
              <a:rPr lang="es-ES" sz="2000" b="1" dirty="0" smtClean="0">
                <a:ln w="9525">
                  <a:solidFill>
                    <a:schemeClr val="bg1"/>
                  </a:solidFill>
                  <a:prstDash val="solid"/>
                </a:ln>
                <a:effectLst>
                  <a:outerShdw blurRad="12700" dist="38100" dir="2700000" algn="tl" rotWithShape="0">
                    <a:schemeClr val="bg1">
                      <a:lumMod val="50000"/>
                    </a:schemeClr>
                  </a:outerShdw>
                </a:effectLst>
              </a:rPr>
              <a:t>de </a:t>
            </a:r>
            <a:r>
              <a:rPr lang="es-ES" sz="2000" b="1" dirty="0">
                <a:ln w="9525">
                  <a:solidFill>
                    <a:schemeClr val="bg1"/>
                  </a:solidFill>
                  <a:prstDash val="solid"/>
                </a:ln>
                <a:effectLst>
                  <a:outerShdw blurRad="12700" dist="38100" dir="2700000" algn="tl" rotWithShape="0">
                    <a:schemeClr val="bg1">
                      <a:lumMod val="50000"/>
                    </a:schemeClr>
                  </a:outerShdw>
                </a:effectLst>
              </a:rPr>
              <a:t>2017.                   </a:t>
            </a:r>
            <a:endParaRPr lang="en-US" sz="2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20" name="Picture 19"/>
          <p:cNvPicPr>
            <a:picLocks noChangeAspect="1"/>
          </p:cNvPicPr>
          <p:nvPr/>
        </p:nvPicPr>
        <p:blipFill>
          <a:blip r:embed="rId3"/>
          <a:stretch>
            <a:fillRect/>
          </a:stretch>
        </p:blipFill>
        <p:spPr>
          <a:xfrm>
            <a:off x="239216" y="205824"/>
            <a:ext cx="3708870" cy="635806"/>
          </a:xfrm>
          <a:prstGeom prst="rect">
            <a:avLst/>
          </a:prstGeom>
        </p:spPr>
      </p:pic>
    </p:spTree>
    <p:extLst>
      <p:ext uri="{BB962C8B-B14F-4D97-AF65-F5344CB8AC3E}">
        <p14:creationId xmlns:p14="http://schemas.microsoft.com/office/powerpoint/2010/main" val="4014693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06829" y="6150589"/>
            <a:ext cx="7237387" cy="584775"/>
          </a:xfrm>
          <a:prstGeom prst="rect">
            <a:avLst/>
          </a:prstGeom>
          <a:noFill/>
        </p:spPr>
        <p:txBody>
          <a:bodyPr wrap="square" lIns="91440" tIns="45720" rIns="91440" bIns="45720">
            <a:spAutoFit/>
          </a:bodyPr>
          <a:lstStyle/>
          <a:p>
            <a:pPr algn="ctr"/>
            <a:r>
              <a:rPr lang="es-ES" sz="1600" b="1" dirty="0">
                <a:ln w="9525">
                  <a:solidFill>
                    <a:schemeClr val="bg1"/>
                  </a:solidFill>
                  <a:prstDash val="solid"/>
                </a:ln>
                <a:effectLst>
                  <a:outerShdw blurRad="12700" dist="38100" dir="2700000" algn="tl" rotWithShape="0">
                    <a:schemeClr val="bg1">
                      <a:lumMod val="50000"/>
                    </a:schemeClr>
                  </a:outerShdw>
                </a:effectLst>
              </a:rPr>
              <a:t>Dra. Ingrid Perscky </a:t>
            </a:r>
            <a:r>
              <a:rPr lang="es-ES" sz="1600" b="1" dirty="0" err="1">
                <a:ln w="9525">
                  <a:solidFill>
                    <a:schemeClr val="bg1"/>
                  </a:solidFill>
                  <a:prstDash val="solid"/>
                </a:ln>
                <a:effectLst>
                  <a:outerShdw blurRad="12700" dist="38100" dir="2700000" algn="tl" rotWithShape="0">
                    <a:schemeClr val="bg1">
                      <a:lumMod val="50000"/>
                    </a:schemeClr>
                  </a:outerShdw>
                </a:effectLst>
              </a:rPr>
              <a:t>Arravanti</a:t>
            </a:r>
            <a:r>
              <a:rPr lang="es-ES" sz="1600" b="1" dirty="0">
                <a:ln w="9525">
                  <a:solidFill>
                    <a:schemeClr val="bg1"/>
                  </a:solidFill>
                  <a:prstDash val="solid"/>
                </a:ln>
                <a:effectLst>
                  <a:outerShdw blurRad="12700" dist="38100" dir="2700000" algn="tl" rotWithShape="0">
                    <a:schemeClr val="bg1">
                      <a:lumMod val="50000"/>
                    </a:schemeClr>
                  </a:outerShdw>
                </a:effectLst>
              </a:rPr>
              <a:t>, </a:t>
            </a:r>
            <a:r>
              <a:rPr lang="es-ES" sz="1600" b="1" dirty="0" smtClean="0">
                <a:ln w="9525">
                  <a:solidFill>
                    <a:schemeClr val="bg1"/>
                  </a:solidFill>
                  <a:prstDash val="solid"/>
                </a:ln>
                <a:effectLst>
                  <a:outerShdw blurRad="12700" dist="38100" dir="2700000" algn="tl" rotWithShape="0">
                    <a:schemeClr val="bg1">
                      <a:lumMod val="50000"/>
                    </a:schemeClr>
                  </a:outerShdw>
                </a:effectLst>
              </a:rPr>
              <a:t>Uróloga</a:t>
            </a:r>
            <a:r>
              <a:rPr lang="es-ES" sz="1600" b="1" dirty="0" smtClean="0">
                <a:ln w="9525">
                  <a:solidFill>
                    <a:schemeClr val="bg1"/>
                  </a:solidFill>
                  <a:prstDash val="solid"/>
                </a:ln>
                <a:effectLst>
                  <a:outerShdw blurRad="12700" dist="38100" dir="2700000" algn="tl" rotWithShape="0">
                    <a:schemeClr val="bg1">
                      <a:lumMod val="50000"/>
                    </a:schemeClr>
                  </a:outerShdw>
                </a:effectLst>
              </a:rPr>
              <a:t>, Presidenta Global Men’s Health </a:t>
            </a:r>
            <a:r>
              <a:rPr lang="es-ES" sz="1600" b="1" dirty="0" err="1" smtClean="0">
                <a:ln w="9525">
                  <a:solidFill>
                    <a:schemeClr val="bg1"/>
                  </a:solidFill>
                  <a:prstDash val="solid"/>
                </a:ln>
                <a:effectLst>
                  <a:outerShdw blurRad="12700" dist="38100" dir="2700000" algn="tl" rotWithShape="0">
                    <a:schemeClr val="bg1">
                      <a:lumMod val="50000"/>
                    </a:schemeClr>
                  </a:outerShdw>
                </a:effectLst>
              </a:rPr>
              <a:t>Foundation</a:t>
            </a:r>
            <a:r>
              <a:rPr lang="es-ES" sz="1600" b="1" dirty="0" smtClean="0">
                <a:ln w="9525">
                  <a:solidFill>
                    <a:schemeClr val="bg1"/>
                  </a:solidFill>
                  <a:prstDash val="solid"/>
                </a:ln>
                <a:effectLst>
                  <a:outerShdw blurRad="12700" dist="38100" dir="2700000" algn="tl" rotWithShape="0">
                    <a:schemeClr val="bg1">
                      <a:lumMod val="50000"/>
                    </a:schemeClr>
                  </a:outerShdw>
                </a:effectLst>
              </a:rPr>
              <a:t>.</a:t>
            </a:r>
          </a:p>
          <a:p>
            <a:pPr algn="ctr"/>
            <a:r>
              <a:rPr lang="es-ES" sz="1600" b="1" dirty="0" err="1" smtClean="0">
                <a:ln w="9525">
                  <a:solidFill>
                    <a:schemeClr val="bg1"/>
                  </a:solidFill>
                  <a:prstDash val="solid"/>
                </a:ln>
                <a:effectLst>
                  <a:outerShdw blurRad="12700" dist="38100" dir="2700000" algn="tl" rotWithShape="0">
                    <a:schemeClr val="bg1">
                      <a:lumMod val="50000"/>
                    </a:schemeClr>
                  </a:outerShdw>
                </a:effectLst>
                <a:hlinkClick r:id="rId3"/>
              </a:rPr>
              <a:t>ingrid@gmhsummit.org</a:t>
            </a:r>
            <a:r>
              <a:rPr lang="es-ES" sz="1600" b="1" dirty="0" smtClean="0">
                <a:ln w="9525">
                  <a:solidFill>
                    <a:schemeClr val="bg1"/>
                  </a:solidFill>
                  <a:prstDash val="solid"/>
                </a:ln>
                <a:effectLst>
                  <a:outerShdw blurRad="12700" dist="38100" dir="2700000" algn="tl" rotWithShape="0">
                    <a:schemeClr val="bg1">
                      <a:lumMod val="50000"/>
                    </a:schemeClr>
                  </a:outerShdw>
                </a:effectLst>
              </a:rPr>
              <a:t>, </a:t>
            </a:r>
            <a:r>
              <a:rPr lang="es-ES" sz="1600" b="1" dirty="0" smtClean="0">
                <a:ln w="9525">
                  <a:solidFill>
                    <a:schemeClr val="bg1"/>
                  </a:solidFill>
                  <a:prstDash val="solid"/>
                </a:ln>
                <a:effectLst>
                  <a:outerShdw blurRad="12700" dist="38100" dir="2700000" algn="tl" rotWithShape="0">
                    <a:schemeClr val="bg1">
                      <a:lumMod val="50000"/>
                    </a:schemeClr>
                  </a:outerShdw>
                </a:effectLst>
                <a:hlinkClick r:id="rId4"/>
              </a:rPr>
              <a:t>ingrid@generaciond.com</a:t>
            </a:r>
            <a:r>
              <a:rPr lang="es-ES" sz="1600" b="1" dirty="0" smtClean="0">
                <a:ln w="9525">
                  <a:solidFill>
                    <a:schemeClr val="bg1"/>
                  </a:solidFill>
                  <a:prstDash val="solid"/>
                </a:ln>
                <a:effectLst>
                  <a:outerShdw blurRad="12700" dist="38100" dir="2700000" algn="tl" rotWithShape="0">
                    <a:schemeClr val="bg1">
                      <a:lumMod val="50000"/>
                    </a:schemeClr>
                  </a:outerShdw>
                </a:effectLst>
              </a:rPr>
              <a:t>, </a:t>
            </a:r>
            <a:r>
              <a:rPr lang="es-ES" sz="1600" b="1" dirty="0" err="1" smtClean="0">
                <a:ln w="9525">
                  <a:solidFill>
                    <a:schemeClr val="bg1"/>
                  </a:solidFill>
                  <a:prstDash val="solid"/>
                </a:ln>
                <a:effectLst>
                  <a:outerShdw blurRad="12700" dist="38100" dir="2700000" algn="tl" rotWithShape="0">
                    <a:schemeClr val="bg1">
                      <a:lumMod val="50000"/>
                    </a:schemeClr>
                  </a:outerShdw>
                </a:effectLst>
                <a:hlinkClick r:id="rId5"/>
              </a:rPr>
              <a:t>www.gmhsummit.org</a:t>
            </a:r>
            <a:r>
              <a:rPr lang="es-ES" sz="1600" b="1" dirty="0" smtClean="0">
                <a:ln w="9525">
                  <a:solidFill>
                    <a:schemeClr val="bg1"/>
                  </a:solidFill>
                  <a:prstDash val="solid"/>
                </a:ln>
                <a:effectLst>
                  <a:outerShdw blurRad="12700" dist="38100" dir="2700000" algn="tl" rotWithShape="0">
                    <a:schemeClr val="bg1">
                      <a:lumMod val="50000"/>
                    </a:schemeClr>
                  </a:outerShdw>
                </a:effectLst>
              </a:rPr>
              <a:t> </a:t>
            </a:r>
          </a:p>
        </p:txBody>
      </p:sp>
      <p:pic>
        <p:nvPicPr>
          <p:cNvPr id="20" name="Picture 19"/>
          <p:cNvPicPr>
            <a:picLocks noChangeAspect="1"/>
          </p:cNvPicPr>
          <p:nvPr/>
        </p:nvPicPr>
        <p:blipFill>
          <a:blip r:embed="rId6"/>
          <a:stretch>
            <a:fillRect/>
          </a:stretch>
        </p:blipFill>
        <p:spPr>
          <a:xfrm>
            <a:off x="239216" y="205824"/>
            <a:ext cx="3708870" cy="635806"/>
          </a:xfrm>
          <a:prstGeom prst="rect">
            <a:avLst/>
          </a:prstGeom>
        </p:spPr>
      </p:pic>
      <p:pic>
        <p:nvPicPr>
          <p:cNvPr id="2" name="Picture 1"/>
          <p:cNvPicPr>
            <a:picLocks noChangeAspect="1"/>
          </p:cNvPicPr>
          <p:nvPr/>
        </p:nvPicPr>
        <p:blipFill>
          <a:blip r:embed="rId7"/>
          <a:stretch>
            <a:fillRect/>
          </a:stretch>
        </p:blipFill>
        <p:spPr>
          <a:xfrm>
            <a:off x="2405184" y="1078915"/>
            <a:ext cx="8165109" cy="4596956"/>
          </a:xfrm>
          <a:prstGeom prst="rect">
            <a:avLst/>
          </a:prstGeom>
        </p:spPr>
      </p:pic>
    </p:spTree>
    <p:extLst>
      <p:ext uri="{BB962C8B-B14F-4D97-AF65-F5344CB8AC3E}">
        <p14:creationId xmlns:p14="http://schemas.microsoft.com/office/powerpoint/2010/main" val="2659218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150439" y="104086"/>
            <a:ext cx="3584279" cy="614448"/>
          </a:xfrm>
          <a:prstGeom prst="rect">
            <a:avLst/>
          </a:prstGeom>
        </p:spPr>
      </p:pic>
      <p:sp>
        <p:nvSpPr>
          <p:cNvPr id="5" name="Subtítulo 2"/>
          <p:cNvSpPr>
            <a:spLocks noGrp="1"/>
          </p:cNvSpPr>
          <p:nvPr>
            <p:ph type="subTitle" idx="1"/>
          </p:nvPr>
        </p:nvSpPr>
        <p:spPr>
          <a:xfrm>
            <a:off x="2083863" y="1825320"/>
            <a:ext cx="8750091" cy="4488286"/>
          </a:xfrm>
        </p:spPr>
        <p:txBody>
          <a:bodyPr>
            <a:noAutofit/>
          </a:bodyPr>
          <a:lstStyle/>
          <a:p>
            <a:r>
              <a:rPr lang="es-ES" sz="3200" dirty="0" smtClean="0">
                <a:latin typeface="Arial Narrow" pitchFamily="34" charset="0"/>
              </a:rPr>
              <a:t>•</a:t>
            </a:r>
            <a:r>
              <a:rPr lang="es-ES" sz="2800" b="1" dirty="0" smtClean="0">
                <a:solidFill>
                  <a:srgbClr val="FF0000"/>
                </a:solidFill>
                <a:latin typeface="Arial Narrow" pitchFamily="34" charset="0"/>
              </a:rPr>
              <a:t> pobreza extrema y </a:t>
            </a:r>
            <a:r>
              <a:rPr lang="es-ES" sz="2800" b="1" dirty="0" smtClean="0">
                <a:solidFill>
                  <a:srgbClr val="FF0000"/>
                </a:solidFill>
                <a:latin typeface="Arial Narrow" pitchFamily="34" charset="0"/>
              </a:rPr>
              <a:t>pobreza:</a:t>
            </a:r>
          </a:p>
          <a:p>
            <a:r>
              <a:rPr lang="es-ES" sz="2800" b="1" dirty="0" smtClean="0">
                <a:solidFill>
                  <a:schemeClr val="tx1"/>
                </a:solidFill>
                <a:latin typeface="Arial Narrow" pitchFamily="34" charset="0"/>
              </a:rPr>
              <a:t>niños, adolescentes, embarazadas, mujeres, adultos Mayores</a:t>
            </a:r>
            <a:r>
              <a:rPr lang="es-ES" sz="2800" b="1" dirty="0">
                <a:solidFill>
                  <a:schemeClr val="tx1"/>
                </a:solidFill>
                <a:latin typeface="Arial Narrow" pitchFamily="34" charset="0"/>
              </a:rPr>
              <a:t>, </a:t>
            </a:r>
            <a:r>
              <a:rPr lang="es-ES" sz="2800" b="1" dirty="0" err="1" smtClean="0">
                <a:solidFill>
                  <a:schemeClr val="tx1"/>
                </a:solidFill>
                <a:latin typeface="Arial Narrow" pitchFamily="34" charset="0"/>
              </a:rPr>
              <a:t>LGBT</a:t>
            </a:r>
            <a:r>
              <a:rPr lang="es-ES" sz="2800" b="1" dirty="0" smtClean="0">
                <a:solidFill>
                  <a:schemeClr val="tx1"/>
                </a:solidFill>
                <a:latin typeface="Arial Narrow" pitchFamily="34" charset="0"/>
              </a:rPr>
              <a:t>, ETNIAS, </a:t>
            </a:r>
            <a:r>
              <a:rPr lang="es-ES" sz="2800" b="1" dirty="0" err="1" smtClean="0">
                <a:solidFill>
                  <a:schemeClr val="tx1"/>
                </a:solidFill>
                <a:latin typeface="Arial Narrow" pitchFamily="34" charset="0"/>
              </a:rPr>
              <a:t>PersonaS</a:t>
            </a:r>
            <a:r>
              <a:rPr lang="es-ES" sz="2800" b="1" dirty="0" smtClean="0">
                <a:solidFill>
                  <a:schemeClr val="tx1"/>
                </a:solidFill>
                <a:latin typeface="Arial Narrow" pitchFamily="34" charset="0"/>
              </a:rPr>
              <a:t> </a:t>
            </a:r>
            <a:r>
              <a:rPr lang="es-ES" sz="2800" b="1" dirty="0">
                <a:solidFill>
                  <a:schemeClr val="tx1"/>
                </a:solidFill>
                <a:latin typeface="Arial Narrow" pitchFamily="34" charset="0"/>
              </a:rPr>
              <a:t>en situación de </a:t>
            </a:r>
            <a:r>
              <a:rPr lang="es-ES" sz="2800" b="1" dirty="0" smtClean="0">
                <a:solidFill>
                  <a:schemeClr val="tx1"/>
                </a:solidFill>
                <a:latin typeface="Arial Narrow" pitchFamily="34" charset="0"/>
              </a:rPr>
              <a:t>discapacidad, </a:t>
            </a:r>
            <a:r>
              <a:rPr lang="es-ES" sz="2800" b="1" dirty="0" err="1" smtClean="0">
                <a:solidFill>
                  <a:schemeClr val="tx1"/>
                </a:solidFill>
                <a:latin typeface="Arial Narrow" pitchFamily="34" charset="0"/>
              </a:rPr>
              <a:t>ALTERNADORAS</a:t>
            </a:r>
            <a:r>
              <a:rPr lang="es-ES" sz="2800" b="1" dirty="0" smtClean="0">
                <a:solidFill>
                  <a:schemeClr val="tx1"/>
                </a:solidFill>
                <a:latin typeface="Arial Narrow" pitchFamily="34" charset="0"/>
              </a:rPr>
              <a:t> SOCIALES.</a:t>
            </a:r>
            <a:endParaRPr lang="es-ES" sz="2800" b="1" dirty="0" smtClean="0">
              <a:solidFill>
                <a:schemeClr val="tx1"/>
              </a:solidFill>
              <a:latin typeface="Arial Narrow" pitchFamily="34" charset="0"/>
            </a:endParaRPr>
          </a:p>
          <a:p>
            <a:pPr algn="l"/>
            <a:r>
              <a:rPr lang="es-ES" sz="2800" dirty="0" smtClean="0">
                <a:latin typeface="Arial Narrow" pitchFamily="34" charset="0"/>
              </a:rPr>
              <a:t>• </a:t>
            </a:r>
            <a:r>
              <a:rPr lang="es-ES" sz="2800" b="1" dirty="0" smtClean="0">
                <a:solidFill>
                  <a:srgbClr val="FF0000"/>
                </a:solidFill>
                <a:latin typeface="Arial Narrow" pitchFamily="34" charset="0"/>
              </a:rPr>
              <a:t>otras poblaciones vulnerables:</a:t>
            </a:r>
          </a:p>
          <a:p>
            <a:pPr algn="l"/>
            <a:r>
              <a:rPr lang="es-ES" sz="2800" b="1" dirty="0" smtClean="0">
                <a:solidFill>
                  <a:schemeClr val="tx1"/>
                </a:solidFill>
                <a:latin typeface="Arial Narrow" pitchFamily="34" charset="0"/>
              </a:rPr>
              <a:t>Hombre</a:t>
            </a:r>
            <a:endParaRPr lang="es-ES" sz="2800" dirty="0">
              <a:solidFill>
                <a:schemeClr val="tx1"/>
              </a:solidFill>
              <a:latin typeface="Arial Narrow" pitchFamily="34" charset="0"/>
            </a:endParaRPr>
          </a:p>
        </p:txBody>
      </p:sp>
      <p:pic>
        <p:nvPicPr>
          <p:cNvPr id="2" name="Picture 1"/>
          <p:cNvPicPr>
            <a:picLocks noChangeAspect="1"/>
          </p:cNvPicPr>
          <p:nvPr/>
        </p:nvPicPr>
        <p:blipFill>
          <a:blip r:embed="rId3"/>
          <a:stretch>
            <a:fillRect/>
          </a:stretch>
        </p:blipFill>
        <p:spPr>
          <a:xfrm>
            <a:off x="2601277" y="6020973"/>
            <a:ext cx="7236579" cy="585267"/>
          </a:xfrm>
          <a:prstGeom prst="rect">
            <a:avLst/>
          </a:prstGeom>
        </p:spPr>
      </p:pic>
      <p:sp>
        <p:nvSpPr>
          <p:cNvPr id="8" name="1 Título"/>
          <p:cNvSpPr txBox="1">
            <a:spLocks/>
          </p:cNvSpPr>
          <p:nvPr/>
        </p:nvSpPr>
        <p:spPr>
          <a:xfrm>
            <a:off x="2465092" y="1019688"/>
            <a:ext cx="8651609" cy="72548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baseline="0">
                <a:solidFill>
                  <a:schemeClr val="tx1"/>
                </a:solidFill>
                <a:latin typeface="+mj-lt"/>
                <a:ea typeface="+mj-ea"/>
                <a:cs typeface="+mj-cs"/>
              </a:defRPr>
            </a:lvl1pPr>
          </a:lstStyle>
          <a:p>
            <a:r>
              <a:rPr lang="es-MX" sz="4000" b="1" dirty="0" smtClean="0">
                <a:latin typeface="Arial" panose="020B0604020202020204" pitchFamily="34" charset="0"/>
                <a:cs typeface="Arial" panose="020B0604020202020204" pitchFamily="34" charset="0"/>
              </a:rPr>
              <a:t>Poblaciones vulnerables</a:t>
            </a:r>
            <a:endParaRPr lang="es-MX"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0493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150439" y="104086"/>
            <a:ext cx="3584279" cy="614448"/>
          </a:xfrm>
          <a:prstGeom prst="rect">
            <a:avLst/>
          </a:prstGeom>
        </p:spPr>
      </p:pic>
      <p:sp>
        <p:nvSpPr>
          <p:cNvPr id="5" name="Rectangle 4"/>
          <p:cNvSpPr/>
          <p:nvPr/>
        </p:nvSpPr>
        <p:spPr>
          <a:xfrm>
            <a:off x="2417101" y="6234697"/>
            <a:ext cx="7237387" cy="584775"/>
          </a:xfrm>
          <a:prstGeom prst="rect">
            <a:avLst/>
          </a:prstGeom>
          <a:noFill/>
        </p:spPr>
        <p:txBody>
          <a:bodyPr wrap="square" lIns="91440" tIns="45720" rIns="91440" bIns="45720">
            <a:spAutoFit/>
          </a:bodyPr>
          <a:lstStyle/>
          <a:p>
            <a:pPr algn="ctr"/>
            <a:r>
              <a:rPr lang="es-ES" sz="1600" b="1" dirty="0">
                <a:ln w="9525">
                  <a:solidFill>
                    <a:schemeClr val="bg1"/>
                  </a:solidFill>
                  <a:prstDash val="solid"/>
                </a:ln>
                <a:effectLst>
                  <a:outerShdw blurRad="12700" dist="38100" dir="2700000" algn="tl" rotWithShape="0">
                    <a:schemeClr val="bg1">
                      <a:lumMod val="50000"/>
                    </a:schemeClr>
                  </a:outerShdw>
                </a:effectLst>
              </a:rPr>
              <a:t>Dra. Ingrid Perscky </a:t>
            </a:r>
            <a:r>
              <a:rPr lang="es-ES" sz="1600" b="1" dirty="0" err="1">
                <a:ln w="9525">
                  <a:solidFill>
                    <a:schemeClr val="bg1"/>
                  </a:solidFill>
                  <a:prstDash val="solid"/>
                </a:ln>
                <a:effectLst>
                  <a:outerShdw blurRad="12700" dist="38100" dir="2700000" algn="tl" rotWithShape="0">
                    <a:schemeClr val="bg1">
                      <a:lumMod val="50000"/>
                    </a:schemeClr>
                  </a:outerShdw>
                </a:effectLst>
              </a:rPr>
              <a:t>Arravanti</a:t>
            </a:r>
            <a:r>
              <a:rPr lang="es-ES" sz="1600" b="1" dirty="0">
                <a:ln w="9525">
                  <a:solidFill>
                    <a:schemeClr val="bg1"/>
                  </a:solidFill>
                  <a:prstDash val="solid"/>
                </a:ln>
                <a:effectLst>
                  <a:outerShdw blurRad="12700" dist="38100" dir="2700000" algn="tl" rotWithShape="0">
                    <a:schemeClr val="bg1">
                      <a:lumMod val="50000"/>
                    </a:schemeClr>
                  </a:outerShdw>
                </a:effectLst>
              </a:rPr>
              <a:t>, </a:t>
            </a:r>
            <a:r>
              <a:rPr lang="es-ES" sz="1600" b="1" dirty="0" smtClean="0">
                <a:ln w="9525">
                  <a:solidFill>
                    <a:schemeClr val="bg1"/>
                  </a:solidFill>
                  <a:prstDash val="solid"/>
                </a:ln>
                <a:effectLst>
                  <a:outerShdw blurRad="12700" dist="38100" dir="2700000" algn="tl" rotWithShape="0">
                    <a:schemeClr val="bg1">
                      <a:lumMod val="50000"/>
                    </a:schemeClr>
                  </a:outerShdw>
                </a:effectLst>
              </a:rPr>
              <a:t>Uróloga</a:t>
            </a:r>
            <a:r>
              <a:rPr lang="es-ES" sz="1600" b="1" dirty="0" smtClean="0">
                <a:ln w="9525">
                  <a:solidFill>
                    <a:schemeClr val="bg1"/>
                  </a:solidFill>
                  <a:prstDash val="solid"/>
                </a:ln>
                <a:effectLst>
                  <a:outerShdw blurRad="12700" dist="38100" dir="2700000" algn="tl" rotWithShape="0">
                    <a:schemeClr val="bg1">
                      <a:lumMod val="50000"/>
                    </a:schemeClr>
                  </a:outerShdw>
                </a:effectLst>
              </a:rPr>
              <a:t>, Presidenta Global Men’s Health </a:t>
            </a:r>
            <a:r>
              <a:rPr lang="es-ES" sz="1600" b="1" dirty="0" err="1" smtClean="0">
                <a:ln w="9525">
                  <a:solidFill>
                    <a:schemeClr val="bg1"/>
                  </a:solidFill>
                  <a:prstDash val="solid"/>
                </a:ln>
                <a:effectLst>
                  <a:outerShdw blurRad="12700" dist="38100" dir="2700000" algn="tl" rotWithShape="0">
                    <a:schemeClr val="bg1">
                      <a:lumMod val="50000"/>
                    </a:schemeClr>
                  </a:outerShdw>
                </a:effectLst>
              </a:rPr>
              <a:t>Foundation</a:t>
            </a:r>
            <a:r>
              <a:rPr lang="es-ES" sz="1600" b="1" dirty="0" smtClean="0">
                <a:ln w="9525">
                  <a:solidFill>
                    <a:schemeClr val="bg1"/>
                  </a:solidFill>
                  <a:prstDash val="solid"/>
                </a:ln>
                <a:effectLst>
                  <a:outerShdw blurRad="12700" dist="38100" dir="2700000" algn="tl" rotWithShape="0">
                    <a:schemeClr val="bg1">
                      <a:lumMod val="50000"/>
                    </a:schemeClr>
                  </a:outerShdw>
                </a:effectLst>
              </a:rPr>
              <a:t>.</a:t>
            </a:r>
          </a:p>
          <a:p>
            <a:pPr algn="ctr"/>
            <a:r>
              <a:rPr lang="es-ES" sz="1600" b="1" dirty="0" err="1" smtClean="0">
                <a:ln w="9525">
                  <a:solidFill>
                    <a:schemeClr val="bg1"/>
                  </a:solidFill>
                  <a:prstDash val="solid"/>
                </a:ln>
                <a:effectLst>
                  <a:outerShdw blurRad="12700" dist="38100" dir="2700000" algn="tl" rotWithShape="0">
                    <a:schemeClr val="bg1">
                      <a:lumMod val="50000"/>
                    </a:schemeClr>
                  </a:outerShdw>
                </a:effectLst>
                <a:hlinkClick r:id="rId3"/>
              </a:rPr>
              <a:t>ingrid@gmhsummit.org</a:t>
            </a:r>
            <a:r>
              <a:rPr lang="es-ES" sz="1600" b="1" dirty="0" smtClean="0">
                <a:ln w="9525">
                  <a:solidFill>
                    <a:schemeClr val="bg1"/>
                  </a:solidFill>
                  <a:prstDash val="solid"/>
                </a:ln>
                <a:effectLst>
                  <a:outerShdw blurRad="12700" dist="38100" dir="2700000" algn="tl" rotWithShape="0">
                    <a:schemeClr val="bg1">
                      <a:lumMod val="50000"/>
                    </a:schemeClr>
                  </a:outerShdw>
                </a:effectLst>
              </a:rPr>
              <a:t>, </a:t>
            </a:r>
            <a:r>
              <a:rPr lang="es-ES" sz="1600" b="1" dirty="0" smtClean="0">
                <a:ln w="9525">
                  <a:solidFill>
                    <a:schemeClr val="bg1"/>
                  </a:solidFill>
                  <a:prstDash val="solid"/>
                </a:ln>
                <a:effectLst>
                  <a:outerShdw blurRad="12700" dist="38100" dir="2700000" algn="tl" rotWithShape="0">
                    <a:schemeClr val="bg1">
                      <a:lumMod val="50000"/>
                    </a:schemeClr>
                  </a:outerShdw>
                </a:effectLst>
                <a:hlinkClick r:id="rId4"/>
              </a:rPr>
              <a:t>ingrid@generaciond.com</a:t>
            </a:r>
            <a:r>
              <a:rPr lang="es-ES" sz="1600" b="1" dirty="0" smtClean="0">
                <a:ln w="9525">
                  <a:solidFill>
                    <a:schemeClr val="bg1"/>
                  </a:solidFill>
                  <a:prstDash val="solid"/>
                </a:ln>
                <a:effectLst>
                  <a:outerShdw blurRad="12700" dist="38100" dir="2700000" algn="tl" rotWithShape="0">
                    <a:schemeClr val="bg1">
                      <a:lumMod val="50000"/>
                    </a:schemeClr>
                  </a:outerShdw>
                </a:effectLst>
              </a:rPr>
              <a:t>, </a:t>
            </a:r>
            <a:r>
              <a:rPr lang="es-ES" sz="1600" b="1" dirty="0" err="1" smtClean="0">
                <a:ln w="9525">
                  <a:solidFill>
                    <a:schemeClr val="bg1"/>
                  </a:solidFill>
                  <a:prstDash val="solid"/>
                </a:ln>
                <a:effectLst>
                  <a:outerShdw blurRad="12700" dist="38100" dir="2700000" algn="tl" rotWithShape="0">
                    <a:schemeClr val="bg1">
                      <a:lumMod val="50000"/>
                    </a:schemeClr>
                  </a:outerShdw>
                </a:effectLst>
                <a:hlinkClick r:id="rId5"/>
              </a:rPr>
              <a:t>www.gmhsummit.org</a:t>
            </a:r>
            <a:r>
              <a:rPr lang="es-ES" sz="1600" b="1" dirty="0" smtClean="0">
                <a:ln w="9525">
                  <a:solidFill>
                    <a:schemeClr val="bg1"/>
                  </a:solidFill>
                  <a:prstDash val="solid"/>
                </a:ln>
                <a:effectLst>
                  <a:outerShdw blurRad="12700" dist="38100" dir="2700000" algn="tl" rotWithShape="0">
                    <a:schemeClr val="bg1">
                      <a:lumMod val="50000"/>
                    </a:schemeClr>
                  </a:outerShdw>
                </a:effectLst>
              </a:rPr>
              <a:t> </a:t>
            </a:r>
          </a:p>
        </p:txBody>
      </p:sp>
      <p:pic>
        <p:nvPicPr>
          <p:cNvPr id="6" name="Picture 5"/>
          <p:cNvPicPr>
            <a:picLocks noChangeAspect="1"/>
          </p:cNvPicPr>
          <p:nvPr/>
        </p:nvPicPr>
        <p:blipFill rotWithShape="1">
          <a:blip r:embed="rId6"/>
          <a:srcRect l="9375" t="16667" r="6750" b="24889"/>
          <a:stretch/>
        </p:blipFill>
        <p:spPr>
          <a:xfrm>
            <a:off x="1556951" y="1129718"/>
            <a:ext cx="8781535" cy="4693795"/>
          </a:xfrm>
          <a:prstGeom prst="rect">
            <a:avLst/>
          </a:prstGeom>
        </p:spPr>
      </p:pic>
    </p:spTree>
    <p:extLst>
      <p:ext uri="{BB962C8B-B14F-4D97-AF65-F5344CB8AC3E}">
        <p14:creationId xmlns:p14="http://schemas.microsoft.com/office/powerpoint/2010/main" val="23677155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3930</TotalTime>
  <Words>1299</Words>
  <Application>Microsoft Office PowerPoint</Application>
  <PresentationFormat>Widescreen</PresentationFormat>
  <Paragraphs>170</Paragraphs>
  <Slides>32</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ＭＳ Ｐゴシック</vt:lpstr>
      <vt:lpstr>Aharoni</vt:lpstr>
      <vt:lpstr>Arial</vt:lpstr>
      <vt:lpstr>Arial Narrow</vt:lpstr>
      <vt:lpstr>Calibri</vt:lpstr>
      <vt:lpstr>Comic Sans MS</vt:lpstr>
      <vt:lpstr>Tahoma</vt:lpstr>
      <vt:lpstr>Times New Roman</vt:lpstr>
      <vt:lpstr>Trebuchet MS</vt:lpstr>
      <vt:lpstr>Tw Cen MT</vt:lpstr>
      <vt:lpstr>Wingdings</vt:lpstr>
      <vt:lpstr>Circuit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Magnitud del Problema</vt:lpstr>
      <vt:lpstr>PowerPoint Presentation</vt:lpstr>
      <vt:lpstr>POBLACIÓN ESTIMADA PANAMÁ  </vt:lpstr>
      <vt:lpstr>POBLACÍON TOTAL DEL PAÍS Y PORCENTAJE POR  GRUPO DE POBLACIÓN, EN ADOLESCENTES.   2015 (Dr. Raul Bravo-MINSA)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INGRID PERSCKY</dc:creator>
  <cp:lastModifiedBy>INGRID PERSCKY</cp:lastModifiedBy>
  <cp:revision>118</cp:revision>
  <cp:lastPrinted>2017-05-18T15:28:20Z</cp:lastPrinted>
  <dcterms:created xsi:type="dcterms:W3CDTF">2017-04-16T19:11:16Z</dcterms:created>
  <dcterms:modified xsi:type="dcterms:W3CDTF">2017-05-18T15:28:32Z</dcterms:modified>
</cp:coreProperties>
</file>