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84" r:id="rId3"/>
    <p:sldId id="288" r:id="rId4"/>
    <p:sldId id="272" r:id="rId5"/>
    <p:sldId id="273" r:id="rId6"/>
    <p:sldId id="274" r:id="rId7"/>
    <p:sldId id="269" r:id="rId8"/>
    <p:sldId id="270" r:id="rId9"/>
    <p:sldId id="271" r:id="rId10"/>
    <p:sldId id="257" r:id="rId11"/>
    <p:sldId id="263" r:id="rId12"/>
    <p:sldId id="275" r:id="rId13"/>
    <p:sldId id="276" r:id="rId14"/>
    <p:sldId id="278" r:id="rId15"/>
    <p:sldId id="285" r:id="rId16"/>
    <p:sldId id="286" r:id="rId17"/>
    <p:sldId id="282" r:id="rId18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60" d="100"/>
          <a:sy n="60" d="100"/>
        </p:scale>
        <p:origin x="-149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2F66-A5AB-44D9-BA1B-A09C5C8762F2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D7E6A-1394-4BD2-A4E8-69BAF5503103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077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enfermedades cardiovasculares son una importante causa de mortalidad femenina.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 demostrado que hay diferencias de género relacionadas con la cardiopatía isquémica, en factores de riesgo cardiovascular, manifestaciones clínicas, utilización y rendimiento de pruebas diagnósticas y en la aplicación de medidas terapéuticas. También ha quedado de manifiesto el peor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pronóstico global en las mujeres, debido en parte debido a que se trata de pacientes de más edad, con más patología asociada ..., pero también al retraso en el diagnóstico y la menor utilización de algunos tratamientos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D7E6A-1394-4BD2-A4E8-69BAF5503103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057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s-PA" sz="1300" b="1" dirty="0" smtClean="0">
                <a:latin typeface="Arial" charset="0"/>
                <a:ea typeface="msgothic" charset="0"/>
                <a:cs typeface="msgothic" charset="0"/>
              </a:rPr>
              <a:t>Traditional and </a:t>
            </a:r>
            <a:r>
              <a:rPr lang="en-GB" altLang="es-PA" sz="1300" b="1" dirty="0" err="1" smtClean="0">
                <a:latin typeface="Arial" charset="0"/>
                <a:ea typeface="msgothic" charset="0"/>
                <a:cs typeface="msgothic" charset="0"/>
              </a:rPr>
              <a:t>nontraditional</a:t>
            </a:r>
            <a:r>
              <a:rPr lang="en-GB" altLang="es-PA" sz="1300" b="1" dirty="0" smtClean="0">
                <a:latin typeface="Arial" charset="0"/>
                <a:ea typeface="msgothic" charset="0"/>
                <a:cs typeface="msgothic" charset="0"/>
              </a:rPr>
              <a:t> atherosclerotic cardiovascular disease (ASCVD) risk factors in women.</a:t>
            </a:r>
            <a:r>
              <a:rPr lang="en-GB" altLang="es-PA" dirty="0" smtClean="0">
                <a:latin typeface="Arial" charset="0"/>
                <a:ea typeface="msgothic" charset="0"/>
                <a:cs typeface="msgothic" charset="0"/>
              </a:rPr>
              <a:t> Increasing among women and more impactful traditional ASCVD risk factors include diabetes mellitus, hypertension, </a:t>
            </a:r>
            <a:r>
              <a:rPr lang="en-GB" altLang="es-PA" dirty="0" err="1" smtClean="0">
                <a:latin typeface="Arial" charset="0"/>
                <a:ea typeface="msgothic" charset="0"/>
                <a:cs typeface="msgothic" charset="0"/>
              </a:rPr>
              <a:t>dyslipidemia</a:t>
            </a:r>
            <a:r>
              <a:rPr lang="en-GB" altLang="es-PA" dirty="0" smtClean="0">
                <a:latin typeface="Arial" charset="0"/>
                <a:ea typeface="msgothic" charset="0"/>
                <a:cs typeface="msgothic" charset="0"/>
              </a:rPr>
              <a:t>, smoking, obesity, and physical inactivity. Emerging, </a:t>
            </a:r>
            <a:r>
              <a:rPr lang="en-GB" altLang="es-PA" dirty="0" err="1" smtClean="0">
                <a:latin typeface="Arial" charset="0"/>
                <a:ea typeface="msgothic" charset="0"/>
                <a:cs typeface="msgothic" charset="0"/>
              </a:rPr>
              <a:t>nontraditional</a:t>
            </a:r>
            <a:r>
              <a:rPr lang="en-GB" altLang="es-PA" dirty="0" smtClean="0">
                <a:latin typeface="Arial" charset="0"/>
                <a:ea typeface="msgothic" charset="0"/>
                <a:cs typeface="msgothic" charset="0"/>
              </a:rPr>
              <a:t> ASCVD risk factors include preterm delivery, hypertensive pregnancy disorders, gestational diabetes mellitus, breast cancer treatments, autoimmune diseases, and depression.</a:t>
            </a:r>
          </a:p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D7E6A-1394-4BD2-A4E8-69BAF5503103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3321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Aquí</a:t>
            </a:r>
            <a:r>
              <a:rPr lang="es-PA" baseline="0" dirty="0" smtClean="0"/>
              <a:t> tenemos dos gráficas que muestran en el eje de las Y, las tasas de mortalidad estandarizadas por 100mil habitantes; y en el eje de las X, los años.</a:t>
            </a:r>
          </a:p>
          <a:p>
            <a:r>
              <a:rPr lang="es-PA" baseline="0" dirty="0" smtClean="0"/>
              <a:t>Observamos que para las ECV: la tendencia a través de los 14 años de estudio fue hacia la baja, con un PCA de 3.83%. Esto quiere decir que, cada año, la </a:t>
            </a:r>
            <a:r>
              <a:rPr lang="es-PA" baseline="0" dirty="0" err="1" smtClean="0"/>
              <a:t>la</a:t>
            </a:r>
            <a:r>
              <a:rPr lang="es-PA" baseline="0" dirty="0" smtClean="0"/>
              <a:t> tasa de mortalidad disminuyó aproximadamente 4%.</a:t>
            </a:r>
          </a:p>
          <a:p>
            <a:r>
              <a:rPr lang="es-PA" baseline="0" dirty="0" smtClean="0"/>
              <a:t>Para la EIC, observamos una tendencia aplanada los primeros 10 años de estudio, y fue a partir del 2010 donde observamos una caída de la tendencia, con un PCA de aproximadamente 5%.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4A39-BB5A-4021-AC51-9874A8BA18A7}" type="slidenum">
              <a:rPr lang="es-PA" smtClean="0"/>
              <a:pPr/>
              <a:t>4</a:t>
            </a:fld>
            <a:endParaRPr lang="es-P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Analizando un poco más la tendencia de la EIC, estratificamos</a:t>
            </a:r>
            <a:r>
              <a:rPr lang="es-PA" baseline="0" dirty="0" smtClean="0"/>
              <a:t> por sexo y por grupo etario. </a:t>
            </a:r>
          </a:p>
          <a:p>
            <a:r>
              <a:rPr lang="es-PA" baseline="0" dirty="0" smtClean="0"/>
              <a:t>(explicar la tabla)</a:t>
            </a:r>
          </a:p>
          <a:p>
            <a:r>
              <a:rPr lang="es-PA" baseline="0" dirty="0" smtClean="0"/>
              <a:t>Primeramente observamos que aunque ambos sexos presentan un PCA negativo, es decir, una tendencia hacia la baja, esta disminución es más marcada y significativa en las mujeres.</a:t>
            </a:r>
          </a:p>
          <a:p>
            <a:r>
              <a:rPr lang="es-PA" baseline="0" dirty="0" smtClean="0"/>
              <a:t>Observamos que esa caída de la tendencia a partir del año 2010, fue probablemente impulsado por los grupos etarios de mayor edad, del sexo femenino.</a:t>
            </a:r>
          </a:p>
          <a:p>
            <a:r>
              <a:rPr lang="es-PA" baseline="0" dirty="0" smtClean="0"/>
              <a:t>Cabe destacar que en los grupos etarios de menor edad se observa un PCA positivo, es decir una tendencia al alza, aunque no es estadísticamente significativo.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4A39-BB5A-4021-AC51-9874A8BA18A7}" type="slidenum">
              <a:rPr lang="es-PA" smtClean="0"/>
              <a:pPr/>
              <a:t>5</a:t>
            </a:fld>
            <a:endParaRPr lang="es-P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Para la ECV, observamos que en ambos sexos existe una tendencia hacia la baja, siendo</a:t>
            </a:r>
            <a:r>
              <a:rPr lang="es-PA" baseline="0" dirty="0" smtClean="0"/>
              <a:t> esto más pronunciado en las mujeres.</a:t>
            </a:r>
          </a:p>
          <a:p>
            <a:r>
              <a:rPr lang="es-PA" baseline="0" dirty="0" smtClean="0"/>
              <a:t>Además observamos esta tendencia a la baja en todos los grupos etarios femeninos, con excepción del grupo de menor edad.</a:t>
            </a:r>
          </a:p>
          <a:p>
            <a:r>
              <a:rPr lang="es-PA" baseline="0" dirty="0" smtClean="0"/>
              <a:t>En los hombres observamos en el grupo de 35-44 años primeramente una tendencia a la baja con un PCA de 15%, pero a partir del año 2010 se pierde esta tendencia, registrándose un alza aunque no significativa.</a:t>
            </a:r>
          </a:p>
          <a:p>
            <a:endParaRPr lang="es-PA" baseline="0" dirty="0" smtClean="0"/>
          </a:p>
          <a:p>
            <a:endParaRPr lang="es-PA" baseline="0" dirty="0" smtClean="0"/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4A39-BB5A-4021-AC51-9874A8BA18A7}" type="slidenum">
              <a:rPr lang="es-PA" smtClean="0"/>
              <a:pPr/>
              <a:t>6</a:t>
            </a:fld>
            <a:endParaRPr lang="es-P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D7E6A-1394-4BD2-A4E8-69BAF5503103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5312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580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3882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219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808355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508000" y="2160590"/>
            <a:ext cx="8083550" cy="31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0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051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40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675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867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9070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335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720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90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3B1E-4F2C-4C3D-8FA3-44433D5A2186}" type="datetimeFigureOut">
              <a:rPr lang="es-US" smtClean="0"/>
              <a:t>5/17/2017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1FA0-5B3F-4A1C-8E9E-188AB7FF163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418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8" y="1136650"/>
            <a:ext cx="78644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s-US" dirty="0" smtClean="0"/>
              <a:t>Obesidad</a:t>
            </a:r>
            <a:endParaRPr lang="es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5" y="1600200"/>
            <a:ext cx="77887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49446" y="6400800"/>
            <a:ext cx="4265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Prevalence </a:t>
            </a:r>
            <a:r>
              <a:rPr lang="en-US" sz="800" b="1" i="1" dirty="0"/>
              <a:t>and associated factors of obesity among Panamanian adults. </a:t>
            </a:r>
            <a:r>
              <a:rPr lang="en-US" sz="800" b="1" i="1" dirty="0" smtClean="0"/>
              <a:t>1982-2010. </a:t>
            </a:r>
            <a:r>
              <a:rPr lang="en-US" sz="800" b="1" i="1" dirty="0" err="1" smtClean="0"/>
              <a:t>Sasson</a:t>
            </a:r>
            <a:r>
              <a:rPr lang="en-US" sz="800" b="1" i="1" dirty="0" smtClean="0"/>
              <a:t> M. et al.  </a:t>
            </a:r>
            <a:r>
              <a:rPr lang="en-US" sz="800" b="1" i="1" dirty="0" err="1" smtClean="0"/>
              <a:t>Plos</a:t>
            </a:r>
            <a:r>
              <a:rPr lang="en-US" sz="800" b="1" i="1" dirty="0" smtClean="0"/>
              <a:t> One </a:t>
            </a:r>
            <a:r>
              <a:rPr lang="es-US" sz="800" i="1" dirty="0" smtClean="0"/>
              <a:t>2014 </a:t>
            </a:r>
            <a:r>
              <a:rPr lang="es-US" sz="800" i="1" dirty="0"/>
              <a:t>Mar</a:t>
            </a:r>
            <a:endParaRPr lang="en-US" sz="800" b="1" i="1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13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Diabetes</a:t>
            </a:r>
            <a:endParaRPr lang="es-P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49446" y="6400800"/>
            <a:ext cx="4265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Diabetes in Panama: Epidemiology, risk factors, and clinical management. Mc Donald. et al. Ann Glob Health </a:t>
            </a:r>
            <a:r>
              <a:rPr lang="es-US" sz="800" i="1" dirty="0" smtClean="0"/>
              <a:t>2015 Nov</a:t>
            </a:r>
            <a:endParaRPr lang="en-US" sz="800" b="1" i="1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829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Diabetes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48" y="1600200"/>
            <a:ext cx="71061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49446" y="6400800"/>
            <a:ext cx="4265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Diabetes mortality </a:t>
            </a:r>
            <a:r>
              <a:rPr lang="en-US" sz="800" b="1" i="1" dirty="0"/>
              <a:t>in Panama and related biological and socioeconomic </a:t>
            </a:r>
            <a:r>
              <a:rPr lang="en-US" sz="800" b="1" i="1" dirty="0" smtClean="0"/>
              <a:t>risk. Motta. et al. Rev </a:t>
            </a:r>
            <a:r>
              <a:rPr lang="en-US" sz="800" b="1" i="1" dirty="0" err="1" smtClean="0"/>
              <a:t>Panamericana</a:t>
            </a:r>
            <a:r>
              <a:rPr lang="en-US" sz="800" b="1" i="1" dirty="0"/>
              <a:t> </a:t>
            </a:r>
            <a:r>
              <a:rPr lang="en-US" sz="800" b="1" i="1" dirty="0" smtClean="0"/>
              <a:t>de </a:t>
            </a:r>
            <a:r>
              <a:rPr lang="en-US" sz="800" b="1" i="1" dirty="0" err="1" smtClean="0"/>
              <a:t>salud</a:t>
            </a:r>
            <a:r>
              <a:rPr lang="en-US" sz="800" b="1" i="1" dirty="0" smtClean="0"/>
              <a:t> </a:t>
            </a:r>
            <a:r>
              <a:rPr lang="en-US" sz="800" b="1" i="1" dirty="0" err="1" smtClean="0"/>
              <a:t>Pública</a:t>
            </a:r>
            <a:r>
              <a:rPr lang="en-US" sz="800" b="1" i="1" dirty="0" smtClean="0"/>
              <a:t>. </a:t>
            </a:r>
            <a:r>
              <a:rPr lang="es-US" sz="800" i="1" dirty="0" smtClean="0"/>
              <a:t>2013 </a:t>
            </a:r>
            <a:endParaRPr lang="en-US" sz="800" b="1" i="1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0638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Tabaquismo </a:t>
            </a:r>
            <a:endParaRPr lang="es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78754" y="6242447"/>
            <a:ext cx="4265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The Association of Tobacco Control Policies and the Risk of Acute Myocardial Infarction using </a:t>
            </a:r>
            <a:r>
              <a:rPr lang="en-US" sz="800" b="1" i="1" dirty="0" err="1" smtClean="0"/>
              <a:t>Hosptal</a:t>
            </a:r>
            <a:r>
              <a:rPr lang="en-US" sz="800" b="1" i="1" dirty="0" smtClean="0"/>
              <a:t> Admissions Data. Jan et al.  </a:t>
            </a:r>
            <a:r>
              <a:rPr lang="en-US" sz="800" b="1" i="1" dirty="0" err="1" smtClean="0"/>
              <a:t>Plos</a:t>
            </a:r>
            <a:r>
              <a:rPr lang="en-US" sz="800" b="1" i="1" dirty="0" smtClean="0"/>
              <a:t> One </a:t>
            </a:r>
            <a:r>
              <a:rPr lang="es-US" sz="800" i="1" dirty="0" smtClean="0"/>
              <a:t>2014 Feb</a:t>
            </a:r>
            <a:endParaRPr lang="en-US" sz="800" b="1" i="1" dirty="0"/>
          </a:p>
          <a:p>
            <a:endParaRPr lang="es-US" dirty="0"/>
          </a:p>
        </p:txBody>
      </p:sp>
      <p:sp>
        <p:nvSpPr>
          <p:cNvPr id="3" name="2 Rectángulo"/>
          <p:cNvSpPr/>
          <p:nvPr/>
        </p:nvSpPr>
        <p:spPr>
          <a:xfrm>
            <a:off x="6172200" y="4191000"/>
            <a:ext cx="2514600" cy="121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95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Otros factores de riesgo</a:t>
            </a:r>
            <a:endParaRPr lang="es-PA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36827"/>
              </p:ext>
            </p:extLst>
          </p:nvPr>
        </p:nvGraphicFramePr>
        <p:xfrm>
          <a:off x="990600" y="2133598"/>
          <a:ext cx="7086600" cy="3635432"/>
        </p:xfrm>
        <a:graphic>
          <a:graphicData uri="http://schemas.openxmlformats.org/drawingml/2006/table">
            <a:tbl>
              <a:tblPr firstRow="1" firstCol="1" bandRow="1"/>
              <a:tblGrid>
                <a:gridCol w="1788478"/>
                <a:gridCol w="1760301"/>
                <a:gridCol w="1769694"/>
                <a:gridCol w="1768127"/>
              </a:tblGrid>
              <a:tr h="720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 3590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HOMBRES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n=1074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MUJERES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n=2516</a:t>
                      </a:r>
                      <a:endParaRPr lang="es-P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219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Factores de riesgo no modificables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720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Antecedentes familiares </a:t>
                      </a:r>
                      <a:r>
                        <a:rPr lang="es-P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IAM</a:t>
                      </a:r>
                      <a:r>
                        <a:rPr lang="es-PA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(%)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15.9</a:t>
                      </a:r>
                      <a:endParaRPr lang="es-P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13.7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16.9</a:t>
                      </a:r>
                      <a:endParaRPr lang="es-P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Antecedentes familiares ECV (%)</a:t>
                      </a:r>
                      <a:endParaRPr lang="es-P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19.3</a:t>
                      </a:r>
                      <a:endParaRPr lang="es-P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19.2</a:t>
                      </a:r>
                      <a:endParaRPr lang="es-P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19.3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9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Factores de riesgo modificables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6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Hipercolesterolemia (%)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41.2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40.7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41.4</a:t>
                      </a:r>
                      <a:endParaRPr lang="es-P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Conclusiones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PA" dirty="0" smtClean="0"/>
              <a:t>La mortalidad por enfermedades cardiovasculares ha disminuido en años recientes. </a:t>
            </a:r>
          </a:p>
          <a:p>
            <a:pPr>
              <a:buFont typeface="Wingdings" panose="05000000000000000000" pitchFamily="2" charset="2"/>
              <a:buChar char="Ø"/>
            </a:pPr>
            <a:endParaRPr lang="es-P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PA" dirty="0" smtClean="0"/>
              <a:t>HTA y Diabetes presentan prevalencias  superiores en edad avanzada</a:t>
            </a:r>
          </a:p>
          <a:p>
            <a:pPr marL="0" indent="0">
              <a:buNone/>
            </a:pPr>
            <a:endParaRPr lang="es-P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PA" dirty="0" smtClean="0"/>
              <a:t>La prevalencia de obesidad ha aumentado significativamente en el sexo femenino</a:t>
            </a:r>
          </a:p>
          <a:p>
            <a:pPr>
              <a:buFont typeface="Wingdings" panose="05000000000000000000" pitchFamily="2" charset="2"/>
              <a:buChar char="Ø"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75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Recomendaciones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Reportar </a:t>
            </a:r>
            <a:r>
              <a:rPr lang="es-PA" sz="2800" dirty="0"/>
              <a:t>análisis estratificados por </a:t>
            </a:r>
            <a:r>
              <a:rPr lang="es-PA" sz="2800" dirty="0" smtClean="0"/>
              <a:t>sexo.</a:t>
            </a:r>
            <a:endParaRPr lang="es-PA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Explorar </a:t>
            </a:r>
            <a:r>
              <a:rPr lang="es-PA" sz="2800" dirty="0"/>
              <a:t>otras disciplinas psicosociales, ambientales y socioculturales en relación a </a:t>
            </a:r>
            <a:r>
              <a:rPr lang="es-PA" sz="2800" dirty="0" smtClean="0"/>
              <a:t>ECV.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Aumentar la aplicación de medicina basada en la evidencia para guiar prevención y estrategias de manejo de ECV.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sz="2800" dirty="0" smtClean="0"/>
              <a:t>Delinear mecanismos biológicos para elucidar la fisiopatología de la ECV en mujeres.</a:t>
            </a:r>
          </a:p>
          <a:p>
            <a:endParaRPr lang="es-PA" dirty="0"/>
          </a:p>
        </p:txBody>
      </p:sp>
      <p:pic>
        <p:nvPicPr>
          <p:cNvPr id="4" name="Picture 2" descr="C:\Users\ilamor\Downloads\COLOURBOX3144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92" y="5486400"/>
            <a:ext cx="19423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US" i="1" dirty="0" smtClean="0">
                <a:latin typeface="Harlow Solid Italic" panose="04030604020F02020D02" pitchFamily="82" charset="0"/>
              </a:rPr>
              <a:t>                                         </a:t>
            </a:r>
          </a:p>
          <a:p>
            <a:pPr marL="0" indent="0">
              <a:buNone/>
            </a:pPr>
            <a:endParaRPr lang="es-US" i="1" dirty="0">
              <a:latin typeface="Harlow Solid Italic" panose="04030604020F02020D02" pitchFamily="82" charset="0"/>
            </a:endParaRPr>
          </a:p>
          <a:p>
            <a:pPr marL="0" indent="0">
              <a:buNone/>
            </a:pPr>
            <a:endParaRPr lang="es-US" i="1" dirty="0" smtClean="0">
              <a:latin typeface="Harlow Solid Italic" panose="04030604020F02020D02" pitchFamily="82" charset="0"/>
            </a:endParaRPr>
          </a:p>
          <a:p>
            <a:pPr marL="0" indent="0">
              <a:buNone/>
            </a:pPr>
            <a:r>
              <a:rPr lang="es-US" i="1" dirty="0" smtClean="0">
                <a:latin typeface="Harlow Solid Italic" panose="04030604020F02020D02" pitchFamily="82" charset="0"/>
              </a:rPr>
              <a:t>				    Gracias </a:t>
            </a:r>
            <a:r>
              <a:rPr lang="es-US" i="1" dirty="0">
                <a:latin typeface="Harlow Solid Italic" panose="04030604020F02020D02" pitchFamily="82" charset="0"/>
              </a:rPr>
              <a:t>por su atención!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099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Picture 2" descr="C:\Users\MaríaTeresa\Documents\mortalidad_inicio_c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759091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3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637452"/>
            <a:ext cx="7804800" cy="357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53000" y="6110124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es-PA" sz="1100" b="1" dirty="0">
                <a:solidFill>
                  <a:srgbClr val="000000"/>
                </a:solidFill>
                <a:latin typeface="Arial" charset="0"/>
              </a:rPr>
              <a:t>Mariana Garcia et al. </a:t>
            </a:r>
            <a:r>
              <a:rPr lang="en-GB" altLang="es-PA" sz="1100" b="1" dirty="0" err="1">
                <a:solidFill>
                  <a:srgbClr val="000000"/>
                </a:solidFill>
                <a:latin typeface="Arial" charset="0"/>
              </a:rPr>
              <a:t>Circ</a:t>
            </a:r>
            <a:r>
              <a:rPr lang="en-GB" altLang="es-PA" sz="1100" b="1" dirty="0">
                <a:solidFill>
                  <a:srgbClr val="000000"/>
                </a:solidFill>
                <a:latin typeface="Arial" charset="0"/>
              </a:rPr>
              <a:t> Res. 2016;118:1273-1293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cardiovascular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endParaRPr lang="es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8640" y="1700093"/>
            <a:ext cx="8229600" cy="4525963"/>
          </a:xfrm>
        </p:spPr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656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57166"/>
            <a:ext cx="8382000" cy="785834"/>
          </a:xfrm>
        </p:spPr>
        <p:txBody>
          <a:bodyPr/>
          <a:lstStyle/>
          <a:p>
            <a:r>
              <a:rPr lang="es-PA" dirty="0" smtClean="0"/>
              <a:t>Mortalidad Cardiovascular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35719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es-PA" dirty="0" smtClean="0"/>
              <a:t>E. Isquémica Cardiaca</a:t>
            </a:r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43504" y="1285860"/>
            <a:ext cx="3613147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es-PA" dirty="0" smtClean="0"/>
              <a:t>E. Cerebrovascular</a:t>
            </a:r>
            <a:endParaRPr lang="es-PA" dirty="0"/>
          </a:p>
        </p:txBody>
      </p:sp>
      <p:pic>
        <p:nvPicPr>
          <p:cNvPr id="8" name="Picture 2" descr="C:\Users\MaríaTeresa\Documents\Data 2001-2013\BASES DE DATOS DE MT\Tendencias Mortalidad\ISQ\TendenciaISQ.graph.bmp"/>
          <p:cNvPicPr>
            <a:picLocks noChangeAspect="1" noChangeArrowheads="1"/>
          </p:cNvPicPr>
          <p:nvPr/>
        </p:nvPicPr>
        <p:blipFill>
          <a:blip r:embed="rId3"/>
          <a:srcRect l="73519" t="7452" r="2042" b="80069"/>
          <a:stretch>
            <a:fillRect/>
          </a:stretch>
        </p:blipFill>
        <p:spPr bwMode="auto">
          <a:xfrm>
            <a:off x="357158" y="6000768"/>
            <a:ext cx="1857388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MaríaTeresa\Documents\Data 2001-2013\BASES DE DATOS DE MT\Tendencias Mortalidad\ECV\TendenciaECVTOTAL.graph.bmp"/>
          <p:cNvPicPr>
            <a:picLocks noChangeAspect="1" noChangeArrowheads="1"/>
          </p:cNvPicPr>
          <p:nvPr/>
        </p:nvPicPr>
        <p:blipFill>
          <a:blip r:embed="rId4"/>
          <a:srcRect l="74235" t="7821" b="81750"/>
          <a:stretch>
            <a:fillRect/>
          </a:stretch>
        </p:blipFill>
        <p:spPr bwMode="auto">
          <a:xfrm>
            <a:off x="6800897" y="6000768"/>
            <a:ext cx="2343103" cy="64294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19766" t="18554" r="39055" b="15039"/>
          <a:stretch>
            <a:fillRect/>
          </a:stretch>
        </p:blipFill>
        <p:spPr bwMode="auto">
          <a:xfrm>
            <a:off x="0" y="1785926"/>
            <a:ext cx="46487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 l="19217" t="22461" r="40153" b="11132"/>
          <a:stretch>
            <a:fillRect/>
          </a:stretch>
        </p:blipFill>
        <p:spPr bwMode="auto">
          <a:xfrm>
            <a:off x="4635002" y="1857364"/>
            <a:ext cx="45089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324361" y="6150114"/>
            <a:ext cx="4476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000" i="1" dirty="0"/>
              <a:t>Carrión </a:t>
            </a:r>
            <a:r>
              <a:rPr lang="es-PA" sz="1000" i="1" dirty="0" err="1"/>
              <a:t>Donderis</a:t>
            </a:r>
            <a:r>
              <a:rPr lang="es-PA" sz="1000" i="1" dirty="0"/>
              <a:t> M, Moreno Velásquez I, Castro F, Zúñiga J, Gómez B, Motta J.</a:t>
            </a:r>
          </a:p>
          <a:p>
            <a:r>
              <a:rPr lang="es-PA" sz="1000" i="1" dirty="0"/>
              <a:t>Open </a:t>
            </a:r>
            <a:r>
              <a:rPr lang="es-PA" sz="1000" i="1" dirty="0" err="1"/>
              <a:t>Heart</a:t>
            </a:r>
            <a:r>
              <a:rPr lang="es-PA" sz="1000" i="1" dirty="0"/>
              <a:t>. 2016 </a:t>
            </a:r>
            <a:r>
              <a:rPr lang="es-PA" sz="1000" i="1" dirty="0" err="1"/>
              <a:t>Dec</a:t>
            </a:r>
            <a:r>
              <a:rPr lang="es-PA" sz="1000" i="1" dirty="0"/>
              <a:t> 22;3(2):e000510. </a:t>
            </a:r>
            <a:r>
              <a:rPr lang="es-PA" sz="1000" i="1" dirty="0" err="1"/>
              <a:t>doi</a:t>
            </a:r>
            <a:r>
              <a:rPr lang="es-PA" sz="1000" i="1" dirty="0"/>
              <a:t>: 10.1136/openhrt-2016-000510. </a:t>
            </a:r>
            <a:r>
              <a:rPr lang="es-PA" sz="1000" i="1" dirty="0" err="1"/>
              <a:t>eCollection</a:t>
            </a:r>
            <a:r>
              <a:rPr lang="es-PA" sz="1000" i="1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25029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77452"/>
              </p:ext>
            </p:extLst>
          </p:nvPr>
        </p:nvGraphicFramePr>
        <p:xfrm>
          <a:off x="107504" y="548680"/>
          <a:ext cx="8858281" cy="5820574"/>
        </p:xfrm>
        <a:graphic>
          <a:graphicData uri="http://schemas.openxmlformats.org/drawingml/2006/table">
            <a:tbl>
              <a:tblPr/>
              <a:tblGrid>
                <a:gridCol w="1771064"/>
                <a:gridCol w="1771064"/>
                <a:gridCol w="1772051"/>
                <a:gridCol w="1772051"/>
                <a:gridCol w="1772051"/>
              </a:tblGrid>
              <a:tr h="4435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Enfermedad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isquémica</a:t>
                      </a:r>
                      <a:r>
                        <a:rPr lang="en-US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cardíaca</a:t>
                      </a:r>
                      <a:endParaRPr lang="es-P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9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Tendencia</a:t>
                      </a:r>
                      <a:r>
                        <a:rPr lang="en-US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Tendencia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7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etario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Período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PCA (95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IC)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Período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PCA (95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IC)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Hombres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35 – 44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1.3 (-3.4, 6.3)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45 – 54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-0.9  (-3.3, 1.6)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55 – 64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-0.5 (-1.9, 1.0)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65 – 74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-0.1 (-1.0, 0.7)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75+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2001 – 2014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-1.0 (-2.1, 0.1)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2001 – 2014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-0.8 (-1.6, 0.1)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81935" algn="ctr"/>
                          <a:tab pos="5563870" algn="r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Mujeres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0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35 – 44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5.4 (-0.03, 11.2)</a:t>
                      </a:r>
                      <a:endParaRPr lang="es-P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45 – 54</a:t>
                      </a:r>
                      <a:endParaRPr lang="es-P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1.5 (-2.9, 6.2)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55 – 64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2007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3.5 (-2.0, 9.4)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2007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-6.5* (-10.4, -2.3)</a:t>
                      </a:r>
                      <a:endParaRPr lang="es-P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65 – 74</a:t>
                      </a:r>
                      <a:endParaRPr lang="es-P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-2.0* (-3.6, -0.3)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75+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2001 – 2014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-1.5* (-2.3, -0.7)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2001 – 2014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-1.7* (-2.6, -0.8)</a:t>
                      </a: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13612"/>
              </p:ext>
            </p:extLst>
          </p:nvPr>
        </p:nvGraphicFramePr>
        <p:xfrm>
          <a:off x="81216" y="260648"/>
          <a:ext cx="9027288" cy="6480718"/>
        </p:xfrm>
        <a:graphic>
          <a:graphicData uri="http://schemas.openxmlformats.org/drawingml/2006/table">
            <a:tbl>
              <a:tblPr/>
              <a:tblGrid>
                <a:gridCol w="808821"/>
                <a:gridCol w="1212756"/>
                <a:gridCol w="1751654"/>
                <a:gridCol w="1211806"/>
                <a:gridCol w="1610988"/>
                <a:gridCol w="942834"/>
                <a:gridCol w="140709"/>
                <a:gridCol w="1347720"/>
              </a:tblGrid>
              <a:tr h="4662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Enfermedad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cerebrovascular</a:t>
                      </a:r>
                      <a:endParaRPr lang="es-P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9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Tendencia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Tendencia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Tendencia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59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etario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Período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PCA (95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IC)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Período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PCA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(95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IC)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Período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PCA (95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IC)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5820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Hombres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35 – 44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2001 – 2010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-15.0* (-23.5, -5.7)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2010 – 2014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42.9 (-0.5, 105.4)</a:t>
                      </a: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45 – 54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-0.8 (-2.5, 0.9)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55 – 64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-2.2* (-3.3, -1.0)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 – 74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2001 – 2005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 (-7.7, 8.8)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2005 – 2010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-9.1* (-16.3, -1.2)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2010-2014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4.0 (-4.2, 13.0)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75+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-3.2* (-4.0, -2.4)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2001 – 2014</a:t>
                      </a:r>
                      <a:endParaRPr lang="es-PA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-3.3* (-4.0, -2.5)</a:t>
                      </a:r>
                      <a:endParaRPr lang="es-PA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12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Mujeres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35 – 44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1.1 (-2.6, 4.9)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45 – 54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-4.6* (-8.2, -0.9)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55 – 64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-2.8 (-5.5, 0.1)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65 – 74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-4.5* (-6.1, -2.9)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75+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-4.3* (-5.3, -3.3)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PA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2001 – 2014</a:t>
                      </a:r>
                      <a:endParaRPr lang="es-PA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-4.5* (-5.4, -3.5)</a:t>
                      </a:r>
                      <a:endParaRPr lang="es-PA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Hipertensión</a:t>
            </a:r>
            <a:endParaRPr lang="es-P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57800" y="6400800"/>
            <a:ext cx="4265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smtClean="0"/>
              <a:t>High Blood Pressure in Panama: Prevalence, Sociodemographic and Biologic Profile,  Treatment, and Control (STROBE). </a:t>
            </a:r>
            <a:r>
              <a:rPr lang="en-US" sz="800" b="1" i="1" dirty="0" err="1" smtClean="0"/>
              <a:t>JMc</a:t>
            </a:r>
            <a:r>
              <a:rPr lang="en-US" sz="800" b="1" i="1" dirty="0" smtClean="0"/>
              <a:t> Donald et al.  Medicine </a:t>
            </a:r>
            <a:r>
              <a:rPr lang="es-US" sz="800" i="1" dirty="0" smtClean="0"/>
              <a:t>2014 </a:t>
            </a:r>
            <a:endParaRPr lang="en-US" sz="800" b="1" i="1" dirty="0"/>
          </a:p>
          <a:p>
            <a:endParaRPr lang="es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7382462" y="2057400"/>
            <a:ext cx="13716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29.6% </a:t>
            </a:r>
          </a:p>
          <a:p>
            <a:pPr algn="ctr"/>
            <a:r>
              <a:rPr lang="es-PA" dirty="0" smtClean="0"/>
              <a:t> PREFREC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093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Control de la Hipertensión</a:t>
            </a:r>
            <a:endParaRPr lang="es-P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9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Factores asociados a HTA en el estudio PREFREC. </a:t>
            </a:r>
            <a:r>
              <a:rPr lang="es-PA" dirty="0" err="1" smtClean="0"/>
              <a:t>Odds</a:t>
            </a:r>
            <a:r>
              <a:rPr lang="es-PA" dirty="0" smtClean="0"/>
              <a:t> Ratios e IC95%</a:t>
            </a:r>
            <a:endParaRPr lang="es-P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199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19800" y="1676400"/>
            <a:ext cx="2895600" cy="5029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Flecha derecha"/>
          <p:cNvSpPr/>
          <p:nvPr/>
        </p:nvSpPr>
        <p:spPr>
          <a:xfrm>
            <a:off x="143774" y="2913572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Flecha derecha"/>
          <p:cNvSpPr/>
          <p:nvPr/>
        </p:nvSpPr>
        <p:spPr>
          <a:xfrm>
            <a:off x="152400" y="34671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Flecha derecha"/>
          <p:cNvSpPr/>
          <p:nvPr/>
        </p:nvSpPr>
        <p:spPr>
          <a:xfrm>
            <a:off x="113581" y="4343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11 Flecha derecha"/>
          <p:cNvSpPr/>
          <p:nvPr/>
        </p:nvSpPr>
        <p:spPr>
          <a:xfrm>
            <a:off x="113581" y="5105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12 Flecha derecha"/>
          <p:cNvSpPr/>
          <p:nvPr/>
        </p:nvSpPr>
        <p:spPr>
          <a:xfrm>
            <a:off x="110319" y="6231909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Flecha derecha"/>
          <p:cNvSpPr/>
          <p:nvPr/>
        </p:nvSpPr>
        <p:spPr>
          <a:xfrm>
            <a:off x="152400" y="2724150"/>
            <a:ext cx="418381" cy="762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Flecha derecha"/>
          <p:cNvSpPr/>
          <p:nvPr/>
        </p:nvSpPr>
        <p:spPr>
          <a:xfrm>
            <a:off x="171809" y="3657600"/>
            <a:ext cx="418381" cy="762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6" name="15 Flecha derecha"/>
          <p:cNvSpPr/>
          <p:nvPr/>
        </p:nvSpPr>
        <p:spPr>
          <a:xfrm>
            <a:off x="115018" y="4876800"/>
            <a:ext cx="418381" cy="762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16 Flecha derecha"/>
          <p:cNvSpPr/>
          <p:nvPr/>
        </p:nvSpPr>
        <p:spPr>
          <a:xfrm>
            <a:off x="124184" y="6096000"/>
            <a:ext cx="466006" cy="762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52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1125</Words>
  <Application>Microsoft Office PowerPoint</Application>
  <PresentationFormat>Presentación en pantalla (4:3)</PresentationFormat>
  <Paragraphs>181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Factores de riesgo cardiovascular en mujeres</vt:lpstr>
      <vt:lpstr>Mortalidad Cardiovascular</vt:lpstr>
      <vt:lpstr>Presentación de PowerPoint</vt:lpstr>
      <vt:lpstr>Presentación de PowerPoint</vt:lpstr>
      <vt:lpstr>Hipertensión</vt:lpstr>
      <vt:lpstr>Control de la Hipertensión</vt:lpstr>
      <vt:lpstr>Factores asociados a HTA en el estudio PREFREC. Odds Ratios e IC95%</vt:lpstr>
      <vt:lpstr>Obesidad</vt:lpstr>
      <vt:lpstr>Diabetes</vt:lpstr>
      <vt:lpstr>Diabetes</vt:lpstr>
      <vt:lpstr>Tabaquismo </vt:lpstr>
      <vt:lpstr>Otros factores de riesgo</vt:lpstr>
      <vt:lpstr>Conclusiones</vt:lpstr>
      <vt:lpstr>Recomendaciones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DIETS4</dc:creator>
  <cp:lastModifiedBy>Ilais Moreno</cp:lastModifiedBy>
  <cp:revision>43</cp:revision>
  <dcterms:created xsi:type="dcterms:W3CDTF">2016-12-06T19:34:56Z</dcterms:created>
  <dcterms:modified xsi:type="dcterms:W3CDTF">2017-05-19T04:04:44Z</dcterms:modified>
</cp:coreProperties>
</file>