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43" r:id="rId2"/>
    <p:sldId id="416" r:id="rId3"/>
    <p:sldId id="402" r:id="rId4"/>
    <p:sldId id="422" r:id="rId5"/>
    <p:sldId id="297" r:id="rId6"/>
    <p:sldId id="477" r:id="rId7"/>
    <p:sldId id="278" r:id="rId8"/>
    <p:sldId id="423" r:id="rId9"/>
    <p:sldId id="481" r:id="rId10"/>
    <p:sldId id="488" r:id="rId11"/>
    <p:sldId id="482" r:id="rId12"/>
    <p:sldId id="256" r:id="rId13"/>
    <p:sldId id="385" r:id="rId14"/>
    <p:sldId id="424" r:id="rId15"/>
    <p:sldId id="279" r:id="rId16"/>
    <p:sldId id="476" r:id="rId17"/>
    <p:sldId id="487" r:id="rId18"/>
    <p:sldId id="400" r:id="rId19"/>
    <p:sldId id="263" r:id="rId20"/>
    <p:sldId id="427" r:id="rId21"/>
    <p:sldId id="438" r:id="rId22"/>
    <p:sldId id="433" r:id="rId23"/>
  </p:sldIdLst>
  <p:sldSz cx="12192000" cy="6858000"/>
  <p:notesSz cx="6858000" cy="9144000"/>
  <p:custShowLst>
    <p:custShow name="CAHI" id="0">
      <p:sldLst>
        <p:sld r:id="rId13"/>
        <p:sld r:id="rId6"/>
        <p:sld r:id="rId8"/>
        <p:sld r:id="rId16"/>
        <p:sld r:id="rId20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2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1463"/>
  </p:normalViewPr>
  <p:slideViewPr>
    <p:cSldViewPr snapToGrid="0" snapToObjects="1">
      <p:cViewPr>
        <p:scale>
          <a:sx n="118" d="100"/>
          <a:sy n="118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81B86-365B-7347-9E09-8C2BFB2BE3C7}" type="doc">
      <dgm:prSet loTypeId="urn:microsoft.com/office/officeart/2005/8/layout/hChevron3" loCatId="" qsTypeId="urn:microsoft.com/office/officeart/2005/8/quickstyle/simple4" qsCatId="simple" csTypeId="urn:microsoft.com/office/officeart/2005/8/colors/accent2_4" csCatId="accent2" phldr="1"/>
      <dgm:spPr/>
    </dgm:pt>
    <dgm:pt modelId="{2CA48CC8-11BB-0342-BE88-165E42D924D4}">
      <dgm:prSet phldrT="[Text]"/>
      <dgm:spPr/>
      <dgm:t>
        <a:bodyPr/>
        <a:lstStyle/>
        <a:p>
          <a:r>
            <a:rPr lang="en-US" dirty="0" smtClean="0"/>
            <a:t>2017</a:t>
          </a:r>
          <a:endParaRPr lang="en-US" dirty="0"/>
        </a:p>
      </dgm:t>
    </dgm:pt>
    <dgm:pt modelId="{7252CAED-0FF2-3545-B66C-3C0D659D7308}" type="parTrans" cxnId="{1397D994-3BD8-A248-8FDC-544661551AB1}">
      <dgm:prSet/>
      <dgm:spPr/>
      <dgm:t>
        <a:bodyPr/>
        <a:lstStyle/>
        <a:p>
          <a:endParaRPr lang="en-US"/>
        </a:p>
      </dgm:t>
    </dgm:pt>
    <dgm:pt modelId="{53EF3FB0-D0BF-CE4A-9BA9-1CEB170AD725}" type="sibTrans" cxnId="{1397D994-3BD8-A248-8FDC-544661551AB1}">
      <dgm:prSet/>
      <dgm:spPr/>
      <dgm:t>
        <a:bodyPr/>
        <a:lstStyle/>
        <a:p>
          <a:endParaRPr lang="en-US"/>
        </a:p>
      </dgm:t>
    </dgm:pt>
    <dgm:pt modelId="{14662303-3D91-4446-8241-8187DA4C5495}">
      <dgm:prSet phldrT="[Text]"/>
      <dgm:spPr/>
      <dgm:t>
        <a:bodyPr/>
        <a:lstStyle/>
        <a:p>
          <a:r>
            <a:rPr lang="en-US" dirty="0" smtClean="0"/>
            <a:t>Mar</a:t>
          </a:r>
          <a:endParaRPr lang="en-US" dirty="0"/>
        </a:p>
      </dgm:t>
    </dgm:pt>
    <dgm:pt modelId="{D9F38FC6-F687-984D-B3B1-96DEA83D1492}" type="parTrans" cxnId="{EB7DA5C3-94F2-414D-B86F-67BDC8C9C2D2}">
      <dgm:prSet/>
      <dgm:spPr/>
      <dgm:t>
        <a:bodyPr/>
        <a:lstStyle/>
        <a:p>
          <a:endParaRPr lang="en-US"/>
        </a:p>
      </dgm:t>
    </dgm:pt>
    <dgm:pt modelId="{CCA01756-F322-0C4F-B917-2FCFD4CAC131}" type="sibTrans" cxnId="{EB7DA5C3-94F2-414D-B86F-67BDC8C9C2D2}">
      <dgm:prSet/>
      <dgm:spPr/>
      <dgm:t>
        <a:bodyPr/>
        <a:lstStyle/>
        <a:p>
          <a:endParaRPr lang="en-US"/>
        </a:p>
      </dgm:t>
    </dgm:pt>
    <dgm:pt modelId="{1297A9DC-8BF3-434E-9820-90F95772E3D5}">
      <dgm:prSet phldrT="[Text]"/>
      <dgm:spPr/>
      <dgm:t>
        <a:bodyPr/>
        <a:lstStyle/>
        <a:p>
          <a:r>
            <a:rPr lang="en-US" dirty="0" err="1" smtClean="0"/>
            <a:t>Abr</a:t>
          </a:r>
          <a:endParaRPr lang="en-US" dirty="0"/>
        </a:p>
      </dgm:t>
    </dgm:pt>
    <dgm:pt modelId="{1EA65E81-2644-814B-A25F-5C9D29901B35}" type="parTrans" cxnId="{A8ECBB08-1FA1-CE4D-A266-A2A0C8ED6402}">
      <dgm:prSet/>
      <dgm:spPr/>
      <dgm:t>
        <a:bodyPr/>
        <a:lstStyle/>
        <a:p>
          <a:endParaRPr lang="en-US"/>
        </a:p>
      </dgm:t>
    </dgm:pt>
    <dgm:pt modelId="{CC0A045E-BB9F-0A45-9A39-8E0896D90315}" type="sibTrans" cxnId="{A8ECBB08-1FA1-CE4D-A266-A2A0C8ED6402}">
      <dgm:prSet/>
      <dgm:spPr/>
      <dgm:t>
        <a:bodyPr/>
        <a:lstStyle/>
        <a:p>
          <a:endParaRPr lang="en-US"/>
        </a:p>
      </dgm:t>
    </dgm:pt>
    <dgm:pt modelId="{26C6AD30-863B-1144-9DBC-E7CEB09794BE}">
      <dgm:prSet/>
      <dgm:spPr/>
      <dgm:t>
        <a:bodyPr/>
        <a:lstStyle/>
        <a:p>
          <a:r>
            <a:rPr lang="en-US" dirty="0" smtClean="0"/>
            <a:t>Feb</a:t>
          </a:r>
          <a:endParaRPr lang="en-US" dirty="0"/>
        </a:p>
      </dgm:t>
    </dgm:pt>
    <dgm:pt modelId="{C03D4BD4-C111-9C4C-9F30-617736D446D3}" type="parTrans" cxnId="{F094996E-77BA-6C4E-A52B-374C9C602FA3}">
      <dgm:prSet/>
      <dgm:spPr/>
      <dgm:t>
        <a:bodyPr/>
        <a:lstStyle/>
        <a:p>
          <a:endParaRPr lang="en-US"/>
        </a:p>
      </dgm:t>
    </dgm:pt>
    <dgm:pt modelId="{DCB54E16-D793-BB4C-9053-0387F4F506C3}" type="sibTrans" cxnId="{F094996E-77BA-6C4E-A52B-374C9C602FA3}">
      <dgm:prSet/>
      <dgm:spPr/>
      <dgm:t>
        <a:bodyPr/>
        <a:lstStyle/>
        <a:p>
          <a:endParaRPr lang="en-US"/>
        </a:p>
      </dgm:t>
    </dgm:pt>
    <dgm:pt modelId="{6C81C068-8929-964F-9CC3-CA97FCDC1D06}">
      <dgm:prSet/>
      <dgm:spPr/>
      <dgm:t>
        <a:bodyPr/>
        <a:lstStyle/>
        <a:p>
          <a:r>
            <a:rPr lang="en-US" dirty="0" smtClean="0"/>
            <a:t>May</a:t>
          </a:r>
          <a:endParaRPr lang="en-US" dirty="0"/>
        </a:p>
      </dgm:t>
    </dgm:pt>
    <dgm:pt modelId="{E039FBF4-9B62-5544-863F-612FD2753447}" type="parTrans" cxnId="{2E835739-0092-3245-A99F-2ABC9B04570B}">
      <dgm:prSet/>
      <dgm:spPr/>
      <dgm:t>
        <a:bodyPr/>
        <a:lstStyle/>
        <a:p>
          <a:endParaRPr lang="en-US"/>
        </a:p>
      </dgm:t>
    </dgm:pt>
    <dgm:pt modelId="{5E822F02-2AAD-C24E-AFEB-81FF33B3EBFD}" type="sibTrans" cxnId="{2E835739-0092-3245-A99F-2ABC9B04570B}">
      <dgm:prSet/>
      <dgm:spPr/>
      <dgm:t>
        <a:bodyPr/>
        <a:lstStyle/>
        <a:p>
          <a:endParaRPr lang="en-US"/>
        </a:p>
      </dgm:t>
    </dgm:pt>
    <dgm:pt modelId="{A7ED30A4-000B-F14D-9ECF-5A04D64CA8DD}">
      <dgm:prSet/>
      <dgm:spPr/>
      <dgm:t>
        <a:bodyPr/>
        <a:lstStyle/>
        <a:p>
          <a:r>
            <a:rPr lang="en-US" dirty="0" err="1" smtClean="0"/>
            <a:t>Ene</a:t>
          </a:r>
          <a:endParaRPr lang="en-US" dirty="0"/>
        </a:p>
      </dgm:t>
    </dgm:pt>
    <dgm:pt modelId="{33FBF3CF-17D5-DC47-8AB6-FB512E00C267}" type="parTrans" cxnId="{80A4B856-BB1C-CB43-8B37-0DADFBA4E405}">
      <dgm:prSet/>
      <dgm:spPr/>
      <dgm:t>
        <a:bodyPr/>
        <a:lstStyle/>
        <a:p>
          <a:endParaRPr lang="en-US"/>
        </a:p>
      </dgm:t>
    </dgm:pt>
    <dgm:pt modelId="{AFB48603-F02E-5048-9A08-6247D0CC0D77}" type="sibTrans" cxnId="{80A4B856-BB1C-CB43-8B37-0DADFBA4E405}">
      <dgm:prSet/>
      <dgm:spPr/>
      <dgm:t>
        <a:bodyPr/>
        <a:lstStyle/>
        <a:p>
          <a:endParaRPr lang="en-US"/>
        </a:p>
      </dgm:t>
    </dgm:pt>
    <dgm:pt modelId="{393D003E-378E-1549-B054-B0A15234CF00}" type="pres">
      <dgm:prSet presAssocID="{29E81B86-365B-7347-9E09-8C2BFB2BE3C7}" presName="Name0" presStyleCnt="0">
        <dgm:presLayoutVars>
          <dgm:dir/>
          <dgm:resizeHandles val="exact"/>
        </dgm:presLayoutVars>
      </dgm:prSet>
      <dgm:spPr/>
    </dgm:pt>
    <dgm:pt modelId="{409B7119-04B9-484A-A934-D8E3EB3ABBA9}" type="pres">
      <dgm:prSet presAssocID="{2CA48CC8-11BB-0342-BE88-165E42D924D4}" presName="parTxOnly" presStyleLbl="node1" presStyleIdx="0" presStyleCnt="6" custScaleX="146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624E5-2122-1E4A-B68D-89BFD68E3173}" type="pres">
      <dgm:prSet presAssocID="{53EF3FB0-D0BF-CE4A-9BA9-1CEB170AD725}" presName="parSpace" presStyleCnt="0"/>
      <dgm:spPr/>
    </dgm:pt>
    <dgm:pt modelId="{0BDBCC22-0EA5-504A-9272-CD66EFA558EA}" type="pres">
      <dgm:prSet presAssocID="{A7ED30A4-000B-F14D-9ECF-5A04D64CA8DD}" presName="parTxOnly" presStyleLbl="node1" presStyleIdx="1" presStyleCnt="6" custScaleX="95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FE44C-F691-3646-BD63-9DA2F701E958}" type="pres">
      <dgm:prSet presAssocID="{AFB48603-F02E-5048-9A08-6247D0CC0D77}" presName="parSpace" presStyleCnt="0"/>
      <dgm:spPr/>
    </dgm:pt>
    <dgm:pt modelId="{465B6209-4FE6-4E49-8376-53247C6A8BF8}" type="pres">
      <dgm:prSet presAssocID="{26C6AD30-863B-1144-9DBC-E7CEB09794BE}" presName="parTxOnly" presStyleLbl="node1" presStyleIdx="2" presStyleCnt="6" custScaleX="85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FC21B-BE13-1841-9781-394CB49580F7}" type="pres">
      <dgm:prSet presAssocID="{DCB54E16-D793-BB4C-9053-0387F4F506C3}" presName="parSpace" presStyleCnt="0"/>
      <dgm:spPr/>
    </dgm:pt>
    <dgm:pt modelId="{F9E0878E-3A64-F748-A3EB-1563C8097BC8}" type="pres">
      <dgm:prSet presAssocID="{14662303-3D91-4446-8241-8187DA4C5495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B2C6CF-3FB8-2140-BA22-2014A9DB5A36}" type="pres">
      <dgm:prSet presAssocID="{CCA01756-F322-0C4F-B917-2FCFD4CAC131}" presName="parSpace" presStyleCnt="0"/>
      <dgm:spPr/>
    </dgm:pt>
    <dgm:pt modelId="{2E8776BA-1098-FB4E-B69B-953BBC7F7A5A}" type="pres">
      <dgm:prSet presAssocID="{1297A9DC-8BF3-434E-9820-90F95772E3D5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6D867-1E98-6941-A634-94BDB5D73F64}" type="pres">
      <dgm:prSet presAssocID="{CC0A045E-BB9F-0A45-9A39-8E0896D90315}" presName="parSpace" presStyleCnt="0"/>
      <dgm:spPr/>
    </dgm:pt>
    <dgm:pt modelId="{0858FCE9-A8F2-5148-BD17-0FDFE647EE9F}" type="pres">
      <dgm:prSet presAssocID="{6C81C068-8929-964F-9CC3-CA97FCDC1D06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3095CB-B806-2F4E-ACB5-190026900E54}" type="presOf" srcId="{A7ED30A4-000B-F14D-9ECF-5A04D64CA8DD}" destId="{0BDBCC22-0EA5-504A-9272-CD66EFA558EA}" srcOrd="0" destOrd="0" presId="urn:microsoft.com/office/officeart/2005/8/layout/hChevron3"/>
    <dgm:cxn modelId="{40BE9C83-EAFB-424A-8921-CE33C12424BD}" type="presOf" srcId="{6C81C068-8929-964F-9CC3-CA97FCDC1D06}" destId="{0858FCE9-A8F2-5148-BD17-0FDFE647EE9F}" srcOrd="0" destOrd="0" presId="urn:microsoft.com/office/officeart/2005/8/layout/hChevron3"/>
    <dgm:cxn modelId="{52ACFC33-BCA2-E343-9C34-CDA49DFDB68D}" type="presOf" srcId="{14662303-3D91-4446-8241-8187DA4C5495}" destId="{F9E0878E-3A64-F748-A3EB-1563C8097BC8}" srcOrd="0" destOrd="0" presId="urn:microsoft.com/office/officeart/2005/8/layout/hChevron3"/>
    <dgm:cxn modelId="{F094996E-77BA-6C4E-A52B-374C9C602FA3}" srcId="{29E81B86-365B-7347-9E09-8C2BFB2BE3C7}" destId="{26C6AD30-863B-1144-9DBC-E7CEB09794BE}" srcOrd="2" destOrd="0" parTransId="{C03D4BD4-C111-9C4C-9F30-617736D446D3}" sibTransId="{DCB54E16-D793-BB4C-9053-0387F4F506C3}"/>
    <dgm:cxn modelId="{C808E5FE-3C56-0448-9C14-C81397A7F961}" type="presOf" srcId="{1297A9DC-8BF3-434E-9820-90F95772E3D5}" destId="{2E8776BA-1098-FB4E-B69B-953BBC7F7A5A}" srcOrd="0" destOrd="0" presId="urn:microsoft.com/office/officeart/2005/8/layout/hChevron3"/>
    <dgm:cxn modelId="{A8ECBB08-1FA1-CE4D-A266-A2A0C8ED6402}" srcId="{29E81B86-365B-7347-9E09-8C2BFB2BE3C7}" destId="{1297A9DC-8BF3-434E-9820-90F95772E3D5}" srcOrd="4" destOrd="0" parTransId="{1EA65E81-2644-814B-A25F-5C9D29901B35}" sibTransId="{CC0A045E-BB9F-0A45-9A39-8E0896D90315}"/>
    <dgm:cxn modelId="{EB7DA5C3-94F2-414D-B86F-67BDC8C9C2D2}" srcId="{29E81B86-365B-7347-9E09-8C2BFB2BE3C7}" destId="{14662303-3D91-4446-8241-8187DA4C5495}" srcOrd="3" destOrd="0" parTransId="{D9F38FC6-F687-984D-B3B1-96DEA83D1492}" sibTransId="{CCA01756-F322-0C4F-B917-2FCFD4CAC131}"/>
    <dgm:cxn modelId="{C61B09D6-38D7-CD49-9A7C-B42F408D83CE}" type="presOf" srcId="{26C6AD30-863B-1144-9DBC-E7CEB09794BE}" destId="{465B6209-4FE6-4E49-8376-53247C6A8BF8}" srcOrd="0" destOrd="0" presId="urn:microsoft.com/office/officeart/2005/8/layout/hChevron3"/>
    <dgm:cxn modelId="{1397D994-3BD8-A248-8FDC-544661551AB1}" srcId="{29E81B86-365B-7347-9E09-8C2BFB2BE3C7}" destId="{2CA48CC8-11BB-0342-BE88-165E42D924D4}" srcOrd="0" destOrd="0" parTransId="{7252CAED-0FF2-3545-B66C-3C0D659D7308}" sibTransId="{53EF3FB0-D0BF-CE4A-9BA9-1CEB170AD725}"/>
    <dgm:cxn modelId="{80A4B856-BB1C-CB43-8B37-0DADFBA4E405}" srcId="{29E81B86-365B-7347-9E09-8C2BFB2BE3C7}" destId="{A7ED30A4-000B-F14D-9ECF-5A04D64CA8DD}" srcOrd="1" destOrd="0" parTransId="{33FBF3CF-17D5-DC47-8AB6-FB512E00C267}" sibTransId="{AFB48603-F02E-5048-9A08-6247D0CC0D77}"/>
    <dgm:cxn modelId="{2E835739-0092-3245-A99F-2ABC9B04570B}" srcId="{29E81B86-365B-7347-9E09-8C2BFB2BE3C7}" destId="{6C81C068-8929-964F-9CC3-CA97FCDC1D06}" srcOrd="5" destOrd="0" parTransId="{E039FBF4-9B62-5544-863F-612FD2753447}" sibTransId="{5E822F02-2AAD-C24E-AFEB-81FF33B3EBFD}"/>
    <dgm:cxn modelId="{24782564-9973-B444-8F48-44FB025C169D}" type="presOf" srcId="{29E81B86-365B-7347-9E09-8C2BFB2BE3C7}" destId="{393D003E-378E-1549-B054-B0A15234CF00}" srcOrd="0" destOrd="0" presId="urn:microsoft.com/office/officeart/2005/8/layout/hChevron3"/>
    <dgm:cxn modelId="{C4C7C14D-33DD-2045-B001-0ECCD81BDFE5}" type="presOf" srcId="{2CA48CC8-11BB-0342-BE88-165E42D924D4}" destId="{409B7119-04B9-484A-A934-D8E3EB3ABBA9}" srcOrd="0" destOrd="0" presId="urn:microsoft.com/office/officeart/2005/8/layout/hChevron3"/>
    <dgm:cxn modelId="{058EE2E6-23AF-554A-9299-77632BC801E4}" type="presParOf" srcId="{393D003E-378E-1549-B054-B0A15234CF00}" destId="{409B7119-04B9-484A-A934-D8E3EB3ABBA9}" srcOrd="0" destOrd="0" presId="urn:microsoft.com/office/officeart/2005/8/layout/hChevron3"/>
    <dgm:cxn modelId="{C3C57F82-AB25-5D42-8AFB-EE76A46B2C57}" type="presParOf" srcId="{393D003E-378E-1549-B054-B0A15234CF00}" destId="{E48624E5-2122-1E4A-B68D-89BFD68E3173}" srcOrd="1" destOrd="0" presId="urn:microsoft.com/office/officeart/2005/8/layout/hChevron3"/>
    <dgm:cxn modelId="{CC4966E5-767D-EC47-A59B-FC436A8AE1AD}" type="presParOf" srcId="{393D003E-378E-1549-B054-B0A15234CF00}" destId="{0BDBCC22-0EA5-504A-9272-CD66EFA558EA}" srcOrd="2" destOrd="0" presId="urn:microsoft.com/office/officeart/2005/8/layout/hChevron3"/>
    <dgm:cxn modelId="{5D1F31C1-EE5A-AA49-8878-08C70D02954B}" type="presParOf" srcId="{393D003E-378E-1549-B054-B0A15234CF00}" destId="{AC5FE44C-F691-3646-BD63-9DA2F701E958}" srcOrd="3" destOrd="0" presId="urn:microsoft.com/office/officeart/2005/8/layout/hChevron3"/>
    <dgm:cxn modelId="{B7892009-27E6-254D-AFEF-E31B3CBE799C}" type="presParOf" srcId="{393D003E-378E-1549-B054-B0A15234CF00}" destId="{465B6209-4FE6-4E49-8376-53247C6A8BF8}" srcOrd="4" destOrd="0" presId="urn:microsoft.com/office/officeart/2005/8/layout/hChevron3"/>
    <dgm:cxn modelId="{5F66939E-2CA9-8E48-AFD9-E98CD7F190B9}" type="presParOf" srcId="{393D003E-378E-1549-B054-B0A15234CF00}" destId="{D42FC21B-BE13-1841-9781-394CB49580F7}" srcOrd="5" destOrd="0" presId="urn:microsoft.com/office/officeart/2005/8/layout/hChevron3"/>
    <dgm:cxn modelId="{663899CB-280A-B744-9551-2D51861BF970}" type="presParOf" srcId="{393D003E-378E-1549-B054-B0A15234CF00}" destId="{F9E0878E-3A64-F748-A3EB-1563C8097BC8}" srcOrd="6" destOrd="0" presId="urn:microsoft.com/office/officeart/2005/8/layout/hChevron3"/>
    <dgm:cxn modelId="{C30A350F-DE6B-4F46-BD48-EE8D1793DC5B}" type="presParOf" srcId="{393D003E-378E-1549-B054-B0A15234CF00}" destId="{D5B2C6CF-3FB8-2140-BA22-2014A9DB5A36}" srcOrd="7" destOrd="0" presId="urn:microsoft.com/office/officeart/2005/8/layout/hChevron3"/>
    <dgm:cxn modelId="{61325FCB-D732-F94F-B440-3AE0D03EEFBE}" type="presParOf" srcId="{393D003E-378E-1549-B054-B0A15234CF00}" destId="{2E8776BA-1098-FB4E-B69B-953BBC7F7A5A}" srcOrd="8" destOrd="0" presId="urn:microsoft.com/office/officeart/2005/8/layout/hChevron3"/>
    <dgm:cxn modelId="{9BCF4C26-845D-DC41-97EA-09E94A34E858}" type="presParOf" srcId="{393D003E-378E-1549-B054-B0A15234CF00}" destId="{AFB6D867-1E98-6941-A634-94BDB5D73F64}" srcOrd="9" destOrd="0" presId="urn:microsoft.com/office/officeart/2005/8/layout/hChevron3"/>
    <dgm:cxn modelId="{1429D18A-F563-694E-BEA0-7D084E34D82E}" type="presParOf" srcId="{393D003E-378E-1549-B054-B0A15234CF00}" destId="{0858FCE9-A8F2-5148-BD17-0FDFE647EE9F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B7119-04B9-484A-A934-D8E3EB3ABBA9}">
      <dsp:nvSpPr>
        <dsp:cNvPr id="0" name=""/>
        <dsp:cNvSpPr/>
      </dsp:nvSpPr>
      <dsp:spPr>
        <a:xfrm>
          <a:off x="6505" y="41302"/>
          <a:ext cx="3239806" cy="883503"/>
        </a:xfrm>
        <a:prstGeom prst="homePlat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8694" tIns="109347" rIns="54674" bIns="109347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2017</a:t>
          </a:r>
          <a:endParaRPr lang="en-US" sz="4100" kern="1200" dirty="0"/>
        </a:p>
      </dsp:txBody>
      <dsp:txXfrm>
        <a:off x="6505" y="41302"/>
        <a:ext cx="3018930" cy="883503"/>
      </dsp:txXfrm>
    </dsp:sp>
    <dsp:sp modelId="{0BDBCC22-0EA5-504A-9272-CD66EFA558EA}">
      <dsp:nvSpPr>
        <dsp:cNvPr id="0" name=""/>
        <dsp:cNvSpPr/>
      </dsp:nvSpPr>
      <dsp:spPr>
        <a:xfrm>
          <a:off x="2804560" y="41302"/>
          <a:ext cx="2108922" cy="883503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197058"/>
                <a:satOff val="2594"/>
                <a:lumOff val="155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197058"/>
                <a:satOff val="2594"/>
                <a:lumOff val="155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197058"/>
                <a:satOff val="2594"/>
                <a:lumOff val="155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4021" tIns="109347" rIns="54674" bIns="109347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 smtClean="0"/>
            <a:t>Ene</a:t>
          </a:r>
          <a:endParaRPr lang="en-US" sz="4100" kern="1200" dirty="0"/>
        </a:p>
      </dsp:txBody>
      <dsp:txXfrm>
        <a:off x="3246312" y="41302"/>
        <a:ext cx="1225419" cy="883503"/>
      </dsp:txXfrm>
    </dsp:sp>
    <dsp:sp modelId="{465B6209-4FE6-4E49-8376-53247C6A8BF8}">
      <dsp:nvSpPr>
        <dsp:cNvPr id="0" name=""/>
        <dsp:cNvSpPr/>
      </dsp:nvSpPr>
      <dsp:spPr>
        <a:xfrm>
          <a:off x="4471730" y="41302"/>
          <a:ext cx="1879344" cy="883503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394116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6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6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4021" tIns="109347" rIns="54674" bIns="109347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Feb</a:t>
          </a:r>
          <a:endParaRPr lang="en-US" sz="4100" kern="1200" dirty="0"/>
        </a:p>
      </dsp:txBody>
      <dsp:txXfrm>
        <a:off x="4913482" y="41302"/>
        <a:ext cx="995841" cy="883503"/>
      </dsp:txXfrm>
    </dsp:sp>
    <dsp:sp modelId="{F9E0878E-3A64-F748-A3EB-1563C8097BC8}">
      <dsp:nvSpPr>
        <dsp:cNvPr id="0" name=""/>
        <dsp:cNvSpPr/>
      </dsp:nvSpPr>
      <dsp:spPr>
        <a:xfrm>
          <a:off x="5909323" y="41302"/>
          <a:ext cx="2208758" cy="883503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591174"/>
                <a:satOff val="7783"/>
                <a:lumOff val="46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591174"/>
                <a:satOff val="7783"/>
                <a:lumOff val="46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591174"/>
                <a:satOff val="7783"/>
                <a:lumOff val="46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4021" tIns="109347" rIns="54674" bIns="109347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Mar</a:t>
          </a:r>
          <a:endParaRPr lang="en-US" sz="4100" kern="1200" dirty="0"/>
        </a:p>
      </dsp:txBody>
      <dsp:txXfrm>
        <a:off x="6351075" y="41302"/>
        <a:ext cx="1325255" cy="883503"/>
      </dsp:txXfrm>
    </dsp:sp>
    <dsp:sp modelId="{2E8776BA-1098-FB4E-B69B-953BBC7F7A5A}">
      <dsp:nvSpPr>
        <dsp:cNvPr id="0" name=""/>
        <dsp:cNvSpPr/>
      </dsp:nvSpPr>
      <dsp:spPr>
        <a:xfrm>
          <a:off x="7676329" y="41302"/>
          <a:ext cx="2208758" cy="883503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394116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6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6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4021" tIns="109347" rIns="54674" bIns="109347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 smtClean="0"/>
            <a:t>Abr</a:t>
          </a:r>
          <a:endParaRPr lang="en-US" sz="4100" kern="1200" dirty="0"/>
        </a:p>
      </dsp:txBody>
      <dsp:txXfrm>
        <a:off x="8118081" y="41302"/>
        <a:ext cx="1325255" cy="883503"/>
      </dsp:txXfrm>
    </dsp:sp>
    <dsp:sp modelId="{0858FCE9-A8F2-5148-BD17-0FDFE647EE9F}">
      <dsp:nvSpPr>
        <dsp:cNvPr id="0" name=""/>
        <dsp:cNvSpPr/>
      </dsp:nvSpPr>
      <dsp:spPr>
        <a:xfrm>
          <a:off x="9443336" y="41302"/>
          <a:ext cx="2208758" cy="883503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197058"/>
                <a:satOff val="2594"/>
                <a:lumOff val="155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197058"/>
                <a:satOff val="2594"/>
                <a:lumOff val="155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197058"/>
                <a:satOff val="2594"/>
                <a:lumOff val="155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4021" tIns="109347" rIns="54674" bIns="109347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May</a:t>
          </a:r>
          <a:endParaRPr lang="en-US" sz="4100" kern="1200" dirty="0"/>
        </a:p>
      </dsp:txBody>
      <dsp:txXfrm>
        <a:off x="9885088" y="41302"/>
        <a:ext cx="1325255" cy="883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7704FD-42D8-9445-9E83-1F92D5323C0D}" type="datetimeFigureOut">
              <a:rPr lang="en-US"/>
              <a:pPr>
                <a:defRPr/>
              </a:pPr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DDDFEEB-6526-2D48-8C18-EE05E0FC6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4BAB7C-4B1C-8143-8E0E-99C018CE8F2B}" type="datetimeFigureOut">
              <a:rPr lang="en-US"/>
              <a:pPr>
                <a:defRPr/>
              </a:pPr>
              <a:t>5/19/17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Click to edit Master text styles</a:t>
            </a:r>
          </a:p>
          <a:p>
            <a:pPr lvl="1"/>
            <a:r>
              <a:rPr lang="es-ES" noProof="0" smtClean="0"/>
              <a:t>Second level</a:t>
            </a:r>
          </a:p>
          <a:p>
            <a:pPr lvl="2"/>
            <a:r>
              <a:rPr lang="es-ES" noProof="0" smtClean="0"/>
              <a:t>Third level</a:t>
            </a:r>
          </a:p>
          <a:p>
            <a:pPr lvl="3"/>
            <a:r>
              <a:rPr lang="es-ES" noProof="0" smtClean="0"/>
              <a:t>Fourth level</a:t>
            </a:r>
          </a:p>
          <a:p>
            <a:pPr lvl="4"/>
            <a:r>
              <a:rPr lang="es-E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EE41A1-F725-E445-B113-F07BD4858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87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99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0" name="Shape 10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6244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99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6" name="Shape 10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872576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99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4" name="Shape 10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6537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99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2" name="Shape 10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87013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14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58" name="Shape 14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85857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48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6" name="Shape 149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75630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48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6" name="Shape 149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8632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31F50-D25E-3D46-8315-36A588E7606B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1C80-8D57-324A-853C-D5264A855D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7293"/>
      </p:ext>
    </p:extLst>
  </p:cSld>
  <p:clrMapOvr>
    <a:masterClrMapping/>
  </p:clrMapOvr>
  <p:transition advClick="0" advTm="1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94AA0-BE51-2F49-B982-2EAE80B97155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00DD3-7124-834C-98BC-E5175B1E96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5907"/>
      </p:ext>
    </p:extLst>
  </p:cSld>
  <p:clrMapOvr>
    <a:masterClrMapping/>
  </p:clrMapOvr>
  <p:transition advClick="0" advTm="1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AEC2E-33B8-0D4B-84CC-9A2899FF5EA8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12E0-BEE4-854E-A8B1-96C537D4E5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58300"/>
      </p:ext>
    </p:extLst>
  </p:cSld>
  <p:clrMapOvr>
    <a:masterClrMapping/>
  </p:clrMapOvr>
  <p:transition advClick="0" advTm="1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26CB3-F253-754E-B539-7232EF8B9D52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0B7F4-4239-8B4C-B71E-03286163CE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92202"/>
      </p:ext>
    </p:extLst>
  </p:cSld>
  <p:clrMapOvr>
    <a:masterClrMapping/>
  </p:clrMapOvr>
  <p:transition advClick="0" advTm="1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1CC7-2D18-8B44-BCC2-1913B6512DAF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135AB-60B9-4D41-AEA4-F9BDC0A5D6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11665"/>
      </p:ext>
    </p:extLst>
  </p:cSld>
  <p:clrMapOvr>
    <a:masterClrMapping/>
  </p:clrMapOvr>
  <p:transition advClick="0" advTm="1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B4702-4A5F-E241-B117-FA7125B297FB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50D0C-D305-2C4D-8C82-F9C2FA3A48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13513"/>
      </p:ext>
    </p:extLst>
  </p:cSld>
  <p:clrMapOvr>
    <a:masterClrMapping/>
  </p:clrMapOvr>
  <p:transition advClick="0" advTm="1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00739-DE74-D342-B705-8DADD521DE49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2223-88A8-5442-B994-3471E01D7B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1948"/>
      </p:ext>
    </p:extLst>
  </p:cSld>
  <p:clrMapOvr>
    <a:masterClrMapping/>
  </p:clrMapOvr>
  <p:transition advClick="0" advTm="1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C781C-8504-1740-A966-D37A3D844BE4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133-AB10-CD41-9590-E865C6959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39414"/>
      </p:ext>
    </p:extLst>
  </p:cSld>
  <p:clrMapOvr>
    <a:masterClrMapping/>
  </p:clrMapOvr>
  <p:transition advClick="0" advTm="1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3B878-399A-AF41-97F9-C98DE6A1CA19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BAC28-F08D-864C-A33C-8E2E0892EF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87858"/>
      </p:ext>
    </p:extLst>
  </p:cSld>
  <p:clrMapOvr>
    <a:masterClrMapping/>
  </p:clrMapOvr>
  <p:transition advClick="0" advTm="1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1F49-AF57-8049-B6BA-B19045138542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3C478-9970-6C41-B028-A66708010D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75909"/>
      </p:ext>
    </p:extLst>
  </p:cSld>
  <p:clrMapOvr>
    <a:masterClrMapping/>
  </p:clrMapOvr>
  <p:transition advClick="0" advTm="1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3CC05-0365-4D49-9894-4E7AAA9AC603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F4DEF-904A-E64C-9541-A3C2BDFF48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62213"/>
      </p:ext>
    </p:extLst>
  </p:cSld>
  <p:clrMapOvr>
    <a:masterClrMapping/>
  </p:clrMapOvr>
  <p:transition advClick="0" advTm="10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text styles</a:t>
            </a:r>
          </a:p>
          <a:p>
            <a:pPr lvl="1"/>
            <a:r>
              <a:rPr lang="es-ES" altLang="en-US"/>
              <a:t>Second level</a:t>
            </a:r>
          </a:p>
          <a:p>
            <a:pPr lvl="2"/>
            <a:r>
              <a:rPr lang="es-ES" altLang="en-US"/>
              <a:t>Third level</a:t>
            </a:r>
          </a:p>
          <a:p>
            <a:pPr lvl="3"/>
            <a:r>
              <a:rPr lang="es-ES" altLang="en-US"/>
              <a:t>Fourth level</a:t>
            </a:r>
          </a:p>
          <a:p>
            <a:pPr lvl="4"/>
            <a:r>
              <a:rPr lang="es-E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>
              <a:defRPr/>
            </a:pPr>
            <a:fld id="{1C3E6237-DDAF-9A4E-BB74-53952040A47D}" type="datetime1">
              <a:rPr lang="en-US"/>
              <a:pPr>
                <a:defRPr/>
              </a:pPr>
              <a:t>5/19/17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>
              <a:defRPr/>
            </a:pPr>
            <a:fld id="{BB403673-9AB9-3348-86E4-4AD4D4539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">
    <p:cut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Medium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tiff"/><Relationship Id="rId1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8225" y="387350"/>
            <a:ext cx="197802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Presentación para: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547688" y="5067300"/>
            <a:ext cx="55832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2000" b="1" dirty="0">
                <a:latin typeface="Helvetica Neue Thin" charset="0"/>
                <a:ea typeface="Helvetica Neue Thin" charset="0"/>
                <a:cs typeface="Helvetica Neue Thin" charset="0"/>
              </a:rPr>
              <a:t>Aumentando la Adherencia Terapéutica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_tradnl" altLang="en-US" sz="20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_tradnl" altLang="en-US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6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May</a:t>
            </a:r>
            <a:r>
              <a:rPr lang="es-ES_tradnl" altLang="en-US" sz="1600" smtClean="0">
                <a:latin typeface="Helvetica Neue Thin" charset="0"/>
                <a:ea typeface="Helvetica Neue Thin" charset="0"/>
                <a:cs typeface="Helvetica Neue Thin" charset="0"/>
              </a:rPr>
              <a:t> 20, </a:t>
            </a:r>
            <a:r>
              <a:rPr lang="es-ES_tradnl" altLang="en-US" sz="1600" dirty="0" smtClean="0">
                <a:latin typeface="Helvetica Neue Thin" charset="0"/>
                <a:ea typeface="Helvetica Neue Thin" charset="0"/>
                <a:cs typeface="Helvetica Neue Thin" charset="0"/>
              </a:rPr>
              <a:t>2017</a:t>
            </a:r>
            <a:endParaRPr lang="es-ES_tradnl" altLang="en-US" sz="16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600" dirty="0" smtClean="0">
                <a:latin typeface="Helvetica Neue Thin" charset="0"/>
                <a:ea typeface="Helvetica Neue Thin" charset="0"/>
                <a:cs typeface="Helvetica Neue Thin" charset="0"/>
              </a:rPr>
              <a:t>Ciudad de Panamá</a:t>
            </a:r>
            <a:r>
              <a:rPr lang="es-ES_tradnl" altLang="en-US" sz="1600" dirty="0" smtClean="0">
                <a:latin typeface="Helvetica Neue Thin" charset="0"/>
                <a:ea typeface="Helvetica Neue Thin" charset="0"/>
                <a:cs typeface="Helvetica Neue Thin" charset="0"/>
              </a:rPr>
              <a:t>, Panamá.</a:t>
            </a:r>
            <a:endParaRPr lang="es-ES_tradnl" altLang="en-US" sz="16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_tradnl" altLang="en-US" sz="2000" b="1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0738" y="4662488"/>
            <a:ext cx="1979612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Preparado por:</a:t>
            </a: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5194300"/>
            <a:ext cx="316865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65" y="1030270"/>
            <a:ext cx="6723743" cy="1866123"/>
          </a:xfrm>
          <a:prstGeom prst="rect">
            <a:avLst/>
          </a:prstGeom>
        </p:spPr>
      </p:pic>
    </p:spTree>
  </p:cSld>
  <p:clrMapOvr>
    <a:masterClrMapping/>
  </p:clrMapOvr>
  <p:transition advClick="0" advTm="1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44000" y="6249988"/>
            <a:ext cx="2743200" cy="365125"/>
          </a:xfrm>
        </p:spPr>
        <p:txBody>
          <a:bodyPr/>
          <a:lstStyle/>
          <a:p>
            <a:pPr>
              <a:defRPr/>
            </a:pPr>
            <a:fld id="{8AF7AC24-F236-DC42-B682-EEED10B947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107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3913" y="125413"/>
            <a:ext cx="1508125" cy="5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799638" y="230188"/>
            <a:ext cx="14351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Oportunidad</a:t>
            </a:r>
          </a:p>
        </p:txBody>
      </p:sp>
    </p:spTree>
    <p:extLst>
      <p:ext uri="{BB962C8B-B14F-4D97-AF65-F5344CB8AC3E}">
        <p14:creationId xmlns:p14="http://schemas.microsoft.com/office/powerpoint/2010/main" val="959099818"/>
      </p:ext>
    </p:extLst>
  </p:cSld>
  <p:clrMapOvr>
    <a:masterClrMapping/>
  </p:clrMapOvr>
  <p:transition advClick="0" advTm="1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Shape 96"/>
          <p:cNvSpPr txBox="1">
            <a:spLocks noChangeArrowheads="1"/>
          </p:cNvSpPr>
          <p:nvPr/>
        </p:nvSpPr>
        <p:spPr bwMode="auto">
          <a:xfrm>
            <a:off x="379413" y="138113"/>
            <a:ext cx="5946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_tradnl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Penetración Telefonía Móvil 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414463" y="6438900"/>
            <a:ext cx="10755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Calibri" charset="0"/>
              </a:rPr>
              <a:t>Fuente: </a:t>
            </a:r>
            <a:r>
              <a:rPr lang="en-US" altLang="en-US" sz="1400">
                <a:latin typeface="Calibri" charset="0"/>
              </a:rPr>
              <a:t>GSMA Intelligence; 2014.</a:t>
            </a:r>
            <a:endParaRPr lang="en-US" altLang="en-US" sz="140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18900" y="6256338"/>
            <a:ext cx="371475" cy="365125"/>
          </a:xfrm>
        </p:spPr>
        <p:txBody>
          <a:bodyPr/>
          <a:lstStyle/>
          <a:p>
            <a:pPr>
              <a:defRPr/>
            </a:pPr>
            <a:fld id="{0F412103-17DC-C346-A7AB-71456A233B80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443038"/>
            <a:ext cx="858043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915988"/>
            <a:ext cx="629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98050" y="230188"/>
            <a:ext cx="1436688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Oportunidad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34513" y="5372100"/>
            <a:ext cx="292100" cy="812800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59813" y="5372100"/>
            <a:ext cx="290512" cy="812800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6075"/>
      </p:ext>
    </p:extLst>
  </p:cSld>
  <p:clrMapOvr>
    <a:masterClrMapping/>
  </p:clrMapOvr>
  <p:transition advClick="0" advTm="713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6096000" y="801688"/>
            <a:ext cx="5600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2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La prescripci</a:t>
            </a:r>
            <a:r>
              <a:rPr lang="es-ES" altLang="en-US" sz="2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ón</a:t>
            </a:r>
            <a:r>
              <a:rPr lang="es-CR" altLang="en-US" sz="2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 correcta,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2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en el momento adecuado.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506538" y="5827713"/>
            <a:ext cx="29162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Costa Rica 2016: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155% penetraci</a:t>
            </a:r>
            <a:r>
              <a:rPr lang="es-ES" altLang="en-US" sz="1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ón móvil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" altLang="en-US" sz="1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7.5 M conexiones móviles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" altLang="en-US" sz="14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70% Smartphone para 2020</a:t>
            </a:r>
          </a:p>
        </p:txBody>
      </p:sp>
      <p:pic>
        <p:nvPicPr>
          <p:cNvPr id="419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478463"/>
            <a:ext cx="13366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70850" y="6261100"/>
            <a:ext cx="7364413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"/>
              </a:rPr>
              <a:t>Fuente: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Wireless Intelligence, EIU, </a:t>
            </a: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Subtel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/ GSMA 2011</a:t>
            </a:r>
          </a:p>
        </p:txBody>
      </p:sp>
      <p:pic>
        <p:nvPicPr>
          <p:cNvPr id="4199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4025"/>
            <a:ext cx="18923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1892300" y="4394200"/>
            <a:ext cx="25304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4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Panam</a:t>
            </a:r>
            <a:r>
              <a:rPr lang="es-ES" altLang="en-US" sz="14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á 2016</a:t>
            </a:r>
            <a:r>
              <a:rPr lang="es-CR" altLang="en-US" sz="14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4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148% penetraci</a:t>
            </a:r>
            <a:r>
              <a:rPr lang="es-ES" altLang="en-US" sz="1400" b="1" dirty="0" err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ón</a:t>
            </a:r>
            <a:r>
              <a:rPr lang="es-ES" altLang="en-US" sz="14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 móvil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" altLang="en-US" sz="14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5.9 M conexiones móviles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" altLang="en-US" sz="14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70% Smartphone para 2020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endParaRPr lang="es-ES" altLang="en-US" sz="1400" b="1" dirty="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endParaRPr lang="es-CR" altLang="en-US" sz="1400" b="1" dirty="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98050" y="230188"/>
            <a:ext cx="1436688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Oportunidad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</p:spTree>
  </p:cSld>
  <p:clrMapOvr>
    <a:masterClrMapping/>
  </p:clrMapOvr>
  <p:transition advClick="0" advTm="563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04613" y="6256338"/>
            <a:ext cx="371475" cy="365125"/>
          </a:xfrm>
        </p:spPr>
        <p:txBody>
          <a:bodyPr/>
          <a:lstStyle/>
          <a:p>
            <a:pPr>
              <a:defRPr/>
            </a:pPr>
            <a:fld id="{3FE0AA88-45A5-6A42-9F4E-CB7949F6D3CB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98050" y="230188"/>
            <a:ext cx="1436688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Oportunidad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pic>
        <p:nvPicPr>
          <p:cNvPr id="3994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11113"/>
            <a:ext cx="72802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3368675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16"/>
          <p:cNvSpPr txBox="1">
            <a:spLocks noChangeArrowheads="1"/>
          </p:cNvSpPr>
          <p:nvPr/>
        </p:nvSpPr>
        <p:spPr bwMode="auto">
          <a:xfrm>
            <a:off x="1260475" y="3333750"/>
            <a:ext cx="2411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alibri" charset="0"/>
              </a:rPr>
              <a:t>Dr. Marlon Reyes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alibri" charset="0"/>
              </a:rPr>
              <a:t>Inst. Salvadoreño del Seguro Social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alibri" charset="0"/>
              </a:rPr>
              <a:t>Dir. Planificaci</a:t>
            </a:r>
            <a:r>
              <a:rPr lang="es-ES" altLang="en-US" sz="1200" b="1">
                <a:latin typeface="Calibri" charset="0"/>
              </a:rPr>
              <a:t>ón Estratégica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200" b="1">
                <a:latin typeface="Calibri" charset="0"/>
              </a:rPr>
              <a:t>Cobertura 1.6 M personas</a:t>
            </a:r>
            <a:endParaRPr lang="en-US" altLang="en-US" sz="1200">
              <a:latin typeface="Calibri" charset="0"/>
            </a:endParaRPr>
          </a:p>
        </p:txBody>
      </p:sp>
      <p:sp>
        <p:nvSpPr>
          <p:cNvPr id="39944" name="TextBox 18"/>
          <p:cNvSpPr txBox="1">
            <a:spLocks noChangeArrowheads="1"/>
          </p:cNvSpPr>
          <p:nvPr/>
        </p:nvSpPr>
        <p:spPr bwMode="auto">
          <a:xfrm>
            <a:off x="4090988" y="663575"/>
            <a:ext cx="18430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alibri" charset="0"/>
              </a:rPr>
              <a:t>Dr. Carlos Soto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alibri" charset="0"/>
              </a:rPr>
              <a:t>Hosp. Roosevelt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alibri" charset="0"/>
              </a:rPr>
              <a:t>Director Ejecutivo</a:t>
            </a:r>
            <a:endParaRPr lang="es-ES" altLang="en-US" sz="1200" b="1">
              <a:latin typeface="Calibri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200" b="1">
                <a:latin typeface="Calibri" charset="0"/>
              </a:rPr>
              <a:t>Cobertura 0.8 M personas</a:t>
            </a:r>
            <a:endParaRPr lang="en-US" altLang="en-US" sz="1200">
              <a:latin typeface="Calibri" charset="0"/>
            </a:endParaRPr>
          </a:p>
        </p:txBody>
      </p:sp>
      <p:pic>
        <p:nvPicPr>
          <p:cNvPr id="39945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7239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Box 20"/>
          <p:cNvSpPr txBox="1">
            <a:spLocks noChangeArrowheads="1"/>
          </p:cNvSpPr>
          <p:nvPr/>
        </p:nvSpPr>
        <p:spPr bwMode="auto">
          <a:xfrm>
            <a:off x="7004050" y="2838450"/>
            <a:ext cx="2209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>
                <a:latin typeface="Calibri" charset="0"/>
              </a:rPr>
              <a:t>Dr. Erlin Rugama, Farm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>
                <a:latin typeface="Calibri" charset="0"/>
              </a:rPr>
              <a:t>Acción Médica Cristiana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>
                <a:latin typeface="Calibri" charset="0"/>
              </a:rPr>
              <a:t>Dir. Med. Esenciales, 88 puntos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>
                <a:latin typeface="Calibri" charset="0"/>
              </a:rPr>
              <a:t>Cobertura 100 Mil  personas</a:t>
            </a:r>
            <a:endParaRPr lang="es-ES_tradnl" altLang="en-US" sz="1200">
              <a:latin typeface="Calibri" charset="0"/>
            </a:endParaRPr>
          </a:p>
        </p:txBody>
      </p:sp>
      <p:pic>
        <p:nvPicPr>
          <p:cNvPr id="39947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13" y="2887663"/>
            <a:ext cx="7270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Box 22"/>
          <p:cNvSpPr txBox="1">
            <a:spLocks noChangeArrowheads="1"/>
          </p:cNvSpPr>
          <p:nvPr/>
        </p:nvSpPr>
        <p:spPr bwMode="auto">
          <a:xfrm>
            <a:off x="1964363" y="5300444"/>
            <a:ext cx="3134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 dirty="0">
                <a:latin typeface="Calibri" charset="0"/>
              </a:rPr>
              <a:t>Hans </a:t>
            </a:r>
            <a:r>
              <a:rPr lang="es-ES_tradnl" altLang="en-US" sz="1200" b="1" dirty="0" err="1">
                <a:latin typeface="Calibri" charset="0"/>
              </a:rPr>
              <a:t>Ard</a:t>
            </a:r>
            <a:r>
              <a:rPr lang="es-ES" altLang="en-US" sz="1200" b="1" dirty="0" err="1">
                <a:latin typeface="Calibri" charset="0"/>
              </a:rPr>
              <a:t>ó</a:t>
            </a:r>
            <a:r>
              <a:rPr lang="es-ES_tradnl" altLang="en-US" sz="1200" b="1" dirty="0">
                <a:latin typeface="Calibri" charset="0"/>
              </a:rPr>
              <a:t>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 dirty="0" smtClean="0">
                <a:latin typeface="Calibri" charset="0"/>
              </a:rPr>
              <a:t>Proyecto </a:t>
            </a:r>
            <a:r>
              <a:rPr lang="es-ES_tradnl" altLang="en-US" sz="1200" b="1" dirty="0">
                <a:latin typeface="Calibri" charset="0"/>
              </a:rPr>
              <a:t>de Prescripción Electrónica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 dirty="0" smtClean="0">
                <a:latin typeface="Calibri" charset="0"/>
              </a:rPr>
              <a:t>Avalado por el Colegio </a:t>
            </a:r>
            <a:r>
              <a:rPr lang="es-ES_tradnl" altLang="en-US" sz="1200" b="1" dirty="0">
                <a:latin typeface="Calibri" charset="0"/>
              </a:rPr>
              <a:t>de Médicos y </a:t>
            </a:r>
            <a:r>
              <a:rPr lang="es-ES_tradnl" altLang="en-US" sz="1200" b="1" dirty="0" smtClean="0">
                <a:latin typeface="Calibri" charset="0"/>
              </a:rPr>
              <a:t>Cirujanos</a:t>
            </a:r>
            <a:endParaRPr lang="es-ES_tradnl" altLang="en-US" sz="1200" dirty="0">
              <a:latin typeface="Calibri" charset="0"/>
            </a:endParaRPr>
          </a:p>
        </p:txBody>
      </p:sp>
      <p:pic>
        <p:nvPicPr>
          <p:cNvPr id="39949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528955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39738"/>
            <a:ext cx="22812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TextBox 25"/>
          <p:cNvSpPr txBox="1">
            <a:spLocks noChangeArrowheads="1"/>
          </p:cNvSpPr>
          <p:nvPr/>
        </p:nvSpPr>
        <p:spPr bwMode="auto">
          <a:xfrm>
            <a:off x="8683625" y="5916613"/>
            <a:ext cx="1539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 dirty="0">
                <a:latin typeface="Calibri" charset="0"/>
              </a:rPr>
              <a:t>Dra. </a:t>
            </a:r>
            <a:r>
              <a:rPr lang="es-ES_tradnl" altLang="en-US" sz="1200" b="1" dirty="0" err="1">
                <a:latin typeface="Calibri" charset="0"/>
              </a:rPr>
              <a:t>Dayara</a:t>
            </a:r>
            <a:r>
              <a:rPr lang="es-ES_tradnl" altLang="en-US" sz="1200" b="1" dirty="0">
                <a:latin typeface="Calibri" charset="0"/>
              </a:rPr>
              <a:t> Martínez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n-US" sz="1200" b="1" dirty="0">
                <a:latin typeface="Calibri" charset="0"/>
              </a:rPr>
              <a:t>Ministerio de Salud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_tradnl" altLang="en-US" sz="1200" b="1" dirty="0">
              <a:latin typeface="Calibri" charset="0"/>
            </a:endParaRPr>
          </a:p>
        </p:txBody>
      </p:sp>
      <p:pic>
        <p:nvPicPr>
          <p:cNvPr id="39952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6013450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6"/>
          <p:cNvSpPr/>
          <p:nvPr/>
        </p:nvSpPr>
        <p:spPr>
          <a:xfrm>
            <a:off x="3668713" y="1081088"/>
            <a:ext cx="165100" cy="144462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900488" y="2814638"/>
            <a:ext cx="166687" cy="14605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48413" y="3759200"/>
            <a:ext cx="166687" cy="14605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81788" y="5351463"/>
            <a:ext cx="165100" cy="144462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99400" y="6013450"/>
            <a:ext cx="165100" cy="14446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958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" y="3175"/>
            <a:ext cx="31638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9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0"/>
            <a:ext cx="238283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713" y="2439988"/>
            <a:ext cx="1154687" cy="8538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01" y="4343400"/>
            <a:ext cx="495064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13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99675" y="220663"/>
            <a:ext cx="11350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Agenda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pic>
        <p:nvPicPr>
          <p:cNvPr id="4301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6149975"/>
            <a:ext cx="19970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6763" y="3217863"/>
            <a:ext cx="8540750" cy="49847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35150" y="1031875"/>
            <a:ext cx="8302625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Introducción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Desafíos enfrentados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Oportunidad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Solución propuesta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Proyección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Planes de afiliación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Piloto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</p:cSld>
  <p:clrMapOvr>
    <a:masterClrMapping/>
  </p:clrMapOvr>
  <p:transition advClick="0" advTm="1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Shape 123"/>
          <p:cNvSpPr txBox="1">
            <a:spLocks noChangeArrowheads="1"/>
          </p:cNvSpPr>
          <p:nvPr/>
        </p:nvSpPr>
        <p:spPr bwMode="auto">
          <a:xfrm>
            <a:off x="219075" y="42863"/>
            <a:ext cx="3895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Iniciativa de mSalud </a:t>
            </a:r>
            <a:endParaRPr lang="es-CR" altLang="en-US" b="1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4403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038225"/>
            <a:ext cx="399097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1515725" y="6257925"/>
            <a:ext cx="392113" cy="365125"/>
          </a:xfrm>
        </p:spPr>
        <p:txBody>
          <a:bodyPr/>
          <a:lstStyle/>
          <a:p>
            <a:pPr>
              <a:defRPr/>
            </a:pPr>
            <a:fld id="{16798D9B-BFE3-A843-B8AE-0E444868BA81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4403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049111"/>
            <a:ext cx="49530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2"/>
          <p:cNvSpPr txBox="1">
            <a:spLocks noChangeArrowheads="1"/>
          </p:cNvSpPr>
          <p:nvPr/>
        </p:nvSpPr>
        <p:spPr bwMode="auto">
          <a:xfrm>
            <a:off x="7450138" y="2654300"/>
            <a:ext cx="1049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Calibri" charset="0"/>
              </a:rPr>
              <a:t>Educar</a:t>
            </a:r>
            <a:endParaRPr lang="en-US" altLang="en-US" sz="24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7975600" y="3948113"/>
            <a:ext cx="1468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charset="0"/>
              </a:rPr>
              <a:t>Involucrar</a:t>
            </a:r>
          </a:p>
        </p:txBody>
      </p:sp>
      <p:sp>
        <p:nvSpPr>
          <p:cNvPr id="44040" name="TextBox 9"/>
          <p:cNvSpPr txBox="1">
            <a:spLocks noChangeArrowheads="1"/>
          </p:cNvSpPr>
          <p:nvPr/>
        </p:nvSpPr>
        <p:spPr bwMode="auto">
          <a:xfrm>
            <a:off x="6707188" y="3948113"/>
            <a:ext cx="1084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charset="0"/>
              </a:rPr>
              <a:t>Activar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9675" y="230188"/>
            <a:ext cx="1135063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Solución</a:t>
            </a:r>
          </a:p>
        </p:txBody>
      </p:sp>
    </p:spTree>
  </p:cSld>
  <p:clrMapOvr>
    <a:masterClrMapping/>
  </p:clrMapOvr>
  <p:transition advClick="0" advTm="616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925" y="874713"/>
            <a:ext cx="105641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Proceso de consulta médica más 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segura y eficiente.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Aumenta el conocimiento 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de la adherencia terapéutica </a:t>
            </a:r>
            <a:r>
              <a:rPr lang="es-ES" sz="20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del 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paciente.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Integra un 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Vademécum </a:t>
            </a:r>
            <a:r>
              <a:rPr lang="es-ES" sz="20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como material de referencia a la prescripción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Centraliza el historial </a:t>
            </a:r>
            <a:r>
              <a:rPr lang="es-ES" sz="2000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farmacoterapéutico</a:t>
            </a:r>
            <a:r>
              <a:rPr lang="es-ES" sz="20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del paciente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_tradnl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defRPr/>
            </a:pPr>
            <a:endParaRPr lang="es-ES_tradnl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244475" y="120650"/>
            <a:ext cx="6163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n-US" dirty="0" err="1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Principales</a:t>
            </a:r>
            <a:r>
              <a:rPr lang="en-US" dirty="0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Beneficios</a:t>
            </a:r>
            <a:r>
              <a:rPr lang="en-US" dirty="0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para el </a:t>
            </a:r>
            <a:r>
              <a:rPr lang="en-US" dirty="0" err="1" smtClean="0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Médico</a:t>
            </a:r>
            <a:endParaRPr lang="es-CR" altLang="en-US" b="1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2550" y="6237288"/>
            <a:ext cx="381000" cy="365125"/>
          </a:xfrm>
        </p:spPr>
        <p:txBody>
          <a:bodyPr/>
          <a:lstStyle/>
          <a:p>
            <a:pPr>
              <a:defRPr/>
            </a:pPr>
            <a:fld id="{1ED56F66-2A35-BD44-8984-C41D1501EADF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099675" y="230188"/>
            <a:ext cx="1135063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Soluci</a:t>
            </a: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ón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106041"/>
      </p:ext>
    </p:extLst>
  </p:cSld>
  <p:clrMapOvr>
    <a:masterClrMapping/>
  </p:clrMapOvr>
  <p:transition advClick="0" advTm="578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925" y="874713"/>
            <a:ext cx="105641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Protege y asegura el ejercicio de la profesión médica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 smtClean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Reafirma su misión de protección a los pacientes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 smtClean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Moderniza e impulsa la propuesta del recetario </a:t>
            </a:r>
            <a:r>
              <a:rPr lang="es-ES" sz="2000" dirty="0" err="1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interoparable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.</a:t>
            </a: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 smtClean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Facilita un servicio novedoso y económico de </a:t>
            </a:r>
            <a:r>
              <a:rPr lang="es-ES" sz="2000" dirty="0" err="1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eRx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s-ES" sz="2000" dirty="0" smtClean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endParaRPr lang="es-ES" sz="2000" dirty="0" smtClean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Blip>
                <a:blip r:embed="rId4"/>
              </a:buBlip>
              <a:defRPr/>
            </a:pPr>
            <a:endParaRPr lang="es-ES_tradnl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defRPr/>
            </a:pPr>
            <a:endParaRPr lang="es-ES_tradnl" sz="200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244475" y="120650"/>
            <a:ext cx="61045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n-US" dirty="0" err="1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Principales</a:t>
            </a:r>
            <a:r>
              <a:rPr lang="en-US" dirty="0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Beneficios</a:t>
            </a:r>
            <a:r>
              <a:rPr lang="en-US" dirty="0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para </a:t>
            </a:r>
            <a:r>
              <a:rPr lang="en-US" dirty="0" smtClean="0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el </a:t>
            </a:r>
            <a:r>
              <a:rPr lang="en-US" dirty="0" err="1" smtClean="0">
                <a:solidFill>
                  <a:srgbClr val="34343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gremio</a:t>
            </a:r>
            <a:endParaRPr lang="es-CR" altLang="en-US" b="1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2550" y="6237288"/>
            <a:ext cx="381000" cy="365125"/>
          </a:xfrm>
        </p:spPr>
        <p:txBody>
          <a:bodyPr/>
          <a:lstStyle/>
          <a:p>
            <a:pPr>
              <a:defRPr/>
            </a:pPr>
            <a:fld id="{1ED56F66-2A35-BD44-8984-C41D1501EADF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099675" y="230188"/>
            <a:ext cx="1135063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Soluci</a:t>
            </a: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ón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716600"/>
      </p:ext>
    </p:extLst>
  </p:cSld>
  <p:clrMapOvr>
    <a:masterClrMapping/>
  </p:clrMapOvr>
  <p:transition advClick="0" advTm="578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EC737-FBE5-B649-A0A4-DAC1E1862217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12177713" cy="71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14"/>
          <p:cNvSpPr>
            <a:spLocks noChangeArrowheads="1"/>
          </p:cNvSpPr>
          <p:nvPr/>
        </p:nvSpPr>
        <p:spPr bwMode="auto">
          <a:xfrm>
            <a:off x="38100" y="39688"/>
            <a:ext cx="15795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>
                <a:solidFill>
                  <a:srgbClr val="4D2004"/>
                </a:solidFill>
                <a:latin typeface="Helvetica Neue" charset="0"/>
                <a:ea typeface="Helvetica Neue" charset="0"/>
                <a:cs typeface="Helvetica Neue" charset="0"/>
                <a:sym typeface="Calibri" charset="0"/>
              </a:rPr>
              <a:t>DrsBee</a:t>
            </a:r>
            <a:r>
              <a:rPr lang="es-CR" altLang="en-US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Calibri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>
                <a:solidFill>
                  <a:srgbClr val="4D2004"/>
                </a:solidFill>
                <a:latin typeface="Helvetica Neue" charset="0"/>
                <a:ea typeface="Helvetica Neue" charset="0"/>
                <a:cs typeface="Helvetica Neue" charset="0"/>
                <a:sym typeface="Calibri" charset="0"/>
              </a:rPr>
              <a:t>Paciente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02875" y="-28575"/>
            <a:ext cx="8112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65%</a:t>
            </a:r>
          </a:p>
        </p:txBody>
      </p:sp>
      <p:pic>
        <p:nvPicPr>
          <p:cNvPr id="501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5" y="17463"/>
            <a:ext cx="11747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74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99675" y="220663"/>
            <a:ext cx="11350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Agenda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pic>
        <p:nvPicPr>
          <p:cNvPr id="2355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6149975"/>
            <a:ext cx="19970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6763" y="1042988"/>
            <a:ext cx="8540750" cy="49847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35150" y="1031875"/>
            <a:ext cx="8302625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Introducción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Desafíos enfrentados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Oportunidad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Solución propuesta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Proyección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Planes de afiliación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Piloto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</p:cSld>
  <p:clrMapOvr>
    <a:masterClrMapping/>
  </p:clrMapOvr>
  <p:transition advClick="0" advTm="1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99675" y="220663"/>
            <a:ext cx="11350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Agenda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pic>
        <p:nvPicPr>
          <p:cNvPr id="5734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6149975"/>
            <a:ext cx="19970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6763" y="5421313"/>
            <a:ext cx="8540750" cy="49847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35150" y="1031875"/>
            <a:ext cx="8302625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Introducción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Desafíos enfrentados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Oportunidad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Solución propuesta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Proyección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Planes de afiliación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Piloto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</p:cSld>
  <p:clrMapOvr>
    <a:masterClrMapping/>
  </p:clrMapOvr>
  <p:transition advClick="0" advTm="1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50350" y="6259513"/>
            <a:ext cx="2743200" cy="365125"/>
          </a:xfrm>
        </p:spPr>
        <p:txBody>
          <a:bodyPr/>
          <a:lstStyle/>
          <a:p>
            <a:pPr>
              <a:defRPr/>
            </a:pPr>
            <a:fld id="{0B47B266-212B-A44F-A280-2B07E3E416A4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653595"/>
              </p:ext>
            </p:extLst>
          </p:nvPr>
        </p:nvGraphicFramePr>
        <p:xfrm>
          <a:off x="527050" y="765175"/>
          <a:ext cx="11366499" cy="412432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884602"/>
                <a:gridCol w="2473538"/>
                <a:gridCol w="3167168"/>
                <a:gridCol w="3841191"/>
              </a:tblGrid>
              <a:tr h="471876">
                <a:tc>
                  <a:txBody>
                    <a:bodyPr/>
                    <a:lstStyle/>
                    <a:p>
                      <a:r>
                        <a:rPr lang="es-ES_tradnl" sz="1800" noProof="0" dirty="0" smtClean="0">
                          <a:solidFill>
                            <a:srgbClr val="4D2004"/>
                          </a:solidFill>
                        </a:rPr>
                        <a:t>PILOTO</a:t>
                      </a:r>
                      <a:endParaRPr lang="es-ES_tradnl" sz="1800" noProof="0" dirty="0">
                        <a:solidFill>
                          <a:srgbClr val="4D2004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noProof="0" dirty="0" smtClean="0">
                          <a:solidFill>
                            <a:srgbClr val="4D2004"/>
                          </a:solidFill>
                        </a:rPr>
                        <a:t>FASE TECNOLOGICA</a:t>
                      </a:r>
                      <a:endParaRPr lang="es-ES_tradnl" sz="1800" noProof="0" dirty="0">
                        <a:solidFill>
                          <a:srgbClr val="4D2004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noProof="0" dirty="0" smtClean="0">
                          <a:solidFill>
                            <a:srgbClr val="4D2004"/>
                          </a:solidFill>
                        </a:rPr>
                        <a:t>FASE OPERATIVA</a:t>
                      </a:r>
                      <a:endParaRPr lang="es-ES_tradnl" sz="1800" noProof="0" dirty="0">
                        <a:solidFill>
                          <a:srgbClr val="4D2004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noProof="0" dirty="0" smtClean="0">
                          <a:solidFill>
                            <a:srgbClr val="4D2004"/>
                          </a:solidFill>
                        </a:rPr>
                        <a:t>FASE DE EXTENSION Y</a:t>
                      </a:r>
                      <a:r>
                        <a:rPr lang="es-ES_tradnl" sz="1800" baseline="0" noProof="0" dirty="0" smtClean="0">
                          <a:solidFill>
                            <a:srgbClr val="4D2004"/>
                          </a:solidFill>
                        </a:rPr>
                        <a:t> EVALUACIÓN</a:t>
                      </a:r>
                      <a:endParaRPr lang="es-ES_tradnl" sz="1800" noProof="0" dirty="0">
                        <a:solidFill>
                          <a:srgbClr val="4D2004"/>
                        </a:solidFill>
                      </a:endParaRPr>
                    </a:p>
                  </a:txBody>
                  <a:tcPr marL="91431" marR="91431" marT="45725" marB="45725"/>
                </a:tc>
              </a:tr>
              <a:tr h="1274754">
                <a:tc>
                  <a:txBody>
                    <a:bodyPr/>
                    <a:lstStyle/>
                    <a:p>
                      <a:r>
                        <a:rPr lang="es-ES_tradnl" sz="1800" b="1" noProof="0" dirty="0" smtClean="0">
                          <a:solidFill>
                            <a:srgbClr val="4D2004"/>
                          </a:solidFill>
                        </a:rPr>
                        <a:t>OBJETIVO</a:t>
                      </a:r>
                    </a:p>
                    <a:p>
                      <a:r>
                        <a:rPr lang="es-ES_tradnl" sz="1800" b="0" noProof="0" dirty="0" smtClean="0">
                          <a:solidFill>
                            <a:srgbClr val="4D2004"/>
                          </a:solidFill>
                        </a:rPr>
                        <a:t>(Validación)</a:t>
                      </a:r>
                      <a:endParaRPr lang="es-ES_tradnl" sz="1800" b="0" noProof="0" dirty="0">
                        <a:solidFill>
                          <a:srgbClr val="4D2004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Prototipo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eFirma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 de </a:t>
                      </a:r>
                      <a:r>
                        <a:rPr lang="es-ES_tradnl" sz="180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eRx</a:t>
                      </a:r>
                      <a:endParaRPr lang="es-ES_tradnl" sz="1800" kern="1200" baseline="0" noProof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800" noProof="0" dirty="0" smtClean="0">
                        <a:effectLst/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Procedimientos </a:t>
                      </a:r>
                      <a:r>
                        <a:rPr lang="es-ES_tradnl" sz="18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eRx</a:t>
                      </a:r>
                      <a:endParaRPr lang="es-ES_tradnl" sz="1800" kern="1200" noProof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Coherencia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 dinámica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diaria</a:t>
                      </a: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Pacientes</a:t>
                      </a:r>
                      <a:endParaRPr lang="es-ES_tradnl" sz="1800" noProof="0" dirty="0" smtClean="0">
                        <a:effectLst/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s-ES_tradnl" sz="18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eRx</a:t>
                      </a: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 ajusta a las necesidades finales de todos los agentes implicados y, en consecuencia, está en condiciones de avanzar hacia la fase de despliegue. </a:t>
                      </a:r>
                      <a:endParaRPr lang="es-ES_tradnl" sz="1800" noProof="0" dirty="0" smtClean="0">
                        <a:effectLst/>
                      </a:endParaRPr>
                    </a:p>
                  </a:txBody>
                  <a:tcPr marL="91431" marR="91431" marT="45725" marB="45725"/>
                </a:tc>
              </a:tr>
              <a:tr h="1188847">
                <a:tc>
                  <a:txBody>
                    <a:bodyPr/>
                    <a:lstStyle/>
                    <a:p>
                      <a:r>
                        <a:rPr lang="es-ES_tradnl" sz="1800" b="1" noProof="0" dirty="0" smtClean="0">
                          <a:solidFill>
                            <a:srgbClr val="4D2004"/>
                          </a:solidFill>
                        </a:rPr>
                        <a:t>IMPACTO</a:t>
                      </a:r>
                      <a:r>
                        <a:rPr lang="es-ES_tradnl" sz="1800" b="1" baseline="0" noProof="0" dirty="0" smtClean="0">
                          <a:solidFill>
                            <a:srgbClr val="4D2004"/>
                          </a:solidFill>
                        </a:rPr>
                        <a:t> </a:t>
                      </a:r>
                    </a:p>
                    <a:p>
                      <a:r>
                        <a:rPr lang="es-ES_tradnl" sz="1800" b="1" baseline="0" noProof="0" dirty="0" smtClean="0">
                          <a:solidFill>
                            <a:srgbClr val="4D2004"/>
                          </a:solidFill>
                        </a:rPr>
                        <a:t>EN EL TERRITORIO</a:t>
                      </a:r>
                      <a:endParaRPr lang="es-ES_tradnl" sz="1800" b="1" noProof="0" dirty="0">
                        <a:solidFill>
                          <a:srgbClr val="4D2004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Impacto bajo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5-15 pacientes     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prescriptores </a:t>
                      </a:r>
                      <a:endParaRPr lang="es-ES_tradnl" sz="1800" kern="1200" baseline="0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 Farmacias      </a:t>
                      </a:r>
                      <a:endParaRPr lang="es-ES_tradnl" sz="1800" noProof="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Impacto moderado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50-100 pacientes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10-15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prescriptores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10-15 Farmacias</a:t>
                      </a:r>
                      <a:endParaRPr lang="es-ES_tradnl" sz="1800" noProof="0" dirty="0" smtClean="0">
                        <a:effectLst/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Impacto alto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250K-500K pacientes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1000-1500</a:t>
                      </a: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prescriptores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ES_tradnl" sz="18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50-80 Farmacias</a:t>
                      </a:r>
                      <a:endParaRPr lang="es-ES_tradnl" sz="1800" noProof="0" dirty="0" smtClean="0">
                        <a:effectLst/>
                      </a:endParaRPr>
                    </a:p>
                  </a:txBody>
                  <a:tcPr marL="91431" marR="91431" marT="45725" marB="45725"/>
                </a:tc>
              </a:tr>
              <a:tr h="1188847">
                <a:tc>
                  <a:txBody>
                    <a:bodyPr/>
                    <a:lstStyle/>
                    <a:p>
                      <a:r>
                        <a:rPr lang="es-ES_tradnl" sz="1800" b="1" noProof="0" dirty="0" smtClean="0">
                          <a:solidFill>
                            <a:srgbClr val="4D2004"/>
                          </a:solidFill>
                        </a:rPr>
                        <a:t>HITOS</a:t>
                      </a:r>
                      <a:r>
                        <a:rPr lang="es-ES_tradnl" sz="1800" b="1" baseline="0" noProof="0" dirty="0" smtClean="0">
                          <a:solidFill>
                            <a:srgbClr val="4D2004"/>
                          </a:solidFill>
                        </a:rPr>
                        <a:t> PRINCIPALES</a:t>
                      </a:r>
                      <a:endParaRPr lang="es-ES_tradnl" sz="1800" b="1" noProof="0" dirty="0">
                        <a:solidFill>
                          <a:srgbClr val="4D2004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noProof="0" dirty="0" smtClean="0"/>
                        <a:t>Pruebas Unitarias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noProof="0" dirty="0" smtClean="0"/>
                        <a:t>Pruebas Integradas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noProof="0" dirty="0" smtClean="0"/>
                        <a:t>Firmas</a:t>
                      </a:r>
                      <a:r>
                        <a:rPr lang="es-ES_tradnl" sz="1800" baseline="0" noProof="0" dirty="0" smtClean="0"/>
                        <a:t> digitales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baseline="0" noProof="0" dirty="0" smtClean="0"/>
                        <a:t>Usabilidad del App</a:t>
                      </a:r>
                      <a:endParaRPr lang="es-ES_tradnl" sz="1800" noProof="0" dirty="0"/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noProof="0" dirty="0" smtClean="0"/>
                        <a:t>Pruebas de Usuarios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noProof="0" dirty="0" smtClean="0"/>
                        <a:t>Servicio</a:t>
                      </a:r>
                      <a:r>
                        <a:rPr lang="es-ES_tradnl" sz="1800" baseline="0" noProof="0" dirty="0" smtClean="0"/>
                        <a:t> </a:t>
                      </a:r>
                      <a:r>
                        <a:rPr lang="es-ES_tradnl" sz="1800" noProof="0" dirty="0" smtClean="0"/>
                        <a:t>Web Profesional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noProof="0" dirty="0" smtClean="0"/>
                        <a:t>Adaptación</a:t>
                      </a:r>
                      <a:r>
                        <a:rPr lang="es-ES_tradnl" sz="1800" baseline="0" noProof="0" dirty="0" smtClean="0"/>
                        <a:t> Procedimientos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baseline="0" noProof="0" dirty="0" smtClean="0"/>
                        <a:t>Plan de Comunicación</a:t>
                      </a:r>
                      <a:endParaRPr lang="es-ES_tradnl" sz="1800" noProof="0" dirty="0"/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s-ES_tradnl" sz="1800" baseline="0" noProof="0" dirty="0" smtClean="0"/>
                        <a:t>Despliegue total en GAM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s-ES_tradnl" sz="1800" baseline="0" noProof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s-ES_tradnl" sz="1800" noProof="0" dirty="0"/>
                    </a:p>
                  </a:txBody>
                  <a:tcPr marL="91431" marR="91431" marT="45725" marB="45725"/>
                </a:tc>
              </a:tr>
            </a:tbl>
          </a:graphicData>
        </a:graphic>
      </p:graphicFrame>
      <p:sp>
        <p:nvSpPr>
          <p:cNvPr id="58391" name="Shape 96"/>
          <p:cNvSpPr txBox="1">
            <a:spLocks noChangeArrowheads="1"/>
          </p:cNvSpPr>
          <p:nvPr/>
        </p:nvSpPr>
        <p:spPr bwMode="auto">
          <a:xfrm>
            <a:off x="427038" y="138113"/>
            <a:ext cx="9817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_tradnl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Estrategia del Plan Piloto Prescripción Electrónica (</a:t>
            </a:r>
            <a:r>
              <a:rPr lang="es-ES_tradnl" altLang="en-US" dirty="0" err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eRx</a:t>
            </a:r>
            <a:r>
              <a:rPr lang="es-ES_tradnl" altLang="en-US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_tradnl" altLang="en-US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 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67417542"/>
              </p:ext>
            </p:extLst>
          </p:nvPr>
        </p:nvGraphicFramePr>
        <p:xfrm>
          <a:off x="526473" y="4963637"/>
          <a:ext cx="11658600" cy="966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 advTm="1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11"/>
          <p:cNvSpPr>
            <a:spLocks noChangeArrowheads="1"/>
          </p:cNvSpPr>
          <p:nvPr/>
        </p:nvSpPr>
        <p:spPr bwMode="auto">
          <a:xfrm>
            <a:off x="1300163" y="74613"/>
            <a:ext cx="1123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Diligencia</a:t>
            </a:r>
            <a:endParaRPr lang="es-CR" altLang="en-US" sz="160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  <p:sp>
        <p:nvSpPr>
          <p:cNvPr id="63495" name="Rectangle 12"/>
          <p:cNvSpPr>
            <a:spLocks noChangeArrowheads="1"/>
          </p:cNvSpPr>
          <p:nvPr/>
        </p:nvSpPr>
        <p:spPr bwMode="auto">
          <a:xfrm>
            <a:off x="2697163" y="74613"/>
            <a:ext cx="1716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Comunicaci</a:t>
            </a:r>
            <a:r>
              <a:rPr lang="es-ES" altLang="en-US" sz="1600" b="1" dirty="0" err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ón</a:t>
            </a:r>
            <a:endParaRPr lang="es-CR" altLang="en-US" sz="1100" dirty="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  <p:sp>
        <p:nvSpPr>
          <p:cNvPr id="63496" name="Rectangle 13"/>
          <p:cNvSpPr>
            <a:spLocks noChangeArrowheads="1"/>
          </p:cNvSpPr>
          <p:nvPr/>
        </p:nvSpPr>
        <p:spPr bwMode="auto">
          <a:xfrm rot="-1723267">
            <a:off x="-195263" y="265113"/>
            <a:ext cx="112395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Acci</a:t>
            </a:r>
            <a:r>
              <a:rPr lang="es-ES" altLang="en-US" sz="1600" b="1" dirty="0" err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ón</a:t>
            </a:r>
            <a:endParaRPr lang="es-CR" altLang="en-US" sz="1600" dirty="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  <p:sp>
        <p:nvSpPr>
          <p:cNvPr id="63497" name="Rectangle 14"/>
          <p:cNvSpPr>
            <a:spLocks noChangeArrowheads="1"/>
          </p:cNvSpPr>
          <p:nvPr/>
        </p:nvSpPr>
        <p:spPr bwMode="auto">
          <a:xfrm>
            <a:off x="257175" y="1108075"/>
            <a:ext cx="1428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Cooperaci</a:t>
            </a:r>
            <a:r>
              <a:rPr lang="es-ES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ón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Trabajo 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ES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equipo</a:t>
            </a:r>
            <a:endParaRPr lang="es-CR" altLang="en-US" sz="160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  <p:sp>
        <p:nvSpPr>
          <p:cNvPr id="63498" name="Rectangle 15"/>
          <p:cNvSpPr>
            <a:spLocks noChangeArrowheads="1"/>
          </p:cNvSpPr>
          <p:nvPr/>
        </p:nvSpPr>
        <p:spPr bwMode="auto">
          <a:xfrm>
            <a:off x="2037557" y="1354723"/>
            <a:ext cx="1319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Elocuencia </a:t>
            </a:r>
            <a:endParaRPr lang="es-CR" altLang="en-US" sz="160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  <p:sp>
        <p:nvSpPr>
          <p:cNvPr id="63499" name="Rectangle 16"/>
          <p:cNvSpPr>
            <a:spLocks noChangeArrowheads="1"/>
          </p:cNvSpPr>
          <p:nvPr/>
        </p:nvSpPr>
        <p:spPr bwMode="auto">
          <a:xfrm>
            <a:off x="1268413" y="276225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Armon</a:t>
            </a:r>
            <a:r>
              <a:rPr lang="es-ES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í</a:t>
            </a:r>
            <a:r>
              <a:rPr lang="es-CR" altLang="en-US" sz="1600" b="1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a</a:t>
            </a:r>
            <a:endParaRPr lang="es-CR" altLang="en-US" sz="160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447" y="423637"/>
            <a:ext cx="3590018" cy="6207441"/>
          </a:xfrm>
          <a:prstGeom prst="rect">
            <a:avLst/>
          </a:prstGeom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482590" y="3699511"/>
            <a:ext cx="3226819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 dirty="0" smtClean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Según </a:t>
            </a:r>
            <a:r>
              <a:rPr lang="es-CR" altLang="en-US" sz="16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la leyenda ateniense, de la tumba de Hipócrates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 salieron multitud de enjambres de abejas benéficas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 sz="1600" b="1" dirty="0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 que recorrieron el mundo sembrando salud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endParaRPr lang="es-CR" altLang="en-US" sz="1100" dirty="0">
              <a:solidFill>
                <a:srgbClr val="4D2004"/>
              </a:solidFill>
              <a:ea typeface="Helvetica Neue Medium" charset="0"/>
              <a:cs typeface="Helvetica Neue Medium" charset="0"/>
              <a:sym typeface="Calibri" charset="0"/>
            </a:endParaRPr>
          </a:p>
        </p:txBody>
      </p:sp>
    </p:spTree>
  </p:cSld>
  <p:clrMapOvr>
    <a:masterClrMapping/>
  </p:clrMapOvr>
  <p:transition advClick="0" advTm="1267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Título"/>
          <p:cNvSpPr>
            <a:spLocks noGrp="1"/>
          </p:cNvSpPr>
          <p:nvPr>
            <p:ph type="ctrTitle"/>
          </p:nvPr>
        </p:nvSpPr>
        <p:spPr>
          <a:xfrm>
            <a:off x="1524000" y="6184900"/>
            <a:ext cx="9650413" cy="423863"/>
          </a:xfrm>
        </p:spPr>
        <p:txBody>
          <a:bodyPr/>
          <a:lstStyle/>
          <a:p>
            <a:pPr eaLnBrk="1" hangingPunct="1"/>
            <a:r>
              <a:rPr lang="es-MX" altLang="en-US" sz="1800">
                <a:latin typeface="Helvetica Neue" charset="0"/>
                <a:ea typeface="Helvetica Neue" charset="0"/>
                <a:cs typeface="Helvetica Neue" charset="0"/>
              </a:rPr>
              <a:t>Aprobado mediante Asamblea General del 16 de enero del 2013.</a:t>
            </a:r>
          </a:p>
        </p:txBody>
      </p:sp>
      <p:sp>
        <p:nvSpPr>
          <p:cNvPr id="24578" name="2 Subtítulo"/>
          <p:cNvSpPr>
            <a:spLocks noGrp="1"/>
          </p:cNvSpPr>
          <p:nvPr>
            <p:ph type="subTitle" idx="1"/>
          </p:nvPr>
        </p:nvSpPr>
        <p:spPr>
          <a:xfrm>
            <a:off x="3040063" y="195263"/>
            <a:ext cx="6199187" cy="1584325"/>
          </a:xfrm>
        </p:spPr>
        <p:txBody>
          <a:bodyPr/>
          <a:lstStyle/>
          <a:p>
            <a:pPr eaLnBrk="1" hangingPunct="1"/>
            <a:r>
              <a:rPr lang="es-MX" altLang="en-US" sz="4800">
                <a:latin typeface="Helvetica Neue Thin" charset="0"/>
                <a:ea typeface="Helvetica Neue Thin" charset="0"/>
                <a:cs typeface="Helvetica Neue Thin" charset="0"/>
              </a:rPr>
              <a:t>Proyecto Recetario</a:t>
            </a:r>
          </a:p>
          <a:p>
            <a:pPr eaLnBrk="1" hangingPunct="1"/>
            <a:r>
              <a:rPr lang="es-MX" altLang="en-US" sz="4800">
                <a:latin typeface="Helvetica Neue Thin" charset="0"/>
                <a:ea typeface="Helvetica Neue Thin" charset="0"/>
                <a:cs typeface="Helvetica Neue Thin" charset="0"/>
              </a:rPr>
              <a:t> Médico Único</a:t>
            </a:r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17500"/>
            <a:ext cx="25876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99675" y="258763"/>
            <a:ext cx="14335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Introducci</a:t>
            </a: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ón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sp>
        <p:nvSpPr>
          <p:cNvPr id="24581" name="1 Marcador de contenido"/>
          <p:cNvSpPr txBox="1">
            <a:spLocks/>
          </p:cNvSpPr>
          <p:nvPr/>
        </p:nvSpPr>
        <p:spPr bwMode="auto">
          <a:xfrm>
            <a:off x="1738313" y="2555875"/>
            <a:ext cx="9261475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algn="just" eaLnBrk="1" hangingPunct="1"/>
            <a:r>
              <a:rPr lang="es-CR" altLang="en-US" sz="3200">
                <a:latin typeface="Helvetica Neue Thin" charset="0"/>
                <a:ea typeface="Helvetica Neue Thin" charset="0"/>
                <a:cs typeface="Helvetica Neue Thin" charset="0"/>
              </a:rPr>
              <a:t>Disminuir el ejercicio ilegal de la Profesión Médica.</a:t>
            </a:r>
          </a:p>
          <a:p>
            <a:pPr algn="just" eaLnBrk="1" hangingPunct="1"/>
            <a:endParaRPr lang="es-CR" altLang="en-US" sz="320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algn="just" eaLnBrk="1" hangingPunct="1"/>
            <a:r>
              <a:rPr lang="es-CR" altLang="en-US" sz="3200">
                <a:latin typeface="Helvetica Neue Thin" charset="0"/>
                <a:ea typeface="Helvetica Neue Thin" charset="0"/>
                <a:cs typeface="Helvetica Neue Thin" charset="0"/>
              </a:rPr>
              <a:t>Aumenta la seguridad de la prescripci</a:t>
            </a:r>
            <a:r>
              <a:rPr lang="es-ES" altLang="en-US" sz="3200">
                <a:latin typeface="Helvetica Neue Thin" charset="0"/>
                <a:ea typeface="Helvetica Neue Thin" charset="0"/>
                <a:cs typeface="Helvetica Neue Thin" charset="0"/>
              </a:rPr>
              <a:t>ón.</a:t>
            </a:r>
          </a:p>
          <a:p>
            <a:pPr algn="just" eaLnBrk="1" hangingPunct="1"/>
            <a:endParaRPr lang="es-MX" altLang="en-US" sz="320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algn="just" eaLnBrk="1" hangingPunct="1"/>
            <a:r>
              <a:rPr lang="es-CR" altLang="en-US" sz="3200">
                <a:latin typeface="Helvetica Neue Thin" charset="0"/>
                <a:ea typeface="Helvetica Neue Thin" charset="0"/>
                <a:cs typeface="Helvetica Neue Thin" charset="0"/>
              </a:rPr>
              <a:t>Crear un recetario único de bajo costo y accesible.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99675" y="220663"/>
            <a:ext cx="11350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Agenda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pic>
        <p:nvPicPr>
          <p:cNvPr id="2560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6149975"/>
            <a:ext cx="19970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6763" y="1763713"/>
            <a:ext cx="8540750" cy="49847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35150" y="1031875"/>
            <a:ext cx="8302625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Introducción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Desafíos enfrentados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Oportunidad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Solución propuesta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Proyección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Planes de afiliación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Piloto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</p:cSld>
  <p:clrMapOvr>
    <a:masterClrMapping/>
  </p:clrMapOvr>
  <p:transition advClick="0" advTm="1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7550" y="5734050"/>
            <a:ext cx="10756900" cy="10461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"/>
              </a:rPr>
              <a:t>Fuente: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s-MX" sz="1200" dirty="0">
                <a:latin typeface="Helvetica Neue" charset="0"/>
                <a:ea typeface="Helvetica Neue" charset="0"/>
                <a:cs typeface="Helvetica Neue" charset="0"/>
              </a:rPr>
              <a:t>156th Session of the Executive Committee</a:t>
            </a:r>
            <a:r>
              <a:rPr lang="es-MX" altLang="es-MX" sz="1200" dirty="0">
                <a:latin typeface="Helvetica Neue" charset="0"/>
                <a:ea typeface="Helvetica Neue" charset="0"/>
                <a:cs typeface="Helvetica Neue" charset="0"/>
              </a:rPr>
              <a:t>, OMS, 2015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Medicines use in primary care in developing and transitional countries, World Health Organization / Harvard Medical School, 2009.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Economic aspect of medication adherence using mobile medication reminder in French Health System, 2014.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Estimated Annual Pharmaceutical Revenue Loss Due to Medication Non-Adherence, Capgemini Consulting  2012.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550" y="2930525"/>
            <a:ext cx="11112500" cy="1908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s-ES_tradnl" sz="2000" dirty="0">
                <a:latin typeface="Helvetica Neue" charset="0"/>
                <a:ea typeface="Helvetica Neue" charset="0"/>
                <a:cs typeface="Helvetica Neue" charset="0"/>
              </a:rPr>
              <a:t>Esto no solo afecta la calidad de vida de estas personas y su entorno.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es-ES_tradnl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s-ES_tradnl" sz="2000" dirty="0">
                <a:latin typeface="Helvetica Neue" charset="0"/>
                <a:ea typeface="Helvetica Neue" charset="0"/>
                <a:cs typeface="Helvetica Neue" charset="0"/>
              </a:rPr>
              <a:t>USD$500B en gastos anuales innecesarios de atención medica  a nivel mundial.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es-ES_tradnl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61750" y="6256338"/>
            <a:ext cx="425450" cy="365125"/>
          </a:xfrm>
        </p:spPr>
        <p:txBody>
          <a:bodyPr/>
          <a:lstStyle/>
          <a:p>
            <a:pPr>
              <a:defRPr/>
            </a:pPr>
            <a:fld id="{E39393D5-DD48-9643-85AC-A64D7AB427EB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662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252538"/>
            <a:ext cx="241141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5156200" y="1193800"/>
            <a:ext cx="39147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Calibri" charset="0"/>
              </a:rPr>
              <a:t>de los pacientes no toman su medicamento como les fue prescrito.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99675" y="230188"/>
            <a:ext cx="1135063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Agenda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07613" y="227013"/>
            <a:ext cx="1135062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Desafío</a:t>
            </a:r>
          </a:p>
        </p:txBody>
      </p:sp>
      <p:sp>
        <p:nvSpPr>
          <p:cNvPr id="26634" name="Shape 109"/>
          <p:cNvSpPr txBox="1">
            <a:spLocks noChangeArrowheads="1"/>
          </p:cNvSpPr>
          <p:nvPr/>
        </p:nvSpPr>
        <p:spPr bwMode="auto">
          <a:xfrm>
            <a:off x="171450" y="55563"/>
            <a:ext cx="8961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 Baja Adherencia Terap</a:t>
            </a:r>
            <a:r>
              <a:rPr lang="es-ES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é</a:t>
            </a: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utica</a:t>
            </a:r>
          </a:p>
        </p:txBody>
      </p:sp>
    </p:spTree>
  </p:cSld>
  <p:clrMapOvr>
    <a:masterClrMapping/>
  </p:clrMapOvr>
  <p:transition advClick="0" advTm="641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37650" y="6259513"/>
            <a:ext cx="2743200" cy="365125"/>
          </a:xfrm>
        </p:spPr>
        <p:txBody>
          <a:bodyPr/>
          <a:lstStyle/>
          <a:p>
            <a:pPr>
              <a:defRPr/>
            </a:pPr>
            <a:fld id="{BF307BC1-6B13-5741-84B0-3C70880F1DCF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107613" y="227013"/>
            <a:ext cx="1135062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Desafío</a:t>
            </a:r>
          </a:p>
        </p:txBody>
      </p:sp>
      <p:pic>
        <p:nvPicPr>
          <p:cNvPr id="2150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0"/>
            <a:ext cx="9571037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934938"/>
      </p:ext>
    </p:extLst>
  </p:cSld>
  <p:clrMapOvr>
    <a:masterClrMapping/>
  </p:clrMapOvr>
  <p:transition advClick="0" advTm="1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538" y="833438"/>
            <a:ext cx="10583862" cy="33855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000" dirty="0">
                <a:latin typeface="Helvetica Neue" charset="0"/>
                <a:ea typeface="Helvetica Neue" charset="0"/>
                <a:cs typeface="Helvetica Neue" charset="0"/>
              </a:rPr>
              <a:t>Compromete gravemente la efectividad del tratamiento.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000" dirty="0" smtClean="0">
                <a:latin typeface="Helvetica Neue" charset="0"/>
                <a:ea typeface="Helvetica Neue" charset="0"/>
                <a:cs typeface="Helvetica Neue" charset="0"/>
              </a:rPr>
              <a:t>Causa 10- 20% de las admisiones hospitalarias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000" dirty="0" smtClean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000" dirty="0" smtClean="0">
                <a:latin typeface="Helvetica Neue" charset="0"/>
                <a:ea typeface="Helvetica Neue" charset="0"/>
                <a:cs typeface="Helvetica Neue" charset="0"/>
              </a:rPr>
              <a:t>Causa </a:t>
            </a:r>
            <a:r>
              <a:rPr lang="es-ES_tradnl" sz="2000" dirty="0">
                <a:latin typeface="Helvetica Neue" charset="0"/>
                <a:ea typeface="Helvetica Neue" charset="0"/>
                <a:cs typeface="Helvetica Neue" charset="0"/>
              </a:rPr>
              <a:t>anualmente la muerte de 125,000 personas en los US y 200,000 en Europa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2888" y="5875338"/>
            <a:ext cx="1203483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"/>
              </a:rPr>
              <a:t>Fuente: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"/>
              </a:rPr>
              <a:t>-   Economic aspect of medication adherence using mobile medication reminder in French Health System, 2014.</a:t>
            </a:r>
            <a:endParaRPr lang="en-US" sz="1400" dirty="0">
              <a:solidFill>
                <a:srgbClr val="0000FF"/>
              </a:solidFill>
              <a:latin typeface="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latin typeface="+mn-lt"/>
              </a:rPr>
              <a:t>Medicines use in primary care in developing and transitional countries, World Health Organization / Harvard Medical School, 2009.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latin typeface="+mn-lt"/>
              </a:rPr>
              <a:t>MEDICAL SCIENCE LIAISON: EMERGING ROLES </a:t>
            </a:r>
            <a:r>
              <a:rPr lang="en-US" sz="1400" dirty="0" err="1">
                <a:latin typeface="+mn-lt"/>
              </a:rPr>
              <a:t>Datamonitor</a:t>
            </a:r>
            <a:r>
              <a:rPr lang="en-US" sz="1400" dirty="0">
                <a:latin typeface="+mn-lt"/>
              </a:rPr>
              <a:t>, 2009.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1738" y="6251575"/>
            <a:ext cx="519112" cy="365125"/>
          </a:xfrm>
        </p:spPr>
        <p:txBody>
          <a:bodyPr/>
          <a:lstStyle/>
          <a:p>
            <a:pPr>
              <a:defRPr/>
            </a:pPr>
            <a:fld id="{C4804B6B-65AC-F94C-B244-0BB51C45AFD9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099675" y="230188"/>
            <a:ext cx="1135063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Desaf</a:t>
            </a: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ío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sp>
        <p:nvSpPr>
          <p:cNvPr id="30727" name="Shape 109"/>
          <p:cNvSpPr txBox="1">
            <a:spLocks noChangeArrowheads="1"/>
          </p:cNvSpPr>
          <p:nvPr/>
        </p:nvSpPr>
        <p:spPr bwMode="auto">
          <a:xfrm>
            <a:off x="171450" y="55563"/>
            <a:ext cx="8961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Helvetica Neue Medium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 Neue Medium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 Neue Medium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Helvetica Neue Medium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25000"/>
              <a:buFontTx/>
              <a:buNone/>
            </a:pP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¿Qué tan</a:t>
            </a:r>
            <a:r>
              <a:rPr lang="es-CR" altLang="en-US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serio</a:t>
            </a:r>
            <a:r>
              <a:rPr lang="es-CR" altLang="en-US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es</a:t>
            </a:r>
            <a:r>
              <a:rPr lang="es-CR" altLang="en-US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el</a:t>
            </a:r>
            <a:r>
              <a:rPr lang="es-CR" altLang="en-US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s-CR" altLang="en-US">
                <a:solidFill>
                  <a:srgbClr val="4D2004"/>
                </a:solidFill>
                <a:ea typeface="Helvetica Neue Medium" charset="0"/>
                <a:cs typeface="Helvetica Neue Medium" charset="0"/>
                <a:sym typeface="Calibri" charset="0"/>
              </a:rPr>
              <a:t>problema de la no Adherencia?</a:t>
            </a:r>
          </a:p>
        </p:txBody>
      </p:sp>
    </p:spTree>
  </p:cSld>
  <p:clrMapOvr>
    <a:masterClrMapping/>
  </p:clrMapOvr>
  <p:transition advClick="0" advTm="586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99675" y="220663"/>
            <a:ext cx="11350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Agenda</a:t>
            </a:r>
            <a:endParaRPr lang="es-ES_tradnl" sz="1600" b="1" dirty="0">
              <a:solidFill>
                <a:schemeClr val="bg1">
                  <a:lumMod val="6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  <a:sym typeface="Calibri"/>
            </a:endParaRPr>
          </a:p>
        </p:txBody>
      </p:sp>
      <p:pic>
        <p:nvPicPr>
          <p:cNvPr id="3174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6149975"/>
            <a:ext cx="19970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6763" y="2482850"/>
            <a:ext cx="8540750" cy="500063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35150" y="1031875"/>
            <a:ext cx="8302625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Introducción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Desafíos enfrentados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Oportunidad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Solución propuesta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Proyección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Planes de afiliación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s-ES_tradnl" sz="2400" dirty="0">
                <a:latin typeface="Helvetica Neue Thin" charset="0"/>
                <a:ea typeface="Helvetica Neue Thin" charset="0"/>
                <a:cs typeface="Helvetica Neue Thin" charset="0"/>
              </a:rPr>
              <a:t>Piloto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</p:cSld>
  <p:clrMapOvr>
    <a:masterClrMapping/>
  </p:clrMapOvr>
  <p:transition advClick="0" advTm="1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18900" y="6256338"/>
            <a:ext cx="371475" cy="365125"/>
          </a:xfrm>
        </p:spPr>
        <p:txBody>
          <a:bodyPr/>
          <a:lstStyle/>
          <a:p>
            <a:pPr>
              <a:defRPr/>
            </a:pPr>
            <a:fld id="{4B2B2795-172B-BB41-B23B-B36261AB77BD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15100" y="125413"/>
            <a:ext cx="4706938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847681" y="1269207"/>
            <a:ext cx="238125" cy="43037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0"/>
            <a:ext cx="1018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98050" y="230188"/>
            <a:ext cx="1436688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s-ES_tradnl" sz="1600" b="1" dirty="0">
                <a:solidFill>
                  <a:schemeClr val="bg1">
                    <a:lumMod val="6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Oportunidad</a:t>
            </a:r>
          </a:p>
        </p:txBody>
      </p:sp>
    </p:spTree>
    <p:extLst>
      <p:ext uri="{BB962C8B-B14F-4D97-AF65-F5344CB8AC3E}">
        <p14:creationId xmlns:p14="http://schemas.microsoft.com/office/powerpoint/2010/main" val="1459664323"/>
      </p:ext>
    </p:extLst>
  </p:cSld>
  <p:clrMapOvr>
    <a:masterClrMapping/>
  </p:clrMapOvr>
  <p:transition advClick="0" advTm="713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64569</TotalTime>
  <Words>749</Words>
  <Application>Microsoft Macintosh PowerPoint</Application>
  <PresentationFormat>Widescreen</PresentationFormat>
  <Paragraphs>249</Paragraphs>
  <Slides>22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30" baseType="lpstr">
      <vt:lpstr>Calibri</vt:lpstr>
      <vt:lpstr>Helvetica</vt:lpstr>
      <vt:lpstr>Helvetica Neue</vt:lpstr>
      <vt:lpstr>Helvetica Neue Medium</vt:lpstr>
      <vt:lpstr>Helvetica Neue Thin</vt:lpstr>
      <vt:lpstr>Arial</vt:lpstr>
      <vt:lpstr>Office Theme</vt:lpstr>
      <vt:lpstr>PowerPoint Presentation</vt:lpstr>
      <vt:lpstr>PowerPoint Presentation</vt:lpstr>
      <vt:lpstr>Aprobado mediante Asamblea General del 16 de enero del 2013.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CAHI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Ardon</dc:creator>
  <cp:lastModifiedBy>Microsoft Office User</cp:lastModifiedBy>
  <cp:revision>753</cp:revision>
  <cp:lastPrinted>2016-09-29T01:35:34Z</cp:lastPrinted>
  <dcterms:created xsi:type="dcterms:W3CDTF">2016-01-20T21:03:58Z</dcterms:created>
  <dcterms:modified xsi:type="dcterms:W3CDTF">2017-05-20T14:50:46Z</dcterms:modified>
</cp:coreProperties>
</file>