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11" r:id="rId3"/>
    <p:sldId id="312" r:id="rId4"/>
    <p:sldId id="330" r:id="rId5"/>
    <p:sldId id="280" r:id="rId6"/>
    <p:sldId id="295" r:id="rId7"/>
    <p:sldId id="274" r:id="rId8"/>
    <p:sldId id="313" r:id="rId9"/>
    <p:sldId id="336" r:id="rId10"/>
    <p:sldId id="337" r:id="rId11"/>
    <p:sldId id="326" r:id="rId12"/>
    <p:sldId id="271" r:id="rId13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7" autoAdjust="0"/>
  </p:normalViewPr>
  <p:slideViewPr>
    <p:cSldViewPr snapToGrid="0">
      <p:cViewPr varScale="1">
        <p:scale>
          <a:sx n="103" d="100"/>
          <a:sy n="103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182D5-0528-4F36-837A-BC5374645D21}" type="datetimeFigureOut">
              <a:rPr lang="es-PA" smtClean="0"/>
              <a:t>19/5/17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FFB40-B92B-430C-9850-8514F5BD71C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3711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1B4-71F2-4734-B587-7E2B2172C300}" type="slidenum">
              <a:rPr lang="es-PA" smtClean="0"/>
              <a:pPr/>
              <a:t>2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76380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focusing on consumers' passions, building experiential platforms and creating products/technologies that change lives for the better. We’ve moved our brand promise from being the “best way to pay” to “connecting people to Priceless possibilities”. Let me give you a bit of a preview.</a:t>
            </a:r>
          </a:p>
          <a:p>
            <a:pPr marL="0" indent="0">
              <a:buNone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Logica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emociones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y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conexión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1B4-71F2-4734-B587-7E2B2172C300}" type="slidenum">
              <a:rPr lang="es-PA" smtClean="0"/>
              <a:pPr/>
              <a:t>11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13148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592B1B4-71F2-4734-B587-7E2B2172C300}" type="slidenum">
              <a:rPr lang="es-PA" smtClean="0"/>
              <a:pPr/>
              <a:t>12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5189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A" dirty="0" smtClean="0"/>
              <a:t>Adaptación a los nuevos tiempos y a las nuevas necesidades del entorno. </a:t>
            </a:r>
            <a:br>
              <a:rPr lang="es-PA" dirty="0" smtClean="0"/>
            </a:br>
            <a:r>
              <a:rPr lang="es-PA" dirty="0" smtClean="0"/>
              <a:t>Demanda</a:t>
            </a:r>
            <a:r>
              <a:rPr lang="es-PA" baseline="0" dirty="0" smtClean="0"/>
              <a:t> de velocidad y respuesta directa</a:t>
            </a:r>
            <a:br>
              <a:rPr lang="es-PA" baseline="0" dirty="0" smtClean="0"/>
            </a:br>
            <a:r>
              <a:rPr lang="es-PA" baseline="0" dirty="0" smtClean="0"/>
              <a:t>Como marcar la diferencia y obtener mayor retorno de inversión </a:t>
            </a:r>
            <a:r>
              <a:rPr lang="es-PA" dirty="0" smtClean="0"/>
              <a:t/>
            </a:r>
            <a:br>
              <a:rPr lang="es-PA" dirty="0" smtClean="0"/>
            </a:br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1B4-71F2-4734-B587-7E2B2172C300}" type="slidenum">
              <a:rPr lang="es-PA" smtClean="0"/>
              <a:pPr/>
              <a:t>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0577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A" dirty="0" smtClean="0"/>
              <a:t>Videos</a:t>
            </a:r>
          </a:p>
          <a:p>
            <a:pPr marL="0" indent="0">
              <a:buNone/>
            </a:pPr>
            <a:r>
              <a:rPr lang="es-PA" dirty="0" smtClean="0"/>
              <a:t>Conexión</a:t>
            </a:r>
          </a:p>
          <a:p>
            <a:pPr marL="0" indent="0">
              <a:buNone/>
            </a:pPr>
            <a:r>
              <a:rPr lang="es-PA" dirty="0" smtClean="0"/>
              <a:t>Demanda de servicio al cliente</a:t>
            </a:r>
            <a:r>
              <a:rPr lang="es-PA" baseline="0" dirty="0" smtClean="0"/>
              <a:t> </a:t>
            </a:r>
          </a:p>
          <a:p>
            <a:pPr marL="0" indent="0">
              <a:buNone/>
            </a:pPr>
            <a:r>
              <a:rPr lang="es-PA" baseline="0" dirty="0" smtClean="0"/>
              <a:t>Reconocimiento de marca</a:t>
            </a:r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1B4-71F2-4734-B587-7E2B2172C300}" type="slidenum">
              <a:rPr lang="es-PA" smtClean="0"/>
              <a:pPr/>
              <a:t>4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95670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1B4-71F2-4734-B587-7E2B2172C300}" type="slidenum">
              <a:rPr lang="es-PA" smtClean="0"/>
              <a:pPr/>
              <a:t>5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93513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Que resultados tienes</a:t>
            </a:r>
          </a:p>
          <a:p>
            <a:r>
              <a:rPr lang="es-PA" dirty="0" smtClean="0"/>
              <a:t>Que inversiones necesitas</a:t>
            </a:r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FB40-B92B-430C-9850-8514F5BD71CA}" type="slidenum">
              <a:rPr lang="es-PA" smtClean="0">
                <a:solidFill>
                  <a:prstClr val="black"/>
                </a:solidFill>
              </a:rPr>
              <a:pPr/>
              <a:t>6</a:t>
            </a:fld>
            <a:endParaRPr lang="es-P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3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s-PA" dirty="0" smtClean="0"/>
              <a:t>Respetar</a:t>
            </a:r>
            <a:r>
              <a:rPr lang="es-PA" baseline="0" dirty="0" smtClean="0"/>
              <a:t> la confidencialidad y el secreto Médico: compartir imagen de paciente, uso de </a:t>
            </a:r>
            <a:r>
              <a:rPr lang="es-PA" baseline="0" dirty="0" err="1" smtClean="0"/>
              <a:t>whatsapp</a:t>
            </a:r>
            <a:r>
              <a:rPr lang="es-PA" baseline="0" dirty="0" smtClean="0"/>
              <a:t/>
            </a:r>
            <a:br>
              <a:rPr lang="es-PA" baseline="0" dirty="0" smtClean="0"/>
            </a:br>
            <a:r>
              <a:rPr lang="es-PA" baseline="0" dirty="0" smtClean="0"/>
              <a:t>Evitar consejo médico directo a pacientes virtuales</a:t>
            </a:r>
            <a:br>
              <a:rPr lang="es-PA" baseline="0" dirty="0" smtClean="0"/>
            </a:br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/>
          <a:lstStyle/>
          <a:p>
            <a:fld id="{F592B1B4-71F2-4734-B587-7E2B2172C300}" type="slidenum">
              <a:rPr lang="es-PA" smtClean="0"/>
              <a:pPr/>
              <a:t>7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02762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1B4-71F2-4734-B587-7E2B2172C300}" type="slidenum">
              <a:rPr lang="es-PA" smtClean="0"/>
              <a:pPr/>
              <a:t>8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33639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1B4-71F2-4734-B587-7E2B2172C300}" type="slidenum">
              <a:rPr lang="es-PA" smtClean="0"/>
              <a:pPr/>
              <a:t>9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12902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A" dirty="0" smtClean="0"/>
              <a:t>Uso de evidencia e investigación para generar una respuesta de comunicación más focalizada y ajustada a la realidad local y a la evolución de la epidemia</a:t>
            </a:r>
            <a:br>
              <a:rPr lang="es-PA" dirty="0" smtClean="0"/>
            </a:br>
            <a:r>
              <a:rPr lang="es-PA" dirty="0" err="1" smtClean="0"/>
              <a:t>Multiple</a:t>
            </a:r>
            <a:r>
              <a:rPr lang="es-PA" dirty="0" smtClean="0"/>
              <a:t> niveles de comunicación – medios sociales, masivos, locales, plataformas</a:t>
            </a:r>
          </a:p>
          <a:p>
            <a:pPr marL="0" indent="0">
              <a:buNone/>
            </a:pPr>
            <a:r>
              <a:rPr lang="es-PA" dirty="0" smtClean="0"/>
              <a:t>Participación comunitaria y sostenibilidad de las acciones</a:t>
            </a:r>
          </a:p>
          <a:p>
            <a:pPr marL="0" indent="0">
              <a:buNone/>
            </a:pPr>
            <a:r>
              <a:rPr lang="es-PA" dirty="0" smtClean="0"/>
              <a:t>Esfuerzo colectivo – Agencias, Gobiernos, Sociedad Civil, Comunidades </a:t>
            </a:r>
            <a:br>
              <a:rPr lang="es-PA" dirty="0" smtClean="0"/>
            </a:br>
            <a:r>
              <a:rPr lang="es-PA" dirty="0" smtClean="0"/>
              <a:t>Visión de largo plazo, prevención y fortalecimiento de capacidades locales</a:t>
            </a:r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2B1B4-71F2-4734-B587-7E2B2172C300}" type="slidenum">
              <a:rPr lang="es-PA" smtClean="0"/>
              <a:pPr/>
              <a:t>10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4236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0EE8-26E9-44DB-B3E0-5D72D6B5F069}" type="datetimeFigureOut">
              <a:rPr lang="es-PA" smtClean="0"/>
              <a:t>19/5/17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CDC3-EEF6-4A97-A7AE-12A8B642555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1812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0EE8-26E9-44DB-B3E0-5D72D6B5F069}" type="datetimeFigureOut">
              <a:rPr lang="es-PA" smtClean="0"/>
              <a:t>19/5/17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CDC3-EEF6-4A97-A7AE-12A8B642555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1179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0EE8-26E9-44DB-B3E0-5D72D6B5F069}" type="datetimeFigureOut">
              <a:rPr lang="es-PA" smtClean="0"/>
              <a:t>19/5/17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CDC3-EEF6-4A97-A7AE-12A8B642555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0145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0EE8-26E9-44DB-B3E0-5D72D6B5F069}" type="datetimeFigureOut">
              <a:rPr lang="es-PA" smtClean="0"/>
              <a:t>19/5/17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CDC3-EEF6-4A97-A7AE-12A8B642555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1314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0EE8-26E9-44DB-B3E0-5D72D6B5F069}" type="datetimeFigureOut">
              <a:rPr lang="es-PA" smtClean="0"/>
              <a:t>19/5/17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CDC3-EEF6-4A97-A7AE-12A8B642555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423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0EE8-26E9-44DB-B3E0-5D72D6B5F069}" type="datetimeFigureOut">
              <a:rPr lang="es-PA" smtClean="0"/>
              <a:t>19/5/17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CDC3-EEF6-4A97-A7AE-12A8B642555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8266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0EE8-26E9-44DB-B3E0-5D72D6B5F069}" type="datetimeFigureOut">
              <a:rPr lang="es-PA" smtClean="0"/>
              <a:t>19/5/17</a:t>
            </a:fld>
            <a:endParaRPr lang="es-PA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CDC3-EEF6-4A97-A7AE-12A8B642555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672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0EE8-26E9-44DB-B3E0-5D72D6B5F069}" type="datetimeFigureOut">
              <a:rPr lang="es-PA" smtClean="0"/>
              <a:t>19/5/17</a:t>
            </a:fld>
            <a:endParaRPr lang="es-PA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CDC3-EEF6-4A97-A7AE-12A8B642555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2019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0EE8-26E9-44DB-B3E0-5D72D6B5F069}" type="datetimeFigureOut">
              <a:rPr lang="es-PA" smtClean="0"/>
              <a:t>19/5/17</a:t>
            </a:fld>
            <a:endParaRPr lang="es-PA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CDC3-EEF6-4A97-A7AE-12A8B642555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1786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0EE8-26E9-44DB-B3E0-5D72D6B5F069}" type="datetimeFigureOut">
              <a:rPr lang="es-PA" smtClean="0"/>
              <a:t>19/5/17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CDC3-EEF6-4A97-A7AE-12A8B642555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1858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B0EE8-26E9-44DB-B3E0-5D72D6B5F069}" type="datetimeFigureOut">
              <a:rPr lang="es-PA" smtClean="0"/>
              <a:t>19/5/17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CDC3-EEF6-4A97-A7AE-12A8B642555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9872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B0EE8-26E9-44DB-B3E0-5D72D6B5F069}" type="datetimeFigureOut">
              <a:rPr lang="es-PA" smtClean="0"/>
              <a:t>19/5/17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CDC3-EEF6-4A97-A7AE-12A8B642555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3375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8832" y="745219"/>
            <a:ext cx="5747658" cy="1727815"/>
          </a:xfrm>
        </p:spPr>
        <p:txBody>
          <a:bodyPr>
            <a:normAutofit fontScale="90000"/>
          </a:bodyPr>
          <a:lstStyle/>
          <a:p>
            <a:r>
              <a:rPr lang="es-P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importancia de las Redes Sociales</a:t>
            </a:r>
            <a:endParaRPr lang="es-P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72334" y="2473033"/>
            <a:ext cx="5380654" cy="755359"/>
          </a:xfrm>
        </p:spPr>
        <p:txBody>
          <a:bodyPr>
            <a:normAutofit fontScale="92500"/>
          </a:bodyPr>
          <a:lstStyle/>
          <a:p>
            <a:r>
              <a:rPr lang="es-P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América Latina como herramienta para contribuir en la mercadotecnia en Salud</a:t>
            </a:r>
            <a:endParaRPr lang="es-P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9333723" y="6124415"/>
            <a:ext cx="2621902" cy="46610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P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Danitza Haughton</a:t>
            </a:r>
          </a:p>
          <a:p>
            <a:pPr algn="r"/>
            <a:r>
              <a:rPr lang="es-P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 2017</a:t>
            </a:r>
            <a:endParaRPr lang="es-P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2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24872" y="5302858"/>
            <a:ext cx="1176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dirty="0" smtClean="0">
                <a:latin typeface="Rockwell" panose="02060603020205020403" pitchFamily="18" charset="0"/>
              </a:rPr>
              <a:t>Buenas Practicas</a:t>
            </a:r>
            <a:endParaRPr lang="es-PA" sz="3600" dirty="0">
              <a:latin typeface="Rockwell" panose="02060603020205020403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3"/>
          <a:stretch/>
        </p:blipFill>
        <p:spPr>
          <a:xfrm>
            <a:off x="246404" y="6166864"/>
            <a:ext cx="2012635" cy="536416"/>
          </a:xfrm>
          <a:prstGeom prst="rect">
            <a:avLst/>
          </a:prstGeom>
        </p:spPr>
      </p:pic>
      <p:pic>
        <p:nvPicPr>
          <p:cNvPr id="2050" name="Picture 2" descr="La imagen puede contener: 9 personas, personas sonriendo, personas de pie y tex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16" y="559837"/>
            <a:ext cx="12225616" cy="452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 hay texto alternativo automático disponibl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16" y="4019687"/>
            <a:ext cx="1106636" cy="106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08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4556747"/>
            <a:ext cx="1176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dirty="0" smtClean="0">
                <a:latin typeface="Rockwell" panose="02060603020205020403" pitchFamily="18" charset="0"/>
              </a:rPr>
              <a:t>Acciones</a:t>
            </a:r>
            <a:endParaRPr lang="es-PA" sz="3600" dirty="0">
              <a:latin typeface="Rockwell" panose="02060603020205020403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3"/>
          <a:stretch/>
        </p:blipFill>
        <p:spPr>
          <a:xfrm>
            <a:off x="87784" y="6121172"/>
            <a:ext cx="2012635" cy="536416"/>
          </a:xfrm>
          <a:prstGeom prst="rect">
            <a:avLst/>
          </a:prstGeom>
        </p:spPr>
      </p:pic>
      <p:pic>
        <p:nvPicPr>
          <p:cNvPr id="16386" name="Picture 2" descr="Resultado de imagen para marketing 4.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240"/>
            <a:ext cx="12192000" cy="34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"/>
          <p:cNvSpPr/>
          <p:nvPr/>
        </p:nvSpPr>
        <p:spPr>
          <a:xfrm>
            <a:off x="6786859" y="182979"/>
            <a:ext cx="5140803" cy="2092896"/>
          </a:xfrm>
          <a:prstGeom prst="rect">
            <a:avLst/>
          </a:prstGeom>
          <a:solidFill>
            <a:srgbClr val="539EB5">
              <a:alpha val="26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9" name="8 Rectángulo"/>
          <p:cNvSpPr/>
          <p:nvPr/>
        </p:nvSpPr>
        <p:spPr>
          <a:xfrm>
            <a:off x="191455" y="5342028"/>
            <a:ext cx="6278689" cy="1053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2" name="1 Rectángulo"/>
          <p:cNvSpPr/>
          <p:nvPr/>
        </p:nvSpPr>
        <p:spPr>
          <a:xfrm>
            <a:off x="6766540" y="4897077"/>
            <a:ext cx="5140803" cy="1259801"/>
          </a:xfrm>
          <a:prstGeom prst="rect">
            <a:avLst/>
          </a:prstGeom>
          <a:solidFill>
            <a:srgbClr val="539EB5">
              <a:alpha val="46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" name="5 CuadroTexto"/>
          <p:cNvSpPr txBox="1"/>
          <p:nvPr/>
        </p:nvSpPr>
        <p:spPr>
          <a:xfrm>
            <a:off x="8465058" y="4977836"/>
            <a:ext cx="1937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¿ESTUVISTE AQUÍ HOY?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244017" y="380106"/>
            <a:ext cx="6278689" cy="526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27" name="26 CuadroTexto"/>
          <p:cNvSpPr txBox="1"/>
          <p:nvPr/>
        </p:nvSpPr>
        <p:spPr>
          <a:xfrm>
            <a:off x="324157" y="211924"/>
            <a:ext cx="3375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/>
              <a:t>DANITZA HAUGHTON</a:t>
            </a:r>
            <a:endParaRPr lang="es-ES" sz="28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7854773" y="245183"/>
            <a:ext cx="296433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/>
              <a:t>APRENDE COMO LOGRAR </a:t>
            </a:r>
          </a:p>
          <a:p>
            <a:pPr algn="ctr"/>
            <a:r>
              <a:rPr lang="es-ES" sz="3200" b="1" dirty="0"/>
              <a:t>+ </a:t>
            </a:r>
            <a:endParaRPr lang="es-ES" sz="2000" b="1" dirty="0"/>
          </a:p>
        </p:txBody>
      </p:sp>
      <p:sp>
        <p:nvSpPr>
          <p:cNvPr id="32" name="31 Rectángulo"/>
          <p:cNvSpPr/>
          <p:nvPr/>
        </p:nvSpPr>
        <p:spPr>
          <a:xfrm>
            <a:off x="6776699" y="2438430"/>
            <a:ext cx="5140803" cy="20928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33" name="32 CuadroTexto"/>
          <p:cNvSpPr txBox="1"/>
          <p:nvPr/>
        </p:nvSpPr>
        <p:spPr>
          <a:xfrm>
            <a:off x="7854773" y="2508544"/>
            <a:ext cx="2836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/>
              <a:t>¡TIEMPO DE SEGUIRME!</a:t>
            </a:r>
          </a:p>
          <a:p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571073" y="3119129"/>
            <a:ext cx="3531736" cy="1261884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DANITZA HAUGHTON (FACEBOOK, LINKEDIN)</a:t>
            </a: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DANITZAH (INSTAGRAM, TWITTER</a:t>
            </a:r>
            <a:r>
              <a:rPr lang="es-ES" sz="1400" b="1" dirty="0" smtClean="0">
                <a:solidFill>
                  <a:schemeClr val="bg1"/>
                </a:solidFill>
              </a:rPr>
              <a:t>)</a:t>
            </a:r>
          </a:p>
          <a:p>
            <a:endParaRPr lang="es-ES" sz="1400" b="1" dirty="0">
              <a:solidFill>
                <a:schemeClr val="bg1"/>
              </a:solidFill>
            </a:endParaRPr>
          </a:p>
          <a:p>
            <a:r>
              <a:rPr lang="es-ES" sz="2000" b="1" dirty="0" smtClean="0">
                <a:solidFill>
                  <a:schemeClr val="bg1"/>
                </a:solidFill>
              </a:rPr>
              <a:t>WhatsApp  +507 6209 8896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154964" y="1026233"/>
            <a:ext cx="1369202" cy="2946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35" name="34 CuadroTexto"/>
          <p:cNvSpPr txBox="1"/>
          <p:nvPr/>
        </p:nvSpPr>
        <p:spPr>
          <a:xfrm>
            <a:off x="7091042" y="1007047"/>
            <a:ext cx="1533603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OPORTUNIDADES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8709397" y="1036393"/>
            <a:ext cx="1369202" cy="2946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44" name="43 CuadroTexto"/>
          <p:cNvSpPr txBox="1"/>
          <p:nvPr/>
        </p:nvSpPr>
        <p:spPr>
          <a:xfrm>
            <a:off x="8691606" y="1036194"/>
            <a:ext cx="1483401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 INTELIGENCIA</a:t>
            </a:r>
          </a:p>
        </p:txBody>
      </p:sp>
      <p:sp>
        <p:nvSpPr>
          <p:cNvPr id="45" name="44 Rectángulo"/>
          <p:cNvSpPr/>
          <p:nvPr/>
        </p:nvSpPr>
        <p:spPr>
          <a:xfrm>
            <a:off x="10258727" y="1028133"/>
            <a:ext cx="1393035" cy="2946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46" name="45 CuadroTexto"/>
          <p:cNvSpPr txBox="1"/>
          <p:nvPr/>
        </p:nvSpPr>
        <p:spPr>
          <a:xfrm>
            <a:off x="10258727" y="1038321"/>
            <a:ext cx="1406565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   DINERO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7154963" y="1465732"/>
            <a:ext cx="448288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ESCRÍBENOS</a:t>
            </a:r>
          </a:p>
          <a:p>
            <a:r>
              <a:rPr lang="es-ES" sz="1400" b="1" dirty="0">
                <a:solidFill>
                  <a:schemeClr val="bg1"/>
                </a:solidFill>
              </a:rPr>
              <a:t>EMAIL : DANITZA@IACONCEPTS.NET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7175283" y="5367054"/>
            <a:ext cx="446256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10% DE DESCUENTO EN CAPACITACIONES  Y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CONSULTORIAS PARA TU COMPAÑIA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8121756" y="6267600"/>
            <a:ext cx="2196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NOS VEMOS MUY PRONTO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44" y="1036194"/>
            <a:ext cx="5774145" cy="558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12386" y="1187919"/>
            <a:ext cx="84386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4000" dirty="0" smtClean="0">
                <a:latin typeface="Rockwell" panose="02060603020205020403" pitchFamily="18" charset="0"/>
              </a:rPr>
              <a:t>La sociedad está </a:t>
            </a:r>
          </a:p>
          <a:p>
            <a:r>
              <a:rPr lang="es-PA" sz="6000" b="1" dirty="0">
                <a:solidFill>
                  <a:schemeClr val="accent6"/>
                </a:solidFill>
                <a:latin typeface="Rockwell" panose="02060603020205020403" pitchFamily="18" charset="0"/>
              </a:rPr>
              <a:t>h</a:t>
            </a:r>
            <a:r>
              <a:rPr lang="es-PA" sz="6000" b="1" dirty="0" smtClean="0">
                <a:solidFill>
                  <a:schemeClr val="accent6"/>
                </a:solidFill>
                <a:latin typeface="Rockwell" panose="02060603020205020403" pitchFamily="18" charset="0"/>
              </a:rPr>
              <a:t>íper-conectada</a:t>
            </a:r>
            <a:r>
              <a:rPr lang="es-PA" sz="4000" dirty="0" smtClean="0">
                <a:solidFill>
                  <a:schemeClr val="accent6"/>
                </a:solidFill>
                <a:latin typeface="Rockwell" panose="02060603020205020403" pitchFamily="18" charset="0"/>
              </a:rPr>
              <a:t> </a:t>
            </a:r>
          </a:p>
          <a:p>
            <a:r>
              <a:rPr lang="es-PA" sz="4000" dirty="0" smtClean="0">
                <a:latin typeface="Rockwell" panose="02060603020205020403" pitchFamily="18" charset="0"/>
              </a:rPr>
              <a:t>y eso cambia los modos en el que las organizaciones se </a:t>
            </a:r>
            <a:r>
              <a:rPr lang="es-PA" sz="4000" b="1" dirty="0" smtClean="0">
                <a:solidFill>
                  <a:schemeClr val="accent6"/>
                </a:solidFill>
                <a:latin typeface="Rockwell" panose="02060603020205020403" pitchFamily="18" charset="0"/>
              </a:rPr>
              <a:t>conectan</a:t>
            </a:r>
            <a:r>
              <a:rPr lang="es-PA" sz="4000" dirty="0" smtClean="0">
                <a:latin typeface="Rockwell" panose="02060603020205020403" pitchFamily="18" charset="0"/>
              </a:rPr>
              <a:t> y </a:t>
            </a:r>
            <a:r>
              <a:rPr lang="es-PA" sz="4000" b="1" dirty="0" smtClean="0">
                <a:solidFill>
                  <a:schemeClr val="accent6"/>
                </a:solidFill>
                <a:latin typeface="Rockwell" panose="02060603020205020403" pitchFamily="18" charset="0"/>
              </a:rPr>
              <a:t>comunican</a:t>
            </a:r>
            <a:r>
              <a:rPr lang="es-PA" sz="4000" dirty="0" smtClean="0">
                <a:latin typeface="Rockwell" panose="02060603020205020403" pitchFamily="18" charset="0"/>
              </a:rPr>
              <a:t> con sus públicos </a:t>
            </a:r>
            <a:endParaRPr lang="es-PA" sz="4000" dirty="0">
              <a:latin typeface="Rockwell" panose="020606030202050204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3"/>
          <a:stretch/>
        </p:blipFill>
        <p:spPr>
          <a:xfrm>
            <a:off x="199751" y="6111842"/>
            <a:ext cx="2012635" cy="53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.ytimg.com/vi/wjMraUtqd_s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20" y="1069325"/>
            <a:ext cx="6114519" cy="328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ytimg.com/vi/O3SRoK2UF0I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069325"/>
            <a:ext cx="6063393" cy="328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876697" y="4434355"/>
            <a:ext cx="843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000" dirty="0" smtClean="0">
                <a:latin typeface="Rockwell" panose="02060603020205020403" pitchFamily="18" charset="0"/>
              </a:rPr>
              <a:t>Retos 2017</a:t>
            </a:r>
            <a:endParaRPr lang="es-PA" sz="4000" dirty="0">
              <a:latin typeface="Rockwell" panose="02060603020205020403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3"/>
          <a:stretch/>
        </p:blipFill>
        <p:spPr>
          <a:xfrm>
            <a:off x="274396" y="6046527"/>
            <a:ext cx="2012635" cy="53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98103" y="4762131"/>
            <a:ext cx="1176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dirty="0" smtClean="0">
                <a:latin typeface="Rockwell" panose="02060603020205020403" pitchFamily="18" charset="0"/>
              </a:rPr>
              <a:t>Redes Sociales</a:t>
            </a:r>
            <a:endParaRPr lang="es-PA" sz="3600" dirty="0">
              <a:latin typeface="Rockwell" panose="02060603020205020403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3"/>
          <a:stretch/>
        </p:blipFill>
        <p:spPr>
          <a:xfrm>
            <a:off x="187617" y="6083850"/>
            <a:ext cx="2012635" cy="536416"/>
          </a:xfrm>
          <a:prstGeom prst="rect">
            <a:avLst/>
          </a:prstGeom>
        </p:spPr>
      </p:pic>
      <p:pic>
        <p:nvPicPr>
          <p:cNvPr id="2" name="Picture 2" descr="Resultado de imagen para redes sociales y vide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8817"/>
            <a:ext cx="12192000" cy="350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0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41346" y="767488"/>
            <a:ext cx="725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b="1" dirty="0"/>
              <a:t>Es sobre Contenido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41739" y="4679572"/>
            <a:ext cx="2037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000" dirty="0"/>
              <a:t>Blogs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39" y="1527336"/>
            <a:ext cx="11508522" cy="294893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622981" y="4703380"/>
            <a:ext cx="2037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000" dirty="0"/>
              <a:t>Herramientas Interactivas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989949" y="4684329"/>
            <a:ext cx="2037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000" dirty="0"/>
              <a:t>fotografías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161658" y="4670042"/>
            <a:ext cx="2037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000" dirty="0"/>
              <a:t>Videos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347646" y="4712903"/>
            <a:ext cx="2037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000" dirty="0"/>
              <a:t>Presentaciones</a:t>
            </a:r>
          </a:p>
        </p:txBody>
      </p:sp>
    </p:spTree>
    <p:extLst>
      <p:ext uri="{BB962C8B-B14F-4D97-AF65-F5344CB8AC3E}">
        <p14:creationId xmlns:p14="http://schemas.microsoft.com/office/powerpoint/2010/main" val="85906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981494" y="5776394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32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Medir y Analizar</a:t>
            </a:r>
            <a:endParaRPr lang="es-PA" sz="3200" dirty="0">
              <a:solidFill>
                <a:prstClr val="black"/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AutoShape 2" descr="Resultado de imagen para linke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21508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339" y="160338"/>
            <a:ext cx="8033657" cy="53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97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16825" y="5163538"/>
            <a:ext cx="11155494" cy="478049"/>
          </a:xfrm>
          <a:prstGeom prst="rect">
            <a:avLst/>
          </a:prstGeom>
          <a:solidFill>
            <a:schemeClr val="bg1"/>
          </a:solidFill>
        </p:spPr>
        <p:txBody>
          <a:bodyPr vert="horz" lIns="91437" tIns="45719" rIns="91437" bIns="4571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A" sz="1687" dirty="0" smtClean="0"/>
              <a:t> </a:t>
            </a:r>
            <a:r>
              <a:rPr lang="es-PA" sz="1687" dirty="0" smtClean="0">
                <a:latin typeface="Berlin Sans FB" panose="020E0602020502020306" pitchFamily="34" charset="0"/>
              </a:rPr>
              <a:t>Código de Deontología | Netiqueta | Manual de Estilo de Uso de las Redes Sociales</a:t>
            </a:r>
            <a:endParaRPr lang="es-PA" sz="3094" b="1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 descr="Resultado de imagen para book and pen image free commerc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732" y="397935"/>
            <a:ext cx="7262949" cy="500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3"/>
          <a:stretch/>
        </p:blipFill>
        <p:spPr>
          <a:xfrm>
            <a:off x="277097" y="6046528"/>
            <a:ext cx="2012635" cy="53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24872" y="5032719"/>
            <a:ext cx="1176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dirty="0" smtClean="0">
                <a:latin typeface="Rockwell" panose="02060603020205020403" pitchFamily="18" charset="0"/>
              </a:rPr>
              <a:t>Buenas Practicas</a:t>
            </a:r>
            <a:endParaRPr lang="es-PA" sz="3600" dirty="0">
              <a:latin typeface="Rockwell" panose="02060603020205020403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3"/>
          <a:stretch/>
        </p:blipFill>
        <p:spPr>
          <a:xfrm>
            <a:off x="246404" y="6166864"/>
            <a:ext cx="2012635" cy="536416"/>
          </a:xfrm>
          <a:prstGeom prst="rect">
            <a:avLst/>
          </a:prstGeom>
        </p:spPr>
      </p:pic>
      <p:pic>
        <p:nvPicPr>
          <p:cNvPr id="1026" name="Picture 2" descr="https://lh3.googleusercontent.com/-abKy5UtD54CGomDmZZeWbvMAXlQYZKm4FA_8e_9KwwtBA8SQLngM3yvcAYddur-UIMJJ6sCIR6TNsIFHuSxpSAYmHTztBwKO14d42vY5smtqMmSWmcB1n2GDz03GMYCBy-1nd5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4" b="22671"/>
          <a:stretch/>
        </p:blipFill>
        <p:spPr bwMode="auto">
          <a:xfrm>
            <a:off x="0" y="602888"/>
            <a:ext cx="12192000" cy="429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4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24872" y="5520533"/>
            <a:ext cx="1176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dirty="0" smtClean="0">
                <a:latin typeface="Rockwell" panose="02060603020205020403" pitchFamily="18" charset="0"/>
              </a:rPr>
              <a:t>Buenas Practicas</a:t>
            </a:r>
            <a:endParaRPr lang="es-PA" sz="3600" dirty="0">
              <a:latin typeface="Rockwell" panose="02060603020205020403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3"/>
          <a:stretch/>
        </p:blipFill>
        <p:spPr>
          <a:xfrm>
            <a:off x="246404" y="6166864"/>
            <a:ext cx="2012635" cy="5364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4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225</Words>
  <Application>Microsoft Office PowerPoint</Application>
  <PresentationFormat>Panorámica</PresentationFormat>
  <Paragraphs>63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Berlin Sans FB</vt:lpstr>
      <vt:lpstr>Calibri</vt:lpstr>
      <vt:lpstr>Calibri Light</vt:lpstr>
      <vt:lpstr>Rockwell</vt:lpstr>
      <vt:lpstr>Tema de Office</vt:lpstr>
      <vt:lpstr>La importancia de las Redes Sociales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Danitza Haughton</dc:creator>
  <cp:lastModifiedBy>Danitza Haughton</cp:lastModifiedBy>
  <cp:revision>64</cp:revision>
  <dcterms:created xsi:type="dcterms:W3CDTF">2017-04-25T06:41:25Z</dcterms:created>
  <dcterms:modified xsi:type="dcterms:W3CDTF">2017-05-19T09:37:43Z</dcterms:modified>
</cp:coreProperties>
</file>