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98" r:id="rId2"/>
    <p:sldId id="306" r:id="rId3"/>
    <p:sldId id="259" r:id="rId4"/>
    <p:sldId id="260" r:id="rId5"/>
    <p:sldId id="299" r:id="rId6"/>
    <p:sldId id="261" r:id="rId7"/>
    <p:sldId id="262" r:id="rId8"/>
    <p:sldId id="263" r:id="rId9"/>
    <p:sldId id="265" r:id="rId10"/>
    <p:sldId id="266" r:id="rId11"/>
    <p:sldId id="267" r:id="rId12"/>
    <p:sldId id="312" r:id="rId13"/>
    <p:sldId id="268" r:id="rId14"/>
    <p:sldId id="292" r:id="rId15"/>
    <p:sldId id="302" r:id="rId16"/>
    <p:sldId id="307" r:id="rId17"/>
    <p:sldId id="308" r:id="rId18"/>
    <p:sldId id="310" r:id="rId19"/>
    <p:sldId id="311" r:id="rId20"/>
    <p:sldId id="313" r:id="rId21"/>
    <p:sldId id="314" r:id="rId22"/>
  </p:sldIdLst>
  <p:sldSz cx="9144000" cy="6858000" type="screen4x3"/>
  <p:notesSz cx="6858000" cy="9144000"/>
  <p:custDataLst>
    <p:tags r:id="rId24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BB83B-6439-4800-8038-6C42EB3B533A}" type="datetimeFigureOut">
              <a:rPr lang="es-MX" smtClean="0"/>
              <a:t>20/05/2017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66257-EC1C-4C88-983F-12A9DB8747D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42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66257-EC1C-4C88-983F-12A9DB8747D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464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F0657DE-5E15-4518-8E2E-0738C07F31F2}" type="datetimeFigureOut">
              <a:rPr lang="es-MX" smtClean="0"/>
              <a:t>20/05/2017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613AF88-707B-4C02-84CE-11B817E00C2C}" type="slidenum">
              <a:rPr lang="es-MX" smtClean="0"/>
              <a:t>‹Nº›</a:t>
            </a:fld>
            <a:endParaRPr lang="es-MX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mx/url?sa=i&amp;rct=j&amp;q=da%20vinci&amp;source=images&amp;cd=&amp;cad=rja&amp;docid=3WT507bhCNKbhM&amp;tbnid=lI9Y98UKo5Or4M:&amp;ved=0CAUQjRw&amp;url=http://www.excelsior.com.mx/comunidad/2013/05/02/897118&amp;ei=ErULUvvJJ8_eyQGIoYDACw&amp;bvm=bv.50723672,d.b2I&amp;psig=AFQjCNFqBNi24iOSOGlUXx1rYcOPE68aWQ&amp;ust=137658532597021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8000" dirty="0" smtClean="0"/>
              <a:t/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/>
            </a:r>
            <a:br>
              <a:rPr lang="es-MX" sz="8000" dirty="0" smtClean="0"/>
            </a:br>
            <a:r>
              <a:rPr lang="es-MX" sz="8000" dirty="0" smtClean="0"/>
              <a:t>Cáncer de mama: </a:t>
            </a:r>
            <a:br>
              <a:rPr lang="es-MX" sz="8000" dirty="0" smtClean="0"/>
            </a:br>
            <a:r>
              <a:rPr lang="es-MX" sz="8000" dirty="0" smtClean="0"/>
              <a:t>nuevos </a:t>
            </a:r>
            <a:r>
              <a:rPr lang="es-MX" sz="8000" dirty="0" err="1" smtClean="0"/>
              <a:t>paradigamas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5035824"/>
          </a:xfrm>
        </p:spPr>
        <p:txBody>
          <a:bodyPr>
            <a:normAutofit fontScale="92500" lnSpcReduction="10000"/>
          </a:bodyPr>
          <a:lstStyle/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endParaRPr lang="es-MX" sz="2400" dirty="0"/>
          </a:p>
          <a:p>
            <a:endParaRPr lang="es-MX" sz="2400" dirty="0" smtClean="0"/>
          </a:p>
          <a:p>
            <a:r>
              <a:rPr lang="es-MX" sz="2400" dirty="0" smtClean="0"/>
              <a:t>Dra. VERONICA RODRÍGUEZ TORRES.</a:t>
            </a:r>
            <a:endParaRPr lang="es-MX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8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3579849"/>
          </a:xfrm>
        </p:spPr>
        <p:txBody>
          <a:bodyPr>
            <a:normAutofit lnSpcReduction="10000"/>
          </a:bodyPr>
          <a:lstStyle/>
          <a:p>
            <a:r>
              <a:rPr lang="es-MX" sz="2800" dirty="0" smtClean="0">
                <a:solidFill>
                  <a:srgbClr val="002060"/>
                </a:solidFill>
              </a:rPr>
              <a:t>    El tratamiento general del cáncer es igual al de cualquier enfermedad .</a:t>
            </a:r>
          </a:p>
          <a:p>
            <a:r>
              <a:rPr lang="es-MX" sz="2800" dirty="0" smtClean="0">
                <a:solidFill>
                  <a:srgbClr val="002060"/>
                </a:solidFill>
              </a:rPr>
              <a:t>Sus objetivos son : </a:t>
            </a:r>
          </a:p>
          <a:p>
            <a:pPr algn="ctr"/>
            <a:endParaRPr lang="es-MX" sz="2800" dirty="0"/>
          </a:p>
          <a:p>
            <a:pPr algn="ctr"/>
            <a:r>
              <a:rPr lang="es-MX" sz="3200" dirty="0" smtClean="0">
                <a:solidFill>
                  <a:schemeClr val="accent2"/>
                </a:solidFill>
              </a:rPr>
              <a:t>Salvar la vida y Recuperar la Salud</a:t>
            </a:r>
          </a:p>
          <a:p>
            <a:pPr algn="ctr"/>
            <a:r>
              <a:rPr lang="es-MX" sz="3200" dirty="0" smtClean="0">
                <a:solidFill>
                  <a:schemeClr val="accent2"/>
                </a:solidFill>
              </a:rPr>
              <a:t>Conservar los órganos y la integridad corporal </a:t>
            </a:r>
            <a:endParaRPr lang="es-MX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3"/>
            <a:ext cx="8424936" cy="1152129"/>
          </a:xfrm>
        </p:spPr>
        <p:txBody>
          <a:bodyPr>
            <a:noAutofit/>
          </a:bodyPr>
          <a:lstStyle/>
          <a:p>
            <a:pPr algn="just"/>
            <a:endParaRPr lang="es-MX" sz="4400" dirty="0" smtClean="0">
              <a:solidFill>
                <a:srgbClr val="002060"/>
              </a:solidFill>
            </a:endParaRPr>
          </a:p>
          <a:p>
            <a:pPr algn="just"/>
            <a:r>
              <a:rPr lang="es-MX" sz="4400" dirty="0" smtClean="0">
                <a:solidFill>
                  <a:srgbClr val="002060"/>
                </a:solidFill>
              </a:rPr>
              <a:t>TRATAMIENTO:</a:t>
            </a:r>
          </a:p>
          <a:p>
            <a:pPr marL="64008" indent="0" algn="just">
              <a:buNone/>
            </a:pPr>
            <a:r>
              <a:rPr lang="es-MX" sz="4400" dirty="0">
                <a:solidFill>
                  <a:srgbClr val="002060"/>
                </a:solidFill>
              </a:rPr>
              <a:t> </a:t>
            </a:r>
            <a:r>
              <a:rPr lang="es-MX" sz="4400" dirty="0" smtClean="0">
                <a:solidFill>
                  <a:srgbClr val="002060"/>
                </a:solidFill>
              </a:rPr>
              <a:t>   </a:t>
            </a:r>
            <a:r>
              <a:rPr lang="es-MX" sz="2800" dirty="0" smtClean="0">
                <a:solidFill>
                  <a:srgbClr val="002060"/>
                </a:solidFill>
              </a:rPr>
              <a:t>INMUNOTERAPIA</a:t>
            </a:r>
          </a:p>
          <a:p>
            <a:pPr marL="64008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dirty="0" smtClean="0">
                <a:solidFill>
                  <a:srgbClr val="002060"/>
                </a:solidFill>
              </a:rPr>
              <a:t>      BIOTERAPIA</a:t>
            </a:r>
          </a:p>
          <a:p>
            <a:pPr marL="64008" indent="0" algn="just">
              <a:buNone/>
            </a:pPr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dirty="0" smtClean="0">
                <a:solidFill>
                  <a:srgbClr val="002060"/>
                </a:solidFill>
              </a:rPr>
              <a:t>      OPTIMIZADOR DE LAS FUNCIONES CELULARES.</a:t>
            </a:r>
            <a:endParaRPr lang="es-MX" sz="4400" dirty="0">
              <a:solidFill>
                <a:srgbClr val="00206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83143" y="6117148"/>
            <a:ext cx="2960857" cy="98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7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NUEVOS PARADIGMAS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BRCA 1</a:t>
            </a:r>
          </a:p>
          <a:p>
            <a:endParaRPr lang="es-MX" dirty="0" smtClean="0"/>
          </a:p>
          <a:p>
            <a:r>
              <a:rPr lang="es-MX" dirty="0" smtClean="0"/>
              <a:t>BRCA  2</a:t>
            </a:r>
          </a:p>
          <a:p>
            <a:endParaRPr lang="es-MX" dirty="0" smtClean="0"/>
          </a:p>
          <a:p>
            <a:r>
              <a:rPr lang="es-MX" dirty="0" smtClean="0"/>
              <a:t>MAMAPRINT</a:t>
            </a:r>
          </a:p>
          <a:p>
            <a:endParaRPr lang="es-MX" smtClean="0"/>
          </a:p>
          <a:p>
            <a:endParaRPr lang="es-MX" dirty="0" smtClean="0"/>
          </a:p>
          <a:p>
            <a:r>
              <a:rPr lang="es-MX" dirty="0" smtClean="0"/>
              <a:t>ONCOTYPE</a:t>
            </a:r>
            <a:endParaRPr lang="es-MX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21" y="1722438"/>
            <a:ext cx="254435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08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38424cd093f86f0c7e0-2cd4f1b3b970cf6c05d6a60490c230b4.r88.cf2.rackcdn.com/leonardo-da-vinc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464496" cy="446449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548680"/>
            <a:ext cx="3816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accent2"/>
                </a:solidFill>
              </a:rPr>
              <a:t>Actualmente el cúmulo de conocimientos es tan inmenso que requiere de muchos años y de un esfuerzo constante de estudio  para estar a la vanguardia </a:t>
            </a:r>
            <a:endParaRPr lang="es-MX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7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424936" cy="4203805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INDICACIONES DE LOS MEDICAMENTOS PARA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TRATAR EL CANCER EN GENERAL </a:t>
            </a:r>
            <a:endParaRPr lang="es-MX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5830" y="213285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</a:rPr>
              <a:t>1.- PREVENTIVO 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2.- ADYUVANTE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3.- TERAPEUTICO</a:t>
            </a:r>
          </a:p>
          <a:p>
            <a:r>
              <a:rPr lang="es-MX" sz="3600" b="1" dirty="0" smtClean="0">
                <a:solidFill>
                  <a:srgbClr val="002060"/>
                </a:solidFill>
              </a:rPr>
              <a:t>4.- PALIATIVO </a:t>
            </a:r>
            <a:endParaRPr lang="es-MX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6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La </a:t>
            </a:r>
            <a:r>
              <a:rPr lang="es-MX" b="1" u="sng" dirty="0" err="1"/>
              <a:t>elastosonografía</a:t>
            </a:r>
            <a:r>
              <a:rPr lang="es-MX" dirty="0"/>
              <a:t> es el resultado de la conjunción entre la </a:t>
            </a:r>
            <a:r>
              <a:rPr lang="es-MX" dirty="0" err="1"/>
              <a:t>elastografía</a:t>
            </a:r>
            <a:r>
              <a:rPr lang="es-MX" dirty="0"/>
              <a:t> y la ecografía en modo-B, donde se muestran, en tiempo real, los parámetros relativos a la organización estructural de los tejidos.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044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98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MASTOGRAFIA       </a:t>
            </a:r>
            <a:r>
              <a:rPr lang="es-MX" dirty="0" err="1" smtClean="0"/>
              <a:t>MASTOGRAFIA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ANALOGA                   DIGITAL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448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942" y="1700808"/>
            <a:ext cx="396152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4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100" dirty="0" smtClean="0"/>
              <a:t>MASTOGRAFIA           </a:t>
            </a:r>
            <a:r>
              <a:rPr lang="es-MX" sz="3100" dirty="0" err="1" smtClean="0"/>
              <a:t>MASTOGRAFIA</a:t>
            </a: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 smtClean="0"/>
              <a:t> DIGITALIZADA          CON ESTEREOTAXIA</a:t>
            </a:r>
            <a:endParaRPr lang="es-MX" sz="31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6400"/>
            <a:ext cx="3816424" cy="448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88843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664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BIOPSIA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Una biopsia de mama es la extirpación o extracción de tejido mamario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32040" y="1722437"/>
            <a:ext cx="3754760" cy="45259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0039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PET</a:t>
            </a:r>
            <a:endParaRPr lang="es-MX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9388" y="2712492"/>
            <a:ext cx="4525962" cy="2545853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9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82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         CANCER DE MAMA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7832" y="1772816"/>
            <a:ext cx="4238943" cy="4525963"/>
          </a:xfrm>
        </p:spPr>
        <p:txBody>
          <a:bodyPr/>
          <a:lstStyle/>
          <a:p>
            <a:endParaRPr lang="es-MX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324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7825"/>
            <a:ext cx="4038600" cy="25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8430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9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2335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92696"/>
            <a:ext cx="9601067" cy="54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373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1484784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002060"/>
                </a:solidFill>
              </a:rPr>
              <a:t>El cáncer es el crecimiento tisular patológico originado por una proliferación continua de células anormales , que produce una enfermedad por su capacidad para elaborar sustancias con actividad biológica nociva , por su poder de expansión local o por su potencial de invasión y destrucción de los tejidos adyacentes o a distancia .</a:t>
            </a:r>
            <a:endParaRPr lang="es-MX" sz="2800" b="1" dirty="0">
              <a:solidFill>
                <a:srgbClr val="00206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83795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chemeClr val="accent2">
                    <a:lumMod val="75000"/>
                  </a:schemeClr>
                </a:solidFill>
              </a:rPr>
              <a:t>DEFINICIÓN</a:t>
            </a:r>
            <a:endParaRPr lang="es-MX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3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3960440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 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EL COMUN DENOMINADOR DEL ORIGEN DEL CANCER</a:t>
            </a:r>
          </a:p>
          <a:p>
            <a:pPr algn="just"/>
            <a:r>
              <a:rPr lang="es-MX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  ES LA ALTERACION DEL MATERIAL GENETICO Y/O DE SUS MECANISMOS REGULADORES .</a:t>
            </a:r>
          </a:p>
          <a:p>
            <a:pPr algn="ctr"/>
            <a:endParaRPr lang="es-MX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MX" sz="2800" dirty="0" smtClean="0">
                <a:solidFill>
                  <a:schemeClr val="accent6">
                    <a:lumMod val="50000"/>
                  </a:schemeClr>
                </a:solidFill>
              </a:rPr>
              <a:t>A SABER :                    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HERENCIA</a:t>
            </a:r>
          </a:p>
          <a:p>
            <a:r>
              <a:rPr lang="es-MX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VIRUS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  OXIDACIÓN  DEL MATERIAL GENETICO </a:t>
            </a:r>
          </a:p>
          <a:p>
            <a:pPr algn="ctr"/>
            <a:r>
              <a:rPr lang="es-MX" sz="2800" dirty="0" smtClean="0">
                <a:solidFill>
                  <a:schemeClr val="accent2">
                    <a:lumMod val="75000"/>
                  </a:schemeClr>
                </a:solidFill>
              </a:rPr>
              <a:t>(RADICALES LIBRES )</a:t>
            </a:r>
            <a:endParaRPr lang="es-MX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183143" y="6117148"/>
            <a:ext cx="2960857" cy="984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 </a:t>
            </a:r>
            <a:endParaRPr lang="es-MX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47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pPr marL="64008" indent="0">
              <a:buNone/>
            </a:pP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0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260648"/>
            <a:ext cx="8820472" cy="6192688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   </a:t>
            </a:r>
            <a:r>
              <a:rPr lang="es-MX" sz="2800" dirty="0" smtClean="0">
                <a:solidFill>
                  <a:srgbClr val="002060"/>
                </a:solidFill>
              </a:rPr>
              <a:t>Precisando, el cáncer  </a:t>
            </a:r>
            <a:r>
              <a:rPr lang="es-MX" sz="2800" dirty="0">
                <a:solidFill>
                  <a:srgbClr val="002060"/>
                </a:solidFill>
              </a:rPr>
              <a:t>e</a:t>
            </a:r>
            <a:r>
              <a:rPr lang="es-MX" sz="2800" dirty="0" smtClean="0">
                <a:solidFill>
                  <a:srgbClr val="002060"/>
                </a:solidFill>
              </a:rPr>
              <a:t>s resultado de trastornos genéticos que involucran múltiples pasos, que producen alteraciones secuenciales en la estructura o actividad de los genes que controlan los procesos de proliferación y diferenciación , llamados protooncogenes (activación) , y en los encargados de la reparación del acido desoxirribonucleico (DNA) , diferenciación celular y apoptosis, (genes supresores de tumores) ; que contribuyen al desarrollo o progresión del fenotipo maligno, produciendo un entorno celular propicio para su reproducción , o determinando deleciones y otras alteraciones del material genético </a:t>
            </a:r>
            <a:endParaRPr lang="es-MX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2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es-MX" sz="2800" dirty="0" smtClean="0">
                <a:latin typeface="Bookman Old Style" pitchFamily="18" charset="0"/>
              </a:rPr>
              <a:t>   </a:t>
            </a:r>
            <a:r>
              <a:rPr lang="es-MX" sz="2800" dirty="0" smtClean="0">
                <a:solidFill>
                  <a:srgbClr val="002060"/>
                </a:solidFill>
              </a:rPr>
              <a:t>Las alteraciones en el genoma de los pacientes con cáncer tradicionalmente habían sido atribuidas a la herencia y a los virus porque se creía que eran los únicos capaces de penetrar el genoma de la célula y alterar sus arreglos .</a:t>
            </a:r>
          </a:p>
          <a:p>
            <a:pPr algn="just"/>
            <a:r>
              <a:rPr lang="es-MX" sz="2800" dirty="0" smtClean="0">
                <a:solidFill>
                  <a:srgbClr val="002060"/>
                </a:solidFill>
              </a:rPr>
              <a:t>   Recientemente se ha comprobado que múltiples factores endógenos y exógenos pueden alterar el material genético . </a:t>
            </a:r>
          </a:p>
          <a:p>
            <a:pPr algn="just"/>
            <a:r>
              <a:rPr lang="es-MX" sz="2800" dirty="0">
                <a:solidFill>
                  <a:srgbClr val="002060"/>
                </a:solidFill>
              </a:rPr>
              <a:t> </a:t>
            </a:r>
            <a:r>
              <a:rPr lang="es-MX" sz="2800" dirty="0" smtClean="0">
                <a:solidFill>
                  <a:srgbClr val="002060"/>
                </a:solidFill>
              </a:rPr>
              <a:t>   Su identificación ha permitido nuevos y promisorios tratamientos para el cáncer. </a:t>
            </a:r>
            <a:endParaRPr lang="es-MX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3579849"/>
          </a:xfrm>
        </p:spPr>
        <p:txBody>
          <a:bodyPr>
            <a:normAutofit fontScale="92500"/>
          </a:bodyPr>
          <a:lstStyle/>
          <a:p>
            <a:r>
              <a:rPr lang="es-MX" sz="3600" dirty="0" smtClean="0">
                <a:latin typeface="Bookman Old Style" pitchFamily="18" charset="0"/>
              </a:rPr>
              <a:t>  </a:t>
            </a:r>
            <a:r>
              <a:rPr lang="es-MX" sz="4000" dirty="0" smtClean="0">
                <a:solidFill>
                  <a:srgbClr val="002060"/>
                </a:solidFill>
              </a:rPr>
              <a:t>La causa más identificada para las alteraciones del cáncer es </a:t>
            </a:r>
          </a:p>
          <a:p>
            <a:endParaRPr lang="es-MX" sz="4000" dirty="0">
              <a:solidFill>
                <a:srgbClr val="002060"/>
              </a:solidFill>
            </a:endParaRPr>
          </a:p>
          <a:p>
            <a:pPr algn="ctr"/>
            <a:r>
              <a:rPr lang="es-MX" sz="4000" dirty="0" smtClean="0">
                <a:solidFill>
                  <a:schemeClr val="accent2">
                    <a:lumMod val="75000"/>
                  </a:schemeClr>
                </a:solidFill>
              </a:rPr>
              <a:t>“LA OXIDACIÓN DEL MATERIAL GENÉTICO ”</a:t>
            </a:r>
            <a:endParaRPr lang="es-MX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92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579849"/>
          </a:xfrm>
        </p:spPr>
        <p:txBody>
          <a:bodyPr>
            <a:normAutofit/>
          </a:bodyPr>
          <a:lstStyle/>
          <a:p>
            <a:pPr algn="just"/>
            <a:r>
              <a:rPr lang="es-MX" sz="3200" dirty="0" smtClean="0">
                <a:latin typeface="Bookman Old Style" pitchFamily="18" charset="0"/>
              </a:rPr>
              <a:t>   </a:t>
            </a:r>
            <a:r>
              <a:rPr lang="es-MX" sz="3200" dirty="0" smtClean="0">
                <a:solidFill>
                  <a:srgbClr val="002060"/>
                </a:solidFill>
              </a:rPr>
              <a:t>Actualmente el tratamiento del cáncer conlleva  en sentido preventivo evitar todas las causas posibles de alteraciones genéticas y la reversión de los daños ocasionados, disminuyendo los estímulos y borrando la memoria .</a:t>
            </a:r>
            <a:endParaRPr lang="es-MX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476</Words>
  <Application>Microsoft Office PowerPoint</Application>
  <PresentationFormat>Presentación en pantalla (4:3)</PresentationFormat>
  <Paragraphs>66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Bookman Old Style</vt:lpstr>
      <vt:lpstr>Calibri</vt:lpstr>
      <vt:lpstr>Century Gothic</vt:lpstr>
      <vt:lpstr>Verdana</vt:lpstr>
      <vt:lpstr>Wingdings 2</vt:lpstr>
      <vt:lpstr>Brío</vt:lpstr>
      <vt:lpstr>   Cáncer de mama:  nuevos paradigamas </vt:lpstr>
      <vt:lpstr>          CANCER DE MAMA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NUEVOS PARADIGMAS</vt:lpstr>
      <vt:lpstr>Presentación de PowerPoint</vt:lpstr>
      <vt:lpstr>Presentación de PowerPoint</vt:lpstr>
      <vt:lpstr> </vt:lpstr>
      <vt:lpstr>MASTOGRAFIA       MASTOGRAFIA ANALOGA                   DIGITAL </vt:lpstr>
      <vt:lpstr>MASTOGRAFIA           MASTOGRAFIA  DIGITALIZADA          CON ESTEREOTAXIA</vt:lpstr>
      <vt:lpstr>BIOPSIA</vt:lpstr>
      <vt:lpstr>PET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JMR</dc:creator>
  <cp:lastModifiedBy>Félix Humberto Correa Díaz</cp:lastModifiedBy>
  <cp:revision>61</cp:revision>
  <dcterms:created xsi:type="dcterms:W3CDTF">2014-05-22T21:38:49Z</dcterms:created>
  <dcterms:modified xsi:type="dcterms:W3CDTF">2017-05-20T16:38:53Z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6316426F-2BC3-4B19-84EB-4877BF8AE3D9</vt:lpwstr>
  </property>
  <property fmtid="{D5CDD505-2E9C-101B-9397-08002B2CF9AE}" pid="3" name="ArticulatePath">
    <vt:lpwstr>DIAPOS DRA VERO</vt:lpwstr>
  </property>
</Properties>
</file>