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notesMasterIdLst>
    <p:notesMasterId r:id="rId34"/>
  </p:notesMasterIdLst>
  <p:sldIdLst>
    <p:sldId id="294" r:id="rId2"/>
    <p:sldId id="261" r:id="rId3"/>
    <p:sldId id="290" r:id="rId4"/>
    <p:sldId id="291" r:id="rId5"/>
    <p:sldId id="292" r:id="rId6"/>
    <p:sldId id="267" r:id="rId7"/>
    <p:sldId id="257" r:id="rId8"/>
    <p:sldId id="259" r:id="rId9"/>
    <p:sldId id="258" r:id="rId10"/>
    <p:sldId id="297" r:id="rId11"/>
    <p:sldId id="262" r:id="rId12"/>
    <p:sldId id="289" r:id="rId13"/>
    <p:sldId id="282" r:id="rId14"/>
    <p:sldId id="265" r:id="rId15"/>
    <p:sldId id="272" r:id="rId16"/>
    <p:sldId id="268" r:id="rId17"/>
    <p:sldId id="273" r:id="rId18"/>
    <p:sldId id="266" r:id="rId19"/>
    <p:sldId id="270" r:id="rId20"/>
    <p:sldId id="300" r:id="rId21"/>
    <p:sldId id="286" r:id="rId22"/>
    <p:sldId id="278" r:id="rId23"/>
    <p:sldId id="280" r:id="rId24"/>
    <p:sldId id="293" r:id="rId25"/>
    <p:sldId id="264" r:id="rId26"/>
    <p:sldId id="283" r:id="rId27"/>
    <p:sldId id="287" r:id="rId28"/>
    <p:sldId id="298" r:id="rId29"/>
    <p:sldId id="299" r:id="rId30"/>
    <p:sldId id="281" r:id="rId31"/>
    <p:sldId id="295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o" initials="R" lastIdx="1" clrIdx="0">
    <p:extLst>
      <p:ext uri="{19B8F6BF-5375-455C-9EA6-DF929625EA0E}">
        <p15:presenceInfo xmlns:p15="http://schemas.microsoft.com/office/powerpoint/2012/main" userId="Ros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C0000"/>
    <a:srgbClr val="5B9EA5"/>
    <a:srgbClr val="FFCCFF"/>
    <a:srgbClr val="E21ECB"/>
    <a:srgbClr val="E51B8E"/>
    <a:srgbClr val="CC0099"/>
    <a:srgbClr val="2E7A73"/>
    <a:srgbClr val="F30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94434" autoAdjust="0"/>
  </p:normalViewPr>
  <p:slideViewPr>
    <p:cSldViewPr snapToGrid="0" showGuides="1">
      <p:cViewPr varScale="1">
        <p:scale>
          <a:sx n="70" d="100"/>
          <a:sy n="70" d="100"/>
        </p:scale>
        <p:origin x="660" y="72"/>
      </p:cViewPr>
      <p:guideLst>
        <p:guide orient="horz" pos="2069"/>
        <p:guide pos="3795"/>
      </p:guideLst>
    </p:cSldViewPr>
  </p:slideViewPr>
  <p:outlineViewPr>
    <p:cViewPr>
      <p:scale>
        <a:sx n="33" d="100"/>
        <a:sy n="33" d="100"/>
      </p:scale>
      <p:origin x="0" y="-3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www.contraloria.gob.pa/inec/archivos/P7801421-0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PA" b="1"/>
              <a:t>Prevalencia  de  subalimentación en Panamá  1990-2016</a:t>
            </a:r>
          </a:p>
          <a:p>
            <a:pPr>
              <a:defRPr/>
            </a:pPr>
            <a:r>
              <a:rPr lang="es-PA" sz="1600" b="1"/>
              <a:t>porcentaje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P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331578839576461E-2"/>
          <c:y val="0.25661163207086207"/>
          <c:w val="0.95098234583324803"/>
          <c:h val="0.5900916738556560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010199274991534E-3"/>
                  <c:y val="-3.414883278045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010199274991296E-3"/>
                  <c:y val="-3.414883278045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005099637495648E-3"/>
                  <c:y val="-4.268604097557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010199274991296E-3"/>
                  <c:y val="-2.1343020487787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010199274990342E-3"/>
                  <c:y val="-3.2014530731680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005099637495743E-2"/>
                  <c:y val="-3.414883278045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1990-1992</c:v>
                </c:pt>
                <c:pt idx="1">
                  <c:v>2000-2002</c:v>
                </c:pt>
                <c:pt idx="2">
                  <c:v>2005-2007</c:v>
                </c:pt>
                <c:pt idx="3">
                  <c:v>2009-2011</c:v>
                </c:pt>
                <c:pt idx="4">
                  <c:v>2012-2014</c:v>
                </c:pt>
                <c:pt idx="5">
                  <c:v>2014-2016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26.4</c:v>
                </c:pt>
                <c:pt idx="1">
                  <c:v>27.4</c:v>
                </c:pt>
                <c:pt idx="2">
                  <c:v>22.9</c:v>
                </c:pt>
                <c:pt idx="3">
                  <c:v>14.8</c:v>
                </c:pt>
                <c:pt idx="4">
                  <c:v>10.8</c:v>
                </c:pt>
                <c:pt idx="5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767296"/>
        <c:axId val="328767688"/>
        <c:axId val="0"/>
      </c:bar3DChart>
      <c:catAx>
        <c:axId val="3287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28767688"/>
        <c:crosses val="autoZero"/>
        <c:auto val="1"/>
        <c:lblAlgn val="ctr"/>
        <c:lblOffset val="100"/>
        <c:noMultiLvlLbl val="0"/>
      </c:catAx>
      <c:valAx>
        <c:axId val="32876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287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sz="2400" b="1" dirty="0">
                <a:solidFill>
                  <a:schemeClr val="accent1">
                    <a:lumMod val="50000"/>
                  </a:schemeClr>
                </a:solidFill>
              </a:rPr>
              <a:t>Tipo de instalaciones de salud</a:t>
            </a:r>
          </a:p>
          <a:p>
            <a:pPr>
              <a:defRPr sz="2400" b="1">
                <a:solidFill>
                  <a:schemeClr val="accent1">
                    <a:lumMod val="50000"/>
                  </a:schemeClr>
                </a:solidFill>
              </a:defRPr>
            </a:pPr>
            <a:r>
              <a:rPr lang="es-PA" sz="2400" b="1" dirty="0">
                <a:solidFill>
                  <a:schemeClr val="accent1">
                    <a:lumMod val="50000"/>
                  </a:schemeClr>
                </a:solidFill>
              </a:rPr>
              <a:t> de Atención Primaria  Minsa 2016 </a:t>
            </a:r>
          </a:p>
          <a:p>
            <a:pPr>
              <a:defRPr sz="2400" b="1">
                <a:solidFill>
                  <a:schemeClr val="accent1">
                    <a:lumMod val="50000"/>
                  </a:schemeClr>
                </a:solidFill>
              </a:defRPr>
            </a:pPr>
            <a:r>
              <a:rPr lang="es-PA" sz="24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>
              <a:defRPr sz="2400" b="1">
                <a:solidFill>
                  <a:schemeClr val="accent1">
                    <a:lumMod val="50000"/>
                  </a:schemeClr>
                </a:solidFill>
              </a:defRPr>
            </a:pPr>
            <a:endParaRPr lang="es-PA" sz="2400" b="1" dirty="0">
              <a:solidFill>
                <a:schemeClr val="accent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9904580597363748"/>
          <c:y val="4.235412981001734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055550748464136"/>
          <c:w val="1"/>
          <c:h val="0.8690753832588215"/>
        </c:manualLayout>
      </c:layout>
      <c:ofPieChart>
        <c:ofPieType val="pie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Número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1807422464774798E-2"/>
                  <c:y val="-3.0426522344327609E-2"/>
                </c:manualLayout>
              </c:layout>
              <c:tx>
                <c:rich>
                  <a:bodyPr/>
                  <a:lstStyle/>
                  <a:p>
                    <a:fld id="{5C657982-B970-4D12-8110-24FDAD9D2905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fld id="{AFEAFE52-A633-4518-A620-66A31FB1F1E1}" type="PERCENTAGE">
                      <a:rPr lang="en-US" baseline="0"/>
                      <a:pPr/>
                      <a:t>[PORCENTAJE]</a:t>
                    </a:fld>
                    <a:endParaRPr lang="es-P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94A797C6-434C-4C2E-92CB-890741C76777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63CA7C6C-ABBD-48CF-84D1-66CD3C121EE9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0671833739859407E-2"/>
                  <c:y val="2.8253199319732782E-2"/>
                </c:manualLayout>
              </c:layout>
              <c:tx>
                <c:rich>
                  <a:bodyPr/>
                  <a:lstStyle/>
                  <a:p>
                    <a:fld id="{D7E72549-D226-4221-B192-DBD86A0EF4CB}" type="VALUE">
                      <a:rPr lang="en-US" b="1" u="none"/>
                      <a:pPr/>
                      <a:t>[VALOR]</a:t>
                    </a:fld>
                    <a:endParaRPr lang="en-US" b="1" u="none" dirty="0"/>
                  </a:p>
                  <a:p>
                    <a:r>
                      <a:rPr lang="en-US" b="1" u="none" baseline="0" dirty="0"/>
                      <a:t> </a:t>
                    </a:r>
                    <a:fld id="{3012A229-0CD4-4840-92E1-A0BD113B7F7D}" type="PERCENTAGE">
                      <a:rPr lang="en-US" b="1" u="none" baseline="0"/>
                      <a:pPr/>
                      <a:t>[PORCENTAJE]</a:t>
                    </a:fld>
                    <a:endParaRPr lang="en-US" b="1" u="none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Puestos</c:v>
                </c:pt>
                <c:pt idx="1">
                  <c:v>Subcentros</c:v>
                </c:pt>
                <c:pt idx="2">
                  <c:v>Centros de salud</c:v>
                </c:pt>
                <c:pt idx="3">
                  <c:v>Policentros </c:v>
                </c:pt>
                <c:pt idx="4">
                  <c:v>Minsa Capsi 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400</c:v>
                </c:pt>
                <c:pt idx="1">
                  <c:v>109</c:v>
                </c:pt>
                <c:pt idx="2">
                  <c:v>183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Porcentajes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Puestos</c:v>
                </c:pt>
                <c:pt idx="1">
                  <c:v>Subcentros</c:v>
                </c:pt>
                <c:pt idx="2">
                  <c:v>Centros de salud</c:v>
                </c:pt>
                <c:pt idx="3">
                  <c:v>Policentros </c:v>
                </c:pt>
                <c:pt idx="4">
                  <c:v>Minsa Capsi 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57</c:v>
                </c:pt>
                <c:pt idx="1">
                  <c:v>15</c:v>
                </c:pt>
                <c:pt idx="2">
                  <c:v>26</c:v>
                </c:pt>
                <c:pt idx="3">
                  <c:v>0.8</c:v>
                </c:pt>
                <c:pt idx="4">
                  <c:v>0.8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5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legendEntry>
      <c:layout>
        <c:manualLayout>
          <c:xMode val="edge"/>
          <c:yMode val="edge"/>
          <c:x val="0.20542217144548974"/>
          <c:y val="0.93967899163287749"/>
          <c:w val="0.70230674705351415"/>
          <c:h val="6.0321008367122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PA" b="1" dirty="0"/>
              <a:t>Tasa de mortalidad </a:t>
            </a:r>
            <a:r>
              <a:rPr lang="es-PA" b="1" dirty="0" smtClean="0"/>
              <a:t> </a:t>
            </a:r>
            <a:r>
              <a:rPr lang="es-PA" b="1" dirty="0"/>
              <a:t>1960,1970, 1975, 1980, 1985, 1990, 1996, 2000, 2005, </a:t>
            </a:r>
            <a:r>
              <a:rPr lang="es-PA" b="1" dirty="0" smtClean="0"/>
              <a:t>2015 -  </a:t>
            </a:r>
            <a:r>
              <a:rPr lang="es-PA" b="1" dirty="0"/>
              <a:t>República de Panamá</a:t>
            </a:r>
          </a:p>
          <a:p>
            <a:pPr>
              <a:defRPr b="1"/>
            </a:pPr>
            <a:endParaRPr lang="es-PA" b="1" dirty="0"/>
          </a:p>
        </c:rich>
      </c:tx>
      <c:layout>
        <c:manualLayout>
          <c:xMode val="edge"/>
          <c:yMode val="edge"/>
          <c:x val="0.149791651926598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4.4928485140932686E-2"/>
          <c:y val="0.23326375704728147"/>
          <c:w val="0.95507144940215805"/>
          <c:h val="0.60897419072615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C0000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6311871119817356E-2"/>
                  <c:y val="1.54720669664315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5285559014541675E-3"/>
                  <c:y val="-6.23451886488423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642779507270608E-3"/>
                  <c:y val="8.2365383559929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3.9590495667893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47593169090279E-3"/>
                  <c:y val="3.71786527977471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7833152183631955E-3"/>
                  <c:y val="2.0295752706723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547593169089358E-3"/>
                  <c:y val="3.71786527977471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095186338181478E-3"/>
                  <c:y val="3.2354967057454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547593169091199E-3"/>
                  <c:y val="5.82469548584675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2547593169091199E-3"/>
                  <c:y val="-1.58818903454689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1.1058204605176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0190372676359278E-3"/>
                  <c:y val="1.00100974555437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Hoja1!$B$2:$B$13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7.3</c:v>
                </c:pt>
                <c:pt idx="2">
                  <c:v>7.1</c:v>
                </c:pt>
                <c:pt idx="3">
                  <c:v>5.2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4.2</c:v>
                </c:pt>
                <c:pt idx="8">
                  <c:v>4.0999999999999996</c:v>
                </c:pt>
                <c:pt idx="9">
                  <c:v>4.4000000000000004</c:v>
                </c:pt>
                <c:pt idx="10">
                  <c:v>4.5</c:v>
                </c:pt>
                <c:pt idx="11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Hoja1!$C$2:$C$13</c:f>
              <c:numCache>
                <c:formatCode>General</c:formatCode>
                <c:ptCount val="12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Hoja1!$D$2:$D$13</c:f>
              <c:numCache>
                <c:formatCode>General</c:formatCode>
                <c:ptCount val="12"/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Hoja1!$E$2:$E$13</c:f>
              <c:numCache>
                <c:formatCode>General</c:formatCode>
                <c:ptCount val="12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Columna5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Hoja1!$F$2:$F$13</c:f>
              <c:numCache>
                <c:formatCode>General</c:formatCode>
                <c:ptCount val="12"/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Columna6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Hoja1!$G$2:$G$13</c:f>
              <c:numCache>
                <c:formatCode>General</c:formatCode>
                <c:ptCount val="12"/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Columna7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Hoja1!$H$2:$H$13</c:f>
              <c:numCache>
                <c:formatCode>General</c:formatCode>
                <c:ptCount val="12"/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Columna8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Hoja1!$I$2:$I$13</c:f>
              <c:numCache>
                <c:formatCode>General</c:formatCode>
                <c:ptCount val="12"/>
              </c:numCache>
            </c:numRef>
          </c:val>
        </c:ser>
        <c:ser>
          <c:idx val="8"/>
          <c:order val="8"/>
          <c:tx>
            <c:strRef>
              <c:f>Hoja1!$J$1</c:f>
              <c:strCache>
                <c:ptCount val="1"/>
                <c:pt idx="0">
                  <c:v>Columna9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Hoja1!$J$2:$J$13</c:f>
              <c:numCache>
                <c:formatCode>General</c:formatCode>
                <c:ptCount val="12"/>
              </c:numCache>
            </c:numRef>
          </c:val>
        </c:ser>
        <c:ser>
          <c:idx val="9"/>
          <c:order val="9"/>
          <c:tx>
            <c:strRef>
              <c:f>Hoja1!$K$1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Hoja1!$A$2:$A$13</c:f>
              <c:numCache>
                <c:formatCode>General</c:formatCode>
                <c:ptCount val="12"/>
                <c:pt idx="0">
                  <c:v>1960</c:v>
                </c:pt>
                <c:pt idx="1">
                  <c:v>1965</c:v>
                </c:pt>
                <c:pt idx="2">
                  <c:v>1970</c:v>
                </c:pt>
                <c:pt idx="3">
                  <c:v>1975</c:v>
                </c:pt>
                <c:pt idx="4">
                  <c:v>1980</c:v>
                </c:pt>
                <c:pt idx="5">
                  <c:v>1985</c:v>
                </c:pt>
                <c:pt idx="6">
                  <c:v>1990</c:v>
                </c:pt>
                <c:pt idx="7">
                  <c:v>1995</c:v>
                </c:pt>
                <c:pt idx="8">
                  <c:v>2000</c:v>
                </c:pt>
                <c:pt idx="9">
                  <c:v>2005</c:v>
                </c:pt>
                <c:pt idx="10">
                  <c:v>2010</c:v>
                </c:pt>
                <c:pt idx="11">
                  <c:v>2015</c:v>
                </c:pt>
              </c:numCache>
            </c:numRef>
          </c:cat>
          <c:val>
            <c:numRef>
              <c:f>Hoja1!$K$2:$K$13</c:f>
              <c:numCache>
                <c:formatCode>General</c:formatCode>
                <c:ptCount val="12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93358296"/>
        <c:axId val="393358688"/>
      </c:barChart>
      <c:catAx>
        <c:axId val="39335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93358688"/>
        <c:crosses val="autoZero"/>
        <c:auto val="1"/>
        <c:lblAlgn val="ctr"/>
        <c:lblOffset val="100"/>
        <c:noMultiLvlLbl val="0"/>
      </c:catAx>
      <c:valAx>
        <c:axId val="39335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9335829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A" dirty="0"/>
              <a:t>Tasa de Mortalidad Materna República de Panamá</a:t>
            </a:r>
          </a:p>
          <a:p>
            <a:pPr>
              <a:defRPr/>
            </a:pPr>
            <a:r>
              <a:rPr lang="es-PA" dirty="0"/>
              <a:t>1950-2014</a:t>
            </a:r>
          </a:p>
        </c:rich>
      </c:tx>
      <c:layout>
        <c:manualLayout>
          <c:xMode val="edge"/>
          <c:yMode val="edge"/>
          <c:x val="0.20683219045440965"/>
          <c:y val="2.7854090186718908E-3"/>
        </c:manualLayout>
      </c:layout>
      <c:overlay val="0"/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>
        <c:manualLayout>
          <c:layoutTarget val="inner"/>
          <c:xMode val="edge"/>
          <c:yMode val="edge"/>
          <c:x val="5.9851883313054327E-2"/>
          <c:y val="0.27383114806664099"/>
          <c:w val="0.93396033829104697"/>
          <c:h val="0.6021691038620172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296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4"/>
              <c:layout>
                <c:manualLayout>
                  <c:x val="0"/>
                  <c:y val="-3.8995726261406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730841079140657E-3"/>
                  <c:y val="-3.6210317242734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3461682158283769E-3"/>
                  <c:y val="-3.0639499205390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788598050369578E-2"/>
                  <c:y val="-2.78540901867199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  <c:pt idx="0">
                  <c:v>1960</c:v>
                </c:pt>
                <c:pt idx="1">
                  <c:v>1970</c:v>
                </c:pt>
                <c:pt idx="2">
                  <c:v>1982</c:v>
                </c:pt>
                <c:pt idx="3">
                  <c:v>1992</c:v>
                </c:pt>
                <c:pt idx="4">
                  <c:v>2002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233</c:v>
                </c:pt>
                <c:pt idx="1">
                  <c:v>111</c:v>
                </c:pt>
                <c:pt idx="2">
                  <c:v>89</c:v>
                </c:pt>
                <c:pt idx="3">
                  <c:v>55</c:v>
                </c:pt>
                <c:pt idx="4">
                  <c:v>71</c:v>
                </c:pt>
                <c:pt idx="5">
                  <c:v>64.5</c:v>
                </c:pt>
                <c:pt idx="6">
                  <c:v>60</c:v>
                </c:pt>
                <c:pt idx="7">
                  <c:v>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Columna3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elete val="1"/>
          </c:dLbls>
          <c:cat>
            <c:numRef>
              <c:f>Hoja1!$A$2:$A$9</c:f>
              <c:numCache>
                <c:formatCode>General</c:formatCode>
                <c:ptCount val="8"/>
                <c:pt idx="0">
                  <c:v>1960</c:v>
                </c:pt>
                <c:pt idx="1">
                  <c:v>1970</c:v>
                </c:pt>
                <c:pt idx="2">
                  <c:v>1982</c:v>
                </c:pt>
                <c:pt idx="3">
                  <c:v>1992</c:v>
                </c:pt>
                <c:pt idx="4">
                  <c:v>2002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Hoja1!$C$2:$C$9</c:f>
              <c:numCache>
                <c:formatCode>General</c:formatCode>
                <c:ptCount val="8"/>
              </c:numCache>
            </c:numRef>
          </c:val>
          <c:smooth val="0"/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Columna4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elete val="1"/>
          </c:dLbls>
          <c:cat>
            <c:numRef>
              <c:f>Hoja1!$A$2:$A$9</c:f>
              <c:numCache>
                <c:formatCode>General</c:formatCode>
                <c:ptCount val="8"/>
                <c:pt idx="0">
                  <c:v>1960</c:v>
                </c:pt>
                <c:pt idx="1">
                  <c:v>1970</c:v>
                </c:pt>
                <c:pt idx="2">
                  <c:v>1982</c:v>
                </c:pt>
                <c:pt idx="3">
                  <c:v>1992</c:v>
                </c:pt>
                <c:pt idx="4">
                  <c:v>2002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Hoja1!$D$2:$D$9</c:f>
              <c:numCache>
                <c:formatCode>General</c:formatCode>
                <c:ptCount val="8"/>
              </c:numCache>
            </c:numRef>
          </c:val>
          <c:smooth val="0"/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089224"/>
        <c:axId val="331089616"/>
      </c:lineChart>
      <c:catAx>
        <c:axId val="331089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31089616"/>
        <c:crosses val="autoZero"/>
        <c:auto val="1"/>
        <c:lblAlgn val="ctr"/>
        <c:lblOffset val="100"/>
        <c:noMultiLvlLbl val="0"/>
      </c:catAx>
      <c:valAx>
        <c:axId val="33108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3108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/>
              <a:t>Tasa</a:t>
            </a:r>
            <a:r>
              <a:rPr lang="en-US" sz="2400" dirty="0"/>
              <a:t>  de </a:t>
            </a:r>
            <a:r>
              <a:rPr lang="en-US" sz="2400" dirty="0" err="1"/>
              <a:t>mortalidad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menores</a:t>
            </a:r>
            <a:r>
              <a:rPr lang="en-US" sz="2400" dirty="0"/>
              <a:t> de 5 años de </a:t>
            </a:r>
            <a:r>
              <a:rPr lang="en-US" sz="2400" dirty="0" err="1"/>
              <a:t>edad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República</a:t>
            </a:r>
            <a:r>
              <a:rPr lang="en-US" sz="2400" dirty="0"/>
              <a:t> de Panamá</a:t>
            </a:r>
          </a:p>
        </c:rich>
      </c:tx>
      <c:layout/>
      <c:overlay val="0"/>
      <c:spPr>
        <a:solidFill>
          <a:srgbClr val="FFFFCC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'[P7801421-01.xls]421-01'!$B$80</c:f>
              <c:strCache>
                <c:ptCount val="1"/>
                <c:pt idx="0">
                  <c:v>TASA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'[P7801421-01.xls]421-01'!$A$81:$A$86</c:f>
              <c:numCache>
                <c:formatCode>General</c:formatCode>
                <c:ptCount val="6"/>
                <c:pt idx="0">
                  <c:v>1990</c:v>
                </c:pt>
                <c:pt idx="1">
                  <c:v>2000</c:v>
                </c:pt>
                <c:pt idx="2">
                  <c:v>2003</c:v>
                </c:pt>
                <c:pt idx="3">
                  <c:v>2006</c:v>
                </c:pt>
                <c:pt idx="4">
                  <c:v>2009</c:v>
                </c:pt>
                <c:pt idx="5">
                  <c:v>2012</c:v>
                </c:pt>
              </c:numCache>
            </c:numRef>
          </c:cat>
          <c:val>
            <c:numRef>
              <c:f>'[P7801421-01.xls]421-01'!$B$81:$B$86</c:f>
              <c:numCache>
                <c:formatCode>General</c:formatCode>
                <c:ptCount val="6"/>
                <c:pt idx="0">
                  <c:v>22.7</c:v>
                </c:pt>
                <c:pt idx="1">
                  <c:v>22.6</c:v>
                </c:pt>
                <c:pt idx="2">
                  <c:v>22.7</c:v>
                </c:pt>
                <c:pt idx="3">
                  <c:v>20.7</c:v>
                </c:pt>
                <c:pt idx="4">
                  <c:v>17.8</c:v>
                </c:pt>
                <c:pt idx="5">
                  <c:v>18.7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091184"/>
        <c:axId val="331086088"/>
      </c:barChart>
      <c:catAx>
        <c:axId val="33109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31086088"/>
        <c:crosses val="autoZero"/>
        <c:auto val="1"/>
        <c:lblAlgn val="ctr"/>
        <c:lblOffset val="100"/>
        <c:noMultiLvlLbl val="0"/>
      </c:catAx>
      <c:valAx>
        <c:axId val="331086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A" sz="1600"/>
                  <a:t>mil nac vivo s </a:t>
                </a:r>
              </a:p>
              <a:p>
                <a:pPr>
                  <a:defRPr sz="1600"/>
                </a:pPr>
                <a:endParaRPr lang="es-PA" sz="16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331091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23429-0258-4B41-B99E-848BFCA3CEF2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3D5DD688-CC44-4ED8-8D9D-C3341C611D35}">
      <dgm:prSet phldrT="[Texto]" custT="1"/>
      <dgm:spPr/>
      <dgm:t>
        <a:bodyPr/>
        <a:lstStyle/>
        <a:p>
          <a:r>
            <a:rPr lang="es-PA" sz="3200" smtClean="0"/>
            <a:t>Pobreza</a:t>
          </a:r>
        </a:p>
        <a:p>
          <a:r>
            <a:rPr lang="es-PA" sz="3200" smtClean="0"/>
            <a:t>2008</a:t>
          </a:r>
        </a:p>
        <a:p>
          <a:r>
            <a:rPr lang="es-PA" sz="3200" smtClean="0"/>
            <a:t>36.8 a 32.5 </a:t>
          </a:r>
          <a:endParaRPr lang="es-PA" sz="3200" dirty="0"/>
        </a:p>
      </dgm:t>
    </dgm:pt>
    <dgm:pt modelId="{CE52E064-C11D-4CF8-99A3-B1960BCE6AA7}" type="parTrans" cxnId="{2595C2E5-1AEA-46DE-8C9B-169B8A1A6A7A}">
      <dgm:prSet/>
      <dgm:spPr/>
      <dgm:t>
        <a:bodyPr/>
        <a:lstStyle/>
        <a:p>
          <a:endParaRPr lang="es-PA"/>
        </a:p>
      </dgm:t>
    </dgm:pt>
    <dgm:pt modelId="{C7456958-C8B6-4874-9D02-5DC3FAAE4A27}" type="sibTrans" cxnId="{2595C2E5-1AEA-46DE-8C9B-169B8A1A6A7A}">
      <dgm:prSet/>
      <dgm:spPr/>
      <dgm:t>
        <a:bodyPr/>
        <a:lstStyle/>
        <a:p>
          <a:endParaRPr lang="es-PA"/>
        </a:p>
      </dgm:t>
    </dgm:pt>
    <dgm:pt modelId="{BCE5F95B-2F22-4CB9-B794-22CC1C831B05}">
      <dgm:prSet phldrT="[Texto]"/>
      <dgm:spPr/>
      <dgm:t>
        <a:bodyPr/>
        <a:lstStyle/>
        <a:p>
          <a:r>
            <a:rPr lang="es-PA" dirty="0" smtClean="0"/>
            <a:t>Pobreza</a:t>
          </a:r>
        </a:p>
        <a:p>
          <a:r>
            <a:rPr lang="es-PA" dirty="0" smtClean="0"/>
            <a:t>2014 </a:t>
          </a:r>
        </a:p>
        <a:p>
          <a:r>
            <a:rPr lang="es-PA" dirty="0" smtClean="0"/>
            <a:t>28%</a:t>
          </a:r>
          <a:endParaRPr lang="es-PA" dirty="0"/>
        </a:p>
      </dgm:t>
    </dgm:pt>
    <dgm:pt modelId="{DC80D5F4-5339-4100-94A7-4B596B0A6291}" type="parTrans" cxnId="{0BC0CC38-9850-48A5-AE41-1A5A54939509}">
      <dgm:prSet/>
      <dgm:spPr/>
      <dgm:t>
        <a:bodyPr/>
        <a:lstStyle/>
        <a:p>
          <a:endParaRPr lang="es-PA"/>
        </a:p>
      </dgm:t>
    </dgm:pt>
    <dgm:pt modelId="{624946BA-94A6-4981-87E8-7ED11156A621}" type="sibTrans" cxnId="{0BC0CC38-9850-48A5-AE41-1A5A54939509}">
      <dgm:prSet/>
      <dgm:spPr/>
      <dgm:t>
        <a:bodyPr/>
        <a:lstStyle/>
        <a:p>
          <a:endParaRPr lang="es-PA"/>
        </a:p>
      </dgm:t>
    </dgm:pt>
    <dgm:pt modelId="{D57D5F52-B603-4926-BB8A-DB4CC238B4D0}">
      <dgm:prSet phldrT="[Texto]"/>
      <dgm:spPr/>
      <dgm:t>
        <a:bodyPr/>
        <a:lstStyle/>
        <a:p>
          <a:r>
            <a:rPr lang="es-PA" dirty="0" smtClean="0"/>
            <a:t>Pobreza</a:t>
          </a:r>
        </a:p>
        <a:p>
          <a:r>
            <a:rPr lang="es-PA" dirty="0" smtClean="0"/>
            <a:t>2016</a:t>
          </a:r>
        </a:p>
        <a:p>
          <a:r>
            <a:rPr lang="es-PA" dirty="0" smtClean="0"/>
            <a:t>26% </a:t>
          </a:r>
          <a:endParaRPr lang="es-PA" dirty="0"/>
        </a:p>
      </dgm:t>
    </dgm:pt>
    <dgm:pt modelId="{3D271965-2E00-4AC5-AA52-CCE2077255BB}" type="parTrans" cxnId="{20709287-1D4C-4537-B764-E4D5E1E89234}">
      <dgm:prSet/>
      <dgm:spPr/>
      <dgm:t>
        <a:bodyPr/>
        <a:lstStyle/>
        <a:p>
          <a:endParaRPr lang="es-PA"/>
        </a:p>
      </dgm:t>
    </dgm:pt>
    <dgm:pt modelId="{130C6BFD-A6F4-4D7F-80DA-CC2CA5A2D780}" type="sibTrans" cxnId="{20709287-1D4C-4537-B764-E4D5E1E89234}">
      <dgm:prSet/>
      <dgm:spPr/>
      <dgm:t>
        <a:bodyPr/>
        <a:lstStyle/>
        <a:p>
          <a:endParaRPr lang="es-PA"/>
        </a:p>
      </dgm:t>
    </dgm:pt>
    <dgm:pt modelId="{28BA5D1A-0D32-4BF4-8AA9-F7479F4F6ED3}" type="pres">
      <dgm:prSet presAssocID="{EB323429-0258-4B41-B99E-848BFCA3CEF2}" presName="Name0" presStyleCnt="0">
        <dgm:presLayoutVars>
          <dgm:dir/>
          <dgm:resizeHandles val="exact"/>
        </dgm:presLayoutVars>
      </dgm:prSet>
      <dgm:spPr/>
    </dgm:pt>
    <dgm:pt modelId="{CBDD7E53-264A-4100-9F9A-783268F3A7BC}" type="pres">
      <dgm:prSet presAssocID="{3D5DD688-CC44-4ED8-8D9D-C3341C611D3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56477CF5-C823-4BBE-8DBC-406A171BB3A9}" type="pres">
      <dgm:prSet presAssocID="{C7456958-C8B6-4874-9D02-5DC3FAAE4A27}" presName="sibTrans" presStyleLbl="sibTrans2D1" presStyleIdx="0" presStyleCnt="2"/>
      <dgm:spPr/>
      <dgm:t>
        <a:bodyPr/>
        <a:lstStyle/>
        <a:p>
          <a:endParaRPr lang="es-PA"/>
        </a:p>
      </dgm:t>
    </dgm:pt>
    <dgm:pt modelId="{C0BB1DA4-52E8-47FC-BC57-3D4BBE90E67A}" type="pres">
      <dgm:prSet presAssocID="{C7456958-C8B6-4874-9D02-5DC3FAAE4A27}" presName="connectorText" presStyleLbl="sibTrans2D1" presStyleIdx="0" presStyleCnt="2"/>
      <dgm:spPr/>
      <dgm:t>
        <a:bodyPr/>
        <a:lstStyle/>
        <a:p>
          <a:endParaRPr lang="es-PA"/>
        </a:p>
      </dgm:t>
    </dgm:pt>
    <dgm:pt modelId="{2C1A0035-238B-4BC9-9957-A97F18AA892E}" type="pres">
      <dgm:prSet presAssocID="{BCE5F95B-2F22-4CB9-B794-22CC1C831B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2C87002-062E-45B6-A529-F68DDD3565A8}" type="pres">
      <dgm:prSet presAssocID="{624946BA-94A6-4981-87E8-7ED11156A621}" presName="sibTrans" presStyleLbl="sibTrans2D1" presStyleIdx="1" presStyleCnt="2"/>
      <dgm:spPr/>
      <dgm:t>
        <a:bodyPr/>
        <a:lstStyle/>
        <a:p>
          <a:endParaRPr lang="es-PA"/>
        </a:p>
      </dgm:t>
    </dgm:pt>
    <dgm:pt modelId="{68A57DB0-C5D1-42AC-9B57-942F2D47339B}" type="pres">
      <dgm:prSet presAssocID="{624946BA-94A6-4981-87E8-7ED11156A621}" presName="connectorText" presStyleLbl="sibTrans2D1" presStyleIdx="1" presStyleCnt="2"/>
      <dgm:spPr/>
      <dgm:t>
        <a:bodyPr/>
        <a:lstStyle/>
        <a:p>
          <a:endParaRPr lang="es-PA"/>
        </a:p>
      </dgm:t>
    </dgm:pt>
    <dgm:pt modelId="{13C1A484-A84D-4336-8D64-A06E92BA2119}" type="pres">
      <dgm:prSet presAssocID="{D57D5F52-B603-4926-BB8A-DB4CC238B4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C754091B-77C9-43CF-8CA7-564C4C4AFB76}" type="presOf" srcId="{624946BA-94A6-4981-87E8-7ED11156A621}" destId="{68A57DB0-C5D1-42AC-9B57-942F2D47339B}" srcOrd="1" destOrd="0" presId="urn:microsoft.com/office/officeart/2005/8/layout/process1"/>
    <dgm:cxn modelId="{45975A81-AD58-4B8F-BD38-AE60FB508DED}" type="presOf" srcId="{3D5DD688-CC44-4ED8-8D9D-C3341C611D35}" destId="{CBDD7E53-264A-4100-9F9A-783268F3A7BC}" srcOrd="0" destOrd="0" presId="urn:microsoft.com/office/officeart/2005/8/layout/process1"/>
    <dgm:cxn modelId="{969C6082-CB3F-4FDA-B7E8-3D699BD1B12E}" type="presOf" srcId="{BCE5F95B-2F22-4CB9-B794-22CC1C831B05}" destId="{2C1A0035-238B-4BC9-9957-A97F18AA892E}" srcOrd="0" destOrd="0" presId="urn:microsoft.com/office/officeart/2005/8/layout/process1"/>
    <dgm:cxn modelId="{2595C2E5-1AEA-46DE-8C9B-169B8A1A6A7A}" srcId="{EB323429-0258-4B41-B99E-848BFCA3CEF2}" destId="{3D5DD688-CC44-4ED8-8D9D-C3341C611D35}" srcOrd="0" destOrd="0" parTransId="{CE52E064-C11D-4CF8-99A3-B1960BCE6AA7}" sibTransId="{C7456958-C8B6-4874-9D02-5DC3FAAE4A27}"/>
    <dgm:cxn modelId="{379908F4-87AD-438C-9FC2-47233F0B20EE}" type="presOf" srcId="{C7456958-C8B6-4874-9D02-5DC3FAAE4A27}" destId="{C0BB1DA4-52E8-47FC-BC57-3D4BBE90E67A}" srcOrd="1" destOrd="0" presId="urn:microsoft.com/office/officeart/2005/8/layout/process1"/>
    <dgm:cxn modelId="{54FD3D94-2B30-4796-B61E-870233966604}" type="presOf" srcId="{C7456958-C8B6-4874-9D02-5DC3FAAE4A27}" destId="{56477CF5-C823-4BBE-8DBC-406A171BB3A9}" srcOrd="0" destOrd="0" presId="urn:microsoft.com/office/officeart/2005/8/layout/process1"/>
    <dgm:cxn modelId="{8DC80BF7-593A-4E12-9A27-68C4813A47E0}" type="presOf" srcId="{624946BA-94A6-4981-87E8-7ED11156A621}" destId="{C2C87002-062E-45B6-A529-F68DDD3565A8}" srcOrd="0" destOrd="0" presId="urn:microsoft.com/office/officeart/2005/8/layout/process1"/>
    <dgm:cxn modelId="{0BC0CC38-9850-48A5-AE41-1A5A54939509}" srcId="{EB323429-0258-4B41-B99E-848BFCA3CEF2}" destId="{BCE5F95B-2F22-4CB9-B794-22CC1C831B05}" srcOrd="1" destOrd="0" parTransId="{DC80D5F4-5339-4100-94A7-4B596B0A6291}" sibTransId="{624946BA-94A6-4981-87E8-7ED11156A621}"/>
    <dgm:cxn modelId="{6613A94F-E62C-4704-AD4E-76C8071BEEBF}" type="presOf" srcId="{EB323429-0258-4B41-B99E-848BFCA3CEF2}" destId="{28BA5D1A-0D32-4BF4-8AA9-F7479F4F6ED3}" srcOrd="0" destOrd="0" presId="urn:microsoft.com/office/officeart/2005/8/layout/process1"/>
    <dgm:cxn modelId="{E0C76547-494A-4C8C-80F5-1861C073A0E1}" type="presOf" srcId="{D57D5F52-B603-4926-BB8A-DB4CC238B4D0}" destId="{13C1A484-A84D-4336-8D64-A06E92BA2119}" srcOrd="0" destOrd="0" presId="urn:microsoft.com/office/officeart/2005/8/layout/process1"/>
    <dgm:cxn modelId="{20709287-1D4C-4537-B764-E4D5E1E89234}" srcId="{EB323429-0258-4B41-B99E-848BFCA3CEF2}" destId="{D57D5F52-B603-4926-BB8A-DB4CC238B4D0}" srcOrd="2" destOrd="0" parTransId="{3D271965-2E00-4AC5-AA52-CCE2077255BB}" sibTransId="{130C6BFD-A6F4-4D7F-80DA-CC2CA5A2D780}"/>
    <dgm:cxn modelId="{6CC70EA9-89E7-4258-8113-A6E41F2A0E5E}" type="presParOf" srcId="{28BA5D1A-0D32-4BF4-8AA9-F7479F4F6ED3}" destId="{CBDD7E53-264A-4100-9F9A-783268F3A7BC}" srcOrd="0" destOrd="0" presId="urn:microsoft.com/office/officeart/2005/8/layout/process1"/>
    <dgm:cxn modelId="{8FAE01B8-A6DE-43A1-94B6-67E72D851702}" type="presParOf" srcId="{28BA5D1A-0D32-4BF4-8AA9-F7479F4F6ED3}" destId="{56477CF5-C823-4BBE-8DBC-406A171BB3A9}" srcOrd="1" destOrd="0" presId="urn:microsoft.com/office/officeart/2005/8/layout/process1"/>
    <dgm:cxn modelId="{402A9067-25D2-48A1-862B-5D35950FB7B3}" type="presParOf" srcId="{56477CF5-C823-4BBE-8DBC-406A171BB3A9}" destId="{C0BB1DA4-52E8-47FC-BC57-3D4BBE90E67A}" srcOrd="0" destOrd="0" presId="urn:microsoft.com/office/officeart/2005/8/layout/process1"/>
    <dgm:cxn modelId="{6622C06F-DEA9-4BC6-B710-1E89FF6853E0}" type="presParOf" srcId="{28BA5D1A-0D32-4BF4-8AA9-F7479F4F6ED3}" destId="{2C1A0035-238B-4BC9-9957-A97F18AA892E}" srcOrd="2" destOrd="0" presId="urn:microsoft.com/office/officeart/2005/8/layout/process1"/>
    <dgm:cxn modelId="{6A50A582-5418-41AA-9674-575B70DADE4A}" type="presParOf" srcId="{28BA5D1A-0D32-4BF4-8AA9-F7479F4F6ED3}" destId="{C2C87002-062E-45B6-A529-F68DDD3565A8}" srcOrd="3" destOrd="0" presId="urn:microsoft.com/office/officeart/2005/8/layout/process1"/>
    <dgm:cxn modelId="{FED66DCD-76A9-4673-AB56-09EE554EA617}" type="presParOf" srcId="{C2C87002-062E-45B6-A529-F68DDD3565A8}" destId="{68A57DB0-C5D1-42AC-9B57-942F2D47339B}" srcOrd="0" destOrd="0" presId="urn:microsoft.com/office/officeart/2005/8/layout/process1"/>
    <dgm:cxn modelId="{C4369D6A-5A59-420B-B6CC-A17A202E69FD}" type="presParOf" srcId="{28BA5D1A-0D32-4BF4-8AA9-F7479F4F6ED3}" destId="{13C1A484-A84D-4336-8D64-A06E92BA2119}" srcOrd="4" destOrd="0" presId="urn:microsoft.com/office/officeart/2005/8/layout/process1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2009D-AF43-417D-B0F0-D8B994B7B70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3D8519DE-0C2B-4E87-98D0-FCB164C6494D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PA" sz="2400" b="1" dirty="0" smtClean="0">
              <a:solidFill>
                <a:schemeClr val="tx1"/>
              </a:solidFill>
            </a:rPr>
            <a:t>ALFABETISMO</a:t>
          </a:r>
        </a:p>
        <a:p>
          <a:r>
            <a:rPr lang="es-PA" sz="2400" dirty="0" smtClean="0">
              <a:solidFill>
                <a:schemeClr val="tx1"/>
              </a:solidFill>
            </a:rPr>
            <a:t>94.5%</a:t>
          </a:r>
        </a:p>
        <a:p>
          <a:r>
            <a:rPr lang="es-PA" sz="2400" dirty="0" smtClean="0">
              <a:solidFill>
                <a:schemeClr val="tx1"/>
              </a:solidFill>
            </a:rPr>
            <a:t>Comarcas 35% comarcas indígenas </a:t>
          </a:r>
        </a:p>
        <a:p>
          <a:endParaRPr lang="es-PA" sz="2400" dirty="0">
            <a:solidFill>
              <a:schemeClr val="tx1"/>
            </a:solidFill>
          </a:endParaRPr>
        </a:p>
      </dgm:t>
    </dgm:pt>
    <dgm:pt modelId="{5FA74733-D1DC-41B7-9FBC-B88F32B1AFB3}" type="parTrans" cxnId="{BE7AB9C6-3573-41D6-9D6C-8A91A8A197EE}">
      <dgm:prSet/>
      <dgm:spPr/>
      <dgm:t>
        <a:bodyPr/>
        <a:lstStyle/>
        <a:p>
          <a:endParaRPr lang="es-PA"/>
        </a:p>
      </dgm:t>
    </dgm:pt>
    <dgm:pt modelId="{D683B22B-78BC-4A36-9209-D9990648FD08}" type="sibTrans" cxnId="{BE7AB9C6-3573-41D6-9D6C-8A91A8A197EE}">
      <dgm:prSet/>
      <dgm:spPr/>
      <dgm:t>
        <a:bodyPr/>
        <a:lstStyle/>
        <a:p>
          <a:endParaRPr lang="es-PA"/>
        </a:p>
      </dgm:t>
    </dgm:pt>
    <dgm:pt modelId="{0C7049B3-93DD-48A9-B8AB-CB284DA62E4F}">
      <dgm:prSet phldrT="[Texto]"/>
      <dgm:sp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PA" b="1" dirty="0" smtClean="0">
              <a:solidFill>
                <a:schemeClr val="tx1"/>
              </a:solidFill>
            </a:rPr>
            <a:t>RANKIN DE UNIVERSIDAD </a:t>
          </a:r>
        </a:p>
        <a:p>
          <a:r>
            <a:rPr lang="es-PA" b="1" dirty="0" smtClean="0">
              <a:solidFill>
                <a:schemeClr val="tx1"/>
              </a:solidFill>
            </a:rPr>
            <a:t>Universidad Tecnológica  109</a:t>
          </a:r>
          <a:endParaRPr lang="es-PA" b="1" dirty="0">
            <a:solidFill>
              <a:schemeClr val="tx1"/>
            </a:solidFill>
          </a:endParaRPr>
        </a:p>
      </dgm:t>
    </dgm:pt>
    <dgm:pt modelId="{A1500E5E-4203-400D-A144-83649F659E89}" type="parTrans" cxnId="{8A89A255-F3BA-49B2-AA04-DF2040112B93}">
      <dgm:prSet/>
      <dgm:spPr/>
      <dgm:t>
        <a:bodyPr/>
        <a:lstStyle/>
        <a:p>
          <a:endParaRPr lang="es-PA"/>
        </a:p>
      </dgm:t>
    </dgm:pt>
    <dgm:pt modelId="{16BBD116-DF7A-4D54-A452-4BFFD4D3115F}" type="sibTrans" cxnId="{8A89A255-F3BA-49B2-AA04-DF2040112B93}">
      <dgm:prSet/>
      <dgm:spPr/>
      <dgm:t>
        <a:bodyPr/>
        <a:lstStyle/>
        <a:p>
          <a:endParaRPr lang="es-PA"/>
        </a:p>
      </dgm:t>
    </dgm:pt>
    <dgm:pt modelId="{0F86B423-CECC-45AD-9A5B-23E72ADD1DC7}">
      <dgm:prSet phldrT="[Texto]" custT="1"/>
      <dgm:spPr>
        <a:pattFill prst="wave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es-PA" sz="2400" dirty="0" smtClean="0">
            <a:solidFill>
              <a:schemeClr val="tx1"/>
            </a:solidFill>
          </a:endParaRPr>
        </a:p>
        <a:p>
          <a:r>
            <a:rPr lang="es-PA" sz="2400" b="1" dirty="0" smtClean="0">
              <a:solidFill>
                <a:schemeClr val="tx1"/>
              </a:solidFill>
            </a:rPr>
            <a:t>DESERCION ESCOLAR</a:t>
          </a:r>
        </a:p>
        <a:p>
          <a:r>
            <a:rPr lang="es-PA" sz="2400" dirty="0" smtClean="0">
              <a:solidFill>
                <a:schemeClr val="tx1"/>
              </a:solidFill>
            </a:rPr>
            <a:t>1.7%</a:t>
          </a:r>
        </a:p>
        <a:p>
          <a:r>
            <a:rPr lang="es-PA" sz="2000" b="1" dirty="0" smtClean="0">
              <a:solidFill>
                <a:schemeClr val="tx1"/>
              </a:solidFill>
            </a:rPr>
            <a:t>Embera 14 </a:t>
          </a:r>
        </a:p>
        <a:p>
          <a:endParaRPr lang="es-PA" sz="1400" dirty="0" smtClean="0">
            <a:solidFill>
              <a:schemeClr val="tx1"/>
            </a:solidFill>
          </a:endParaRPr>
        </a:p>
        <a:p>
          <a:r>
            <a:rPr lang="es-PA" sz="1400" dirty="0" smtClean="0">
              <a:solidFill>
                <a:schemeClr val="tx1"/>
              </a:solidFill>
            </a:rPr>
            <a:t> </a:t>
          </a:r>
          <a:endParaRPr lang="es-PA" sz="1400" dirty="0">
            <a:solidFill>
              <a:schemeClr val="tx1"/>
            </a:solidFill>
          </a:endParaRPr>
        </a:p>
      </dgm:t>
    </dgm:pt>
    <dgm:pt modelId="{4DB21096-672C-4935-8251-7B53C112FE6D}" type="parTrans" cxnId="{B84AF3D9-F1C0-449B-9807-497C18D2D714}">
      <dgm:prSet/>
      <dgm:spPr/>
      <dgm:t>
        <a:bodyPr/>
        <a:lstStyle/>
        <a:p>
          <a:endParaRPr lang="es-PA"/>
        </a:p>
      </dgm:t>
    </dgm:pt>
    <dgm:pt modelId="{C94FD9FB-4E9F-4D1B-BC3F-0873CBB6EB5E}" type="sibTrans" cxnId="{B84AF3D9-F1C0-449B-9807-497C18D2D714}">
      <dgm:prSet/>
      <dgm:spPr/>
      <dgm:t>
        <a:bodyPr/>
        <a:lstStyle/>
        <a:p>
          <a:endParaRPr lang="es-PA"/>
        </a:p>
      </dgm:t>
    </dgm:pt>
    <dgm:pt modelId="{91452303-5D1A-4B46-A4B4-383FDD56F1A7}" type="pres">
      <dgm:prSet presAssocID="{5BF2009D-AF43-417D-B0F0-D8B994B7B7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4DCEB1BC-BA32-430A-A437-2BD7B765688B}" type="pres">
      <dgm:prSet presAssocID="{3D8519DE-0C2B-4E87-98D0-FCB164C6494D}" presName="node" presStyleLbl="node1" presStyleIdx="0" presStyleCnt="3" custScaleX="199301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960B733-9964-4498-A311-C45808818DC3}" type="pres">
      <dgm:prSet presAssocID="{D683B22B-78BC-4A36-9209-D9990648FD08}" presName="sibTrans" presStyleLbl="sibTrans2D1" presStyleIdx="0" presStyleCnt="3"/>
      <dgm:spPr/>
      <dgm:t>
        <a:bodyPr/>
        <a:lstStyle/>
        <a:p>
          <a:endParaRPr lang="es-PA"/>
        </a:p>
      </dgm:t>
    </dgm:pt>
    <dgm:pt modelId="{CC398978-6A5B-4304-BC4B-8F537755BF72}" type="pres">
      <dgm:prSet presAssocID="{D683B22B-78BC-4A36-9209-D9990648FD08}" presName="connectorText" presStyleLbl="sibTrans2D1" presStyleIdx="0" presStyleCnt="3"/>
      <dgm:spPr/>
      <dgm:t>
        <a:bodyPr/>
        <a:lstStyle/>
        <a:p>
          <a:endParaRPr lang="es-PA"/>
        </a:p>
      </dgm:t>
    </dgm:pt>
    <dgm:pt modelId="{9161B0FA-1F85-4BB4-A6AA-511AC0276D3F}" type="pres">
      <dgm:prSet presAssocID="{0C7049B3-93DD-48A9-B8AB-CB284DA62E4F}" presName="node" presStyleLbl="node1" presStyleIdx="1" presStyleCnt="3" custScaleX="11699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7E7ABAC2-F797-4865-96CA-2F6AE038823B}" type="pres">
      <dgm:prSet presAssocID="{16BBD116-DF7A-4D54-A452-4BFFD4D3115F}" presName="sibTrans" presStyleLbl="sibTrans2D1" presStyleIdx="1" presStyleCnt="3"/>
      <dgm:spPr/>
      <dgm:t>
        <a:bodyPr/>
        <a:lstStyle/>
        <a:p>
          <a:endParaRPr lang="es-PA"/>
        </a:p>
      </dgm:t>
    </dgm:pt>
    <dgm:pt modelId="{666B9F56-DF50-4EE6-96BB-44CD6B44FB74}" type="pres">
      <dgm:prSet presAssocID="{16BBD116-DF7A-4D54-A452-4BFFD4D3115F}" presName="connectorText" presStyleLbl="sibTrans2D1" presStyleIdx="1" presStyleCnt="3"/>
      <dgm:spPr/>
      <dgm:t>
        <a:bodyPr/>
        <a:lstStyle/>
        <a:p>
          <a:endParaRPr lang="es-PA"/>
        </a:p>
      </dgm:t>
    </dgm:pt>
    <dgm:pt modelId="{3C296830-C50D-4B86-841F-C6FB070A4408}" type="pres">
      <dgm:prSet presAssocID="{0F86B423-CECC-45AD-9A5B-23E72ADD1DC7}" presName="node" presStyleLbl="node1" presStyleIdx="2" presStyleCnt="3" custScaleX="111059" custScaleY="9598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E9F1625-996E-4AC2-8BE0-65C03F3873D1}" type="pres">
      <dgm:prSet presAssocID="{C94FD9FB-4E9F-4D1B-BC3F-0873CBB6EB5E}" presName="sibTrans" presStyleLbl="sibTrans2D1" presStyleIdx="2" presStyleCnt="3"/>
      <dgm:spPr/>
      <dgm:t>
        <a:bodyPr/>
        <a:lstStyle/>
        <a:p>
          <a:endParaRPr lang="es-PA"/>
        </a:p>
      </dgm:t>
    </dgm:pt>
    <dgm:pt modelId="{AB7D1247-1521-4266-9305-76C64002E2E8}" type="pres">
      <dgm:prSet presAssocID="{C94FD9FB-4E9F-4D1B-BC3F-0873CBB6EB5E}" presName="connectorText" presStyleLbl="sibTrans2D1" presStyleIdx="2" presStyleCnt="3"/>
      <dgm:spPr/>
      <dgm:t>
        <a:bodyPr/>
        <a:lstStyle/>
        <a:p>
          <a:endParaRPr lang="es-PA"/>
        </a:p>
      </dgm:t>
    </dgm:pt>
  </dgm:ptLst>
  <dgm:cxnLst>
    <dgm:cxn modelId="{BE7AB9C6-3573-41D6-9D6C-8A91A8A197EE}" srcId="{5BF2009D-AF43-417D-B0F0-D8B994B7B70D}" destId="{3D8519DE-0C2B-4E87-98D0-FCB164C6494D}" srcOrd="0" destOrd="0" parTransId="{5FA74733-D1DC-41B7-9FBC-B88F32B1AFB3}" sibTransId="{D683B22B-78BC-4A36-9209-D9990648FD08}"/>
    <dgm:cxn modelId="{8D2448B8-CF25-43AE-BB35-4209FB00FB46}" type="presOf" srcId="{0C7049B3-93DD-48A9-B8AB-CB284DA62E4F}" destId="{9161B0FA-1F85-4BB4-A6AA-511AC0276D3F}" srcOrd="0" destOrd="0" presId="urn:microsoft.com/office/officeart/2005/8/layout/cycle2"/>
    <dgm:cxn modelId="{3DE94074-C1C8-4A7C-BF87-172D109727BD}" type="presOf" srcId="{C94FD9FB-4E9F-4D1B-BC3F-0873CBB6EB5E}" destId="{6E9F1625-996E-4AC2-8BE0-65C03F3873D1}" srcOrd="0" destOrd="0" presId="urn:microsoft.com/office/officeart/2005/8/layout/cycle2"/>
    <dgm:cxn modelId="{CA841769-FBE3-49DC-A384-906E866BCDC3}" type="presOf" srcId="{D683B22B-78BC-4A36-9209-D9990648FD08}" destId="{CC398978-6A5B-4304-BC4B-8F537755BF72}" srcOrd="1" destOrd="0" presId="urn:microsoft.com/office/officeart/2005/8/layout/cycle2"/>
    <dgm:cxn modelId="{D0CDAED9-D785-454F-A51D-4B06E8CCCB88}" type="presOf" srcId="{5BF2009D-AF43-417D-B0F0-D8B994B7B70D}" destId="{91452303-5D1A-4B46-A4B4-383FDD56F1A7}" srcOrd="0" destOrd="0" presId="urn:microsoft.com/office/officeart/2005/8/layout/cycle2"/>
    <dgm:cxn modelId="{B84AF3D9-F1C0-449B-9807-497C18D2D714}" srcId="{5BF2009D-AF43-417D-B0F0-D8B994B7B70D}" destId="{0F86B423-CECC-45AD-9A5B-23E72ADD1DC7}" srcOrd="2" destOrd="0" parTransId="{4DB21096-672C-4935-8251-7B53C112FE6D}" sibTransId="{C94FD9FB-4E9F-4D1B-BC3F-0873CBB6EB5E}"/>
    <dgm:cxn modelId="{8A89A255-F3BA-49B2-AA04-DF2040112B93}" srcId="{5BF2009D-AF43-417D-B0F0-D8B994B7B70D}" destId="{0C7049B3-93DD-48A9-B8AB-CB284DA62E4F}" srcOrd="1" destOrd="0" parTransId="{A1500E5E-4203-400D-A144-83649F659E89}" sibTransId="{16BBD116-DF7A-4D54-A452-4BFFD4D3115F}"/>
    <dgm:cxn modelId="{EDF5D779-2379-4274-A540-AB8F89F58063}" type="presOf" srcId="{C94FD9FB-4E9F-4D1B-BC3F-0873CBB6EB5E}" destId="{AB7D1247-1521-4266-9305-76C64002E2E8}" srcOrd="1" destOrd="0" presId="urn:microsoft.com/office/officeart/2005/8/layout/cycle2"/>
    <dgm:cxn modelId="{A8BCD6BB-A035-4BBB-9C24-7E294D07D214}" type="presOf" srcId="{16BBD116-DF7A-4D54-A452-4BFFD4D3115F}" destId="{7E7ABAC2-F797-4865-96CA-2F6AE038823B}" srcOrd="0" destOrd="0" presId="urn:microsoft.com/office/officeart/2005/8/layout/cycle2"/>
    <dgm:cxn modelId="{4BAB4B37-697E-4667-89D4-7948377C32F3}" type="presOf" srcId="{3D8519DE-0C2B-4E87-98D0-FCB164C6494D}" destId="{4DCEB1BC-BA32-430A-A437-2BD7B765688B}" srcOrd="0" destOrd="0" presId="urn:microsoft.com/office/officeart/2005/8/layout/cycle2"/>
    <dgm:cxn modelId="{7CF92DA2-5326-4836-8D68-B708B78B20CE}" type="presOf" srcId="{16BBD116-DF7A-4D54-A452-4BFFD4D3115F}" destId="{666B9F56-DF50-4EE6-96BB-44CD6B44FB74}" srcOrd="1" destOrd="0" presId="urn:microsoft.com/office/officeart/2005/8/layout/cycle2"/>
    <dgm:cxn modelId="{C65DBAC8-2C50-4608-85D3-698D179923B4}" type="presOf" srcId="{D683B22B-78BC-4A36-9209-D9990648FD08}" destId="{A960B733-9964-4498-A311-C45808818DC3}" srcOrd="0" destOrd="0" presId="urn:microsoft.com/office/officeart/2005/8/layout/cycle2"/>
    <dgm:cxn modelId="{68B0AA4E-B003-460C-81A1-F56546685CEF}" type="presOf" srcId="{0F86B423-CECC-45AD-9A5B-23E72ADD1DC7}" destId="{3C296830-C50D-4B86-841F-C6FB070A4408}" srcOrd="0" destOrd="0" presId="urn:microsoft.com/office/officeart/2005/8/layout/cycle2"/>
    <dgm:cxn modelId="{82996CBF-28F3-4360-8F93-AB4253068133}" type="presParOf" srcId="{91452303-5D1A-4B46-A4B4-383FDD56F1A7}" destId="{4DCEB1BC-BA32-430A-A437-2BD7B765688B}" srcOrd="0" destOrd="0" presId="urn:microsoft.com/office/officeart/2005/8/layout/cycle2"/>
    <dgm:cxn modelId="{C8CC8933-4055-4D5D-A970-437BEE98807B}" type="presParOf" srcId="{91452303-5D1A-4B46-A4B4-383FDD56F1A7}" destId="{A960B733-9964-4498-A311-C45808818DC3}" srcOrd="1" destOrd="0" presId="urn:microsoft.com/office/officeart/2005/8/layout/cycle2"/>
    <dgm:cxn modelId="{76839E90-73C1-4AE2-AC0E-E2C12D639C58}" type="presParOf" srcId="{A960B733-9964-4498-A311-C45808818DC3}" destId="{CC398978-6A5B-4304-BC4B-8F537755BF72}" srcOrd="0" destOrd="0" presId="urn:microsoft.com/office/officeart/2005/8/layout/cycle2"/>
    <dgm:cxn modelId="{847F1EC4-D48D-444B-9902-BF4D2E42896B}" type="presParOf" srcId="{91452303-5D1A-4B46-A4B4-383FDD56F1A7}" destId="{9161B0FA-1F85-4BB4-A6AA-511AC0276D3F}" srcOrd="2" destOrd="0" presId="urn:microsoft.com/office/officeart/2005/8/layout/cycle2"/>
    <dgm:cxn modelId="{2F78B02E-D64A-489B-83F7-954F7F772937}" type="presParOf" srcId="{91452303-5D1A-4B46-A4B4-383FDD56F1A7}" destId="{7E7ABAC2-F797-4865-96CA-2F6AE038823B}" srcOrd="3" destOrd="0" presId="urn:microsoft.com/office/officeart/2005/8/layout/cycle2"/>
    <dgm:cxn modelId="{A8B9D656-A874-425B-8037-0B54C1FD2EAD}" type="presParOf" srcId="{7E7ABAC2-F797-4865-96CA-2F6AE038823B}" destId="{666B9F56-DF50-4EE6-96BB-44CD6B44FB74}" srcOrd="0" destOrd="0" presId="urn:microsoft.com/office/officeart/2005/8/layout/cycle2"/>
    <dgm:cxn modelId="{63A0260E-CCF1-4A15-9AFA-AEDF9E88BEC2}" type="presParOf" srcId="{91452303-5D1A-4B46-A4B4-383FDD56F1A7}" destId="{3C296830-C50D-4B86-841F-C6FB070A4408}" srcOrd="4" destOrd="0" presId="urn:microsoft.com/office/officeart/2005/8/layout/cycle2"/>
    <dgm:cxn modelId="{DAB01823-A074-400D-B3D4-DD6BE84413ED}" type="presParOf" srcId="{91452303-5D1A-4B46-A4B4-383FDD56F1A7}" destId="{6E9F1625-996E-4AC2-8BE0-65C03F3873D1}" srcOrd="5" destOrd="0" presId="urn:microsoft.com/office/officeart/2005/8/layout/cycle2"/>
    <dgm:cxn modelId="{CD45FC1F-86E8-48B0-95C5-F5674D341BD8}" type="presParOf" srcId="{6E9F1625-996E-4AC2-8BE0-65C03F3873D1}" destId="{AB7D1247-1521-4266-9305-76C64002E2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9598FC-6057-4F86-B781-D4B26E5CAE7E}" type="doc">
      <dgm:prSet loTypeId="urn:microsoft.com/office/officeart/2005/8/layout/default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PA"/>
        </a:p>
      </dgm:t>
    </dgm:pt>
    <dgm:pt modelId="{A7ECAC0D-98D7-4DD9-9899-4AF812B676D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A" sz="2700" b="1" dirty="0" smtClean="0">
              <a:solidFill>
                <a:schemeClr val="tx1"/>
              </a:solidFill>
            </a:rPr>
            <a:t>ODONTOLOGOS</a:t>
          </a:r>
        </a:p>
        <a:p>
          <a:r>
            <a:rPr lang="es-PA" sz="2700" b="1" dirty="0" smtClean="0">
              <a:solidFill>
                <a:schemeClr val="tx1"/>
              </a:solidFill>
            </a:rPr>
            <a:t>1,196</a:t>
          </a:r>
          <a:endParaRPr lang="es-PA" sz="1800" b="1" dirty="0">
            <a:solidFill>
              <a:schemeClr val="tx1"/>
            </a:solidFill>
          </a:endParaRPr>
        </a:p>
      </dgm:t>
    </dgm:pt>
    <dgm:pt modelId="{D82BD587-59AD-471A-9CEB-7EE92B048ED5}" type="parTrans" cxnId="{40A8792B-5874-4657-AD50-4CF7485416EC}">
      <dgm:prSet/>
      <dgm:spPr/>
      <dgm:t>
        <a:bodyPr/>
        <a:lstStyle/>
        <a:p>
          <a:endParaRPr lang="es-PA"/>
        </a:p>
      </dgm:t>
    </dgm:pt>
    <dgm:pt modelId="{487B22E5-8F65-4263-B894-02FD750EE7DE}" type="sibTrans" cxnId="{40A8792B-5874-4657-AD50-4CF7485416EC}">
      <dgm:prSet/>
      <dgm:spPr/>
      <dgm:t>
        <a:bodyPr/>
        <a:lstStyle/>
        <a:p>
          <a:endParaRPr lang="es-PA"/>
        </a:p>
      </dgm:t>
    </dgm:pt>
    <dgm:pt modelId="{0AE4D4E9-5188-4F0E-A3DB-2E2BF3F3544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A" sz="2700" b="1" dirty="0" smtClean="0">
              <a:solidFill>
                <a:schemeClr val="tx1"/>
              </a:solidFill>
            </a:rPr>
            <a:t>MEDICOS </a:t>
          </a:r>
        </a:p>
        <a:p>
          <a:r>
            <a:rPr lang="es-PA" sz="2700" b="1" dirty="0" smtClean="0">
              <a:solidFill>
                <a:schemeClr val="tx1"/>
              </a:solidFill>
            </a:rPr>
            <a:t>6,179</a:t>
          </a:r>
          <a:endParaRPr lang="es-PA" sz="1800" b="1" dirty="0">
            <a:solidFill>
              <a:schemeClr val="tx1"/>
            </a:solidFill>
          </a:endParaRPr>
        </a:p>
      </dgm:t>
    </dgm:pt>
    <dgm:pt modelId="{5A945A9A-9C40-4AC8-9A68-B0D64BD7EC8F}" type="parTrans" cxnId="{F27CB648-F55D-4DEC-A432-67E6C139CF14}">
      <dgm:prSet/>
      <dgm:spPr/>
      <dgm:t>
        <a:bodyPr/>
        <a:lstStyle/>
        <a:p>
          <a:endParaRPr lang="es-PA"/>
        </a:p>
      </dgm:t>
    </dgm:pt>
    <dgm:pt modelId="{9090EE43-CC60-4966-87A4-580DDED1A871}" type="sibTrans" cxnId="{F27CB648-F55D-4DEC-A432-67E6C139CF14}">
      <dgm:prSet/>
      <dgm:spPr/>
      <dgm:t>
        <a:bodyPr/>
        <a:lstStyle/>
        <a:p>
          <a:endParaRPr lang="es-PA"/>
        </a:p>
      </dgm:t>
    </dgm:pt>
    <dgm:pt modelId="{548F9C12-01D8-4F63-9822-51267553677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PA" sz="2700" b="1" dirty="0" smtClean="0">
              <a:solidFill>
                <a:schemeClr val="tx1"/>
              </a:solidFill>
            </a:rPr>
            <a:t>ENFERMERAS</a:t>
          </a:r>
        </a:p>
        <a:p>
          <a:r>
            <a:rPr lang="es-PA" sz="2700" b="1" dirty="0" smtClean="0">
              <a:solidFill>
                <a:schemeClr val="tx1"/>
              </a:solidFill>
            </a:rPr>
            <a:t>5,262 </a:t>
          </a:r>
          <a:r>
            <a:rPr lang="es-PA" sz="2000" b="1" dirty="0" smtClean="0">
              <a:solidFill>
                <a:schemeClr val="tx1"/>
              </a:solidFill>
            </a:rPr>
            <a:t> </a:t>
          </a:r>
          <a:endParaRPr lang="es-PA" sz="2000" b="1" dirty="0">
            <a:solidFill>
              <a:schemeClr val="tx1"/>
            </a:solidFill>
          </a:endParaRPr>
        </a:p>
      </dgm:t>
    </dgm:pt>
    <dgm:pt modelId="{C1457736-ABB9-45C4-A916-DBAAB19D4EF1}" type="sibTrans" cxnId="{85AF9D7C-50C4-46B1-AFDA-28C15CE6B65F}">
      <dgm:prSet/>
      <dgm:spPr/>
      <dgm:t>
        <a:bodyPr/>
        <a:lstStyle/>
        <a:p>
          <a:endParaRPr lang="es-PA"/>
        </a:p>
      </dgm:t>
    </dgm:pt>
    <dgm:pt modelId="{9DC0D383-E48C-4041-BC43-3617DE060791}" type="parTrans" cxnId="{85AF9D7C-50C4-46B1-AFDA-28C15CE6B65F}">
      <dgm:prSet/>
      <dgm:spPr/>
      <dgm:t>
        <a:bodyPr/>
        <a:lstStyle/>
        <a:p>
          <a:endParaRPr lang="es-PA"/>
        </a:p>
      </dgm:t>
    </dgm:pt>
    <dgm:pt modelId="{E99FF5D8-C945-47B7-AFF1-69F0CBC5AE6B}" type="pres">
      <dgm:prSet presAssocID="{189598FC-6057-4F86-B781-D4B26E5CAE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1719A822-2124-4272-A5EA-D68A72F111E8}" type="pres">
      <dgm:prSet presAssocID="{548F9C12-01D8-4F63-9822-512675536774}" presName="node" presStyleLbl="node1" presStyleIdx="0" presStyleCnt="3" custLinFactY="24284" custLinFactNeighborX="36915" custLinFactNeighborY="10000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277D48E1-CBCD-4B49-93DB-A375135B2C56}" type="pres">
      <dgm:prSet presAssocID="{C1457736-ABB9-45C4-A916-DBAAB19D4EF1}" presName="sibTrans" presStyleCnt="0"/>
      <dgm:spPr/>
      <dgm:t>
        <a:bodyPr/>
        <a:lstStyle/>
        <a:p>
          <a:endParaRPr lang="es-PA"/>
        </a:p>
      </dgm:t>
    </dgm:pt>
    <dgm:pt modelId="{E2B7CC49-CC76-487E-A038-39C5A013E8B5}" type="pres">
      <dgm:prSet presAssocID="{A7ECAC0D-98D7-4DD9-9899-4AF812B676DF}" presName="node" presStyleLbl="node1" presStyleIdx="1" presStyleCnt="3" custLinFactNeighborX="49173" custLinFactNeighborY="5172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7B3EC0B-6331-4F0C-A8A7-A5A2FE31463B}" type="pres">
      <dgm:prSet presAssocID="{487B22E5-8F65-4263-B894-02FD750EE7DE}" presName="sibTrans" presStyleCnt="0"/>
      <dgm:spPr/>
      <dgm:t>
        <a:bodyPr/>
        <a:lstStyle/>
        <a:p>
          <a:endParaRPr lang="es-PA"/>
        </a:p>
      </dgm:t>
    </dgm:pt>
    <dgm:pt modelId="{EF7AA7DC-87D7-47BA-9B6F-DC4C910A2659}" type="pres">
      <dgm:prSet presAssocID="{0AE4D4E9-5188-4F0E-A3DB-2E2BF3F35448}" presName="node" presStyleLbl="node1" presStyleIdx="2" presStyleCnt="3" custLinFactY="-12480" custLinFactNeighborX="-28920" custLinFactNeighborY="-100000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79D9750-E8FA-429E-86C9-BDFB4A741439}" type="presOf" srcId="{548F9C12-01D8-4F63-9822-512675536774}" destId="{1719A822-2124-4272-A5EA-D68A72F111E8}" srcOrd="0" destOrd="0" presId="urn:microsoft.com/office/officeart/2005/8/layout/default"/>
    <dgm:cxn modelId="{2372F67B-4B6A-446F-932C-44B9D8C6C9C2}" type="presOf" srcId="{A7ECAC0D-98D7-4DD9-9899-4AF812B676DF}" destId="{E2B7CC49-CC76-487E-A038-39C5A013E8B5}" srcOrd="0" destOrd="0" presId="urn:microsoft.com/office/officeart/2005/8/layout/default"/>
    <dgm:cxn modelId="{F9924F4C-B51D-4D65-93A7-DEEAF754F88D}" type="presOf" srcId="{189598FC-6057-4F86-B781-D4B26E5CAE7E}" destId="{E99FF5D8-C945-47B7-AFF1-69F0CBC5AE6B}" srcOrd="0" destOrd="0" presId="urn:microsoft.com/office/officeart/2005/8/layout/default"/>
    <dgm:cxn modelId="{40A8792B-5874-4657-AD50-4CF7485416EC}" srcId="{189598FC-6057-4F86-B781-D4B26E5CAE7E}" destId="{A7ECAC0D-98D7-4DD9-9899-4AF812B676DF}" srcOrd="1" destOrd="0" parTransId="{D82BD587-59AD-471A-9CEB-7EE92B048ED5}" sibTransId="{487B22E5-8F65-4263-B894-02FD750EE7DE}"/>
    <dgm:cxn modelId="{D115D48F-CF74-40C7-A7F8-4215ECF7A356}" type="presOf" srcId="{0AE4D4E9-5188-4F0E-A3DB-2E2BF3F35448}" destId="{EF7AA7DC-87D7-47BA-9B6F-DC4C910A2659}" srcOrd="0" destOrd="0" presId="urn:microsoft.com/office/officeart/2005/8/layout/default"/>
    <dgm:cxn modelId="{85AF9D7C-50C4-46B1-AFDA-28C15CE6B65F}" srcId="{189598FC-6057-4F86-B781-D4B26E5CAE7E}" destId="{548F9C12-01D8-4F63-9822-512675536774}" srcOrd="0" destOrd="0" parTransId="{9DC0D383-E48C-4041-BC43-3617DE060791}" sibTransId="{C1457736-ABB9-45C4-A916-DBAAB19D4EF1}"/>
    <dgm:cxn modelId="{F27CB648-F55D-4DEC-A432-67E6C139CF14}" srcId="{189598FC-6057-4F86-B781-D4B26E5CAE7E}" destId="{0AE4D4E9-5188-4F0E-A3DB-2E2BF3F35448}" srcOrd="2" destOrd="0" parTransId="{5A945A9A-9C40-4AC8-9A68-B0D64BD7EC8F}" sibTransId="{9090EE43-CC60-4966-87A4-580DDED1A871}"/>
    <dgm:cxn modelId="{2570720F-33D9-427D-9DC4-F66B0E492457}" type="presParOf" srcId="{E99FF5D8-C945-47B7-AFF1-69F0CBC5AE6B}" destId="{1719A822-2124-4272-A5EA-D68A72F111E8}" srcOrd="0" destOrd="0" presId="urn:microsoft.com/office/officeart/2005/8/layout/default"/>
    <dgm:cxn modelId="{5BB63C95-15E4-47D8-A14C-0640D1CC7BCD}" type="presParOf" srcId="{E99FF5D8-C945-47B7-AFF1-69F0CBC5AE6B}" destId="{277D48E1-CBCD-4B49-93DB-A375135B2C56}" srcOrd="1" destOrd="0" presId="urn:microsoft.com/office/officeart/2005/8/layout/default"/>
    <dgm:cxn modelId="{FEAD2C28-AD42-444E-A57C-F6EDF187D125}" type="presParOf" srcId="{E99FF5D8-C945-47B7-AFF1-69F0CBC5AE6B}" destId="{E2B7CC49-CC76-487E-A038-39C5A013E8B5}" srcOrd="2" destOrd="0" presId="urn:microsoft.com/office/officeart/2005/8/layout/default"/>
    <dgm:cxn modelId="{A3F429DF-4ED0-42D8-8403-402354405182}" type="presParOf" srcId="{E99FF5D8-C945-47B7-AFF1-69F0CBC5AE6B}" destId="{07B3EC0B-6331-4F0C-A8A7-A5A2FE31463B}" srcOrd="3" destOrd="0" presId="urn:microsoft.com/office/officeart/2005/8/layout/default"/>
    <dgm:cxn modelId="{7155227F-5652-43DD-929D-18BE57E432A7}" type="presParOf" srcId="{E99FF5D8-C945-47B7-AFF1-69F0CBC5AE6B}" destId="{EF7AA7DC-87D7-47BA-9B6F-DC4C910A26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EA5276-D34B-4B87-88B4-18F8026002FB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PA"/>
        </a:p>
      </dgm:t>
    </dgm:pt>
    <dgm:pt modelId="{47D57507-73AD-4B04-8DEF-B20975FE94AA}">
      <dgm:prSet phldrT="[Texto]" custT="1"/>
      <dgm:spPr/>
      <dgm:t>
        <a:bodyPr/>
        <a:lstStyle/>
        <a:p>
          <a:r>
            <a:rPr lang="es-PA" sz="2800" dirty="0" smtClean="0"/>
            <a:t>Total de </a:t>
          </a:r>
          <a:r>
            <a:rPr lang="es-PA" sz="2800" dirty="0" smtClean="0"/>
            <a:t>6179 médicos  </a:t>
          </a:r>
          <a:r>
            <a:rPr lang="es-PA" sz="2800" dirty="0" smtClean="0"/>
            <a:t>Sistema de salud en </a:t>
          </a:r>
          <a:r>
            <a:rPr lang="es-PA" sz="2800" dirty="0" smtClean="0"/>
            <a:t>2015 </a:t>
          </a:r>
          <a:r>
            <a:rPr lang="es-PA" sz="2800" dirty="0" smtClean="0"/>
            <a:t>de acuerdo informe INEC </a:t>
          </a:r>
          <a:endParaRPr lang="es-PA" sz="2800" dirty="0"/>
        </a:p>
      </dgm:t>
    </dgm:pt>
    <dgm:pt modelId="{8D53248E-335D-429A-A84B-4478DF4CCA17}" type="parTrans" cxnId="{AC302ADE-1BC7-4B72-B6B9-4CBDCD3BEEB3}">
      <dgm:prSet/>
      <dgm:spPr/>
      <dgm:t>
        <a:bodyPr/>
        <a:lstStyle/>
        <a:p>
          <a:endParaRPr lang="es-PA" sz="2800"/>
        </a:p>
      </dgm:t>
    </dgm:pt>
    <dgm:pt modelId="{18DE8E08-F1AE-4A00-96FD-DE82E0115263}" type="sibTrans" cxnId="{AC302ADE-1BC7-4B72-B6B9-4CBDCD3BEEB3}">
      <dgm:prSet/>
      <dgm:spPr/>
      <dgm:t>
        <a:bodyPr/>
        <a:lstStyle/>
        <a:p>
          <a:endParaRPr lang="es-PA" sz="2800"/>
        </a:p>
      </dgm:t>
    </dgm:pt>
    <dgm:pt modelId="{644ED8A3-B1A6-4CC9-AE6C-49B0FF2C0F2E}">
      <dgm:prSet custT="1"/>
      <dgm:spPr/>
      <dgm:t>
        <a:bodyPr/>
        <a:lstStyle/>
        <a:p>
          <a:r>
            <a:rPr lang="es-PA" sz="2800" dirty="0" smtClean="0"/>
            <a:t> 2015 En la área Metropolitana  se dispone  de </a:t>
          </a:r>
          <a:r>
            <a:rPr lang="es-PA" sz="2800" dirty="0" smtClean="0"/>
            <a:t>500 </a:t>
          </a:r>
          <a:r>
            <a:rPr lang="es-PA" sz="2800" dirty="0" smtClean="0"/>
            <a:t>habitantes  por médico </a:t>
          </a:r>
          <a:endParaRPr lang="es-PA" sz="2800" dirty="0"/>
        </a:p>
      </dgm:t>
    </dgm:pt>
    <dgm:pt modelId="{520E7515-6394-45D5-B0BA-4EA9234D0E7C}" type="parTrans" cxnId="{DB846AB7-9F0E-4159-BE6A-D0E65D346C84}">
      <dgm:prSet/>
      <dgm:spPr/>
      <dgm:t>
        <a:bodyPr/>
        <a:lstStyle/>
        <a:p>
          <a:endParaRPr lang="es-PA" sz="2800"/>
        </a:p>
      </dgm:t>
    </dgm:pt>
    <dgm:pt modelId="{8311565B-D19A-4F59-8713-B3CFDCB6E79E}" type="sibTrans" cxnId="{DB846AB7-9F0E-4159-BE6A-D0E65D346C84}">
      <dgm:prSet/>
      <dgm:spPr/>
      <dgm:t>
        <a:bodyPr/>
        <a:lstStyle/>
        <a:p>
          <a:endParaRPr lang="es-PA" sz="2800"/>
        </a:p>
      </dgm:t>
    </dgm:pt>
    <dgm:pt modelId="{9E7320C8-AA76-4EE3-8259-FDE0618296E3}">
      <dgm:prSet custT="1"/>
      <dgm:spPr/>
      <dgm:t>
        <a:bodyPr/>
        <a:lstStyle/>
        <a:p>
          <a:r>
            <a:rPr lang="es-PA" sz="2800" dirty="0" smtClean="0"/>
            <a:t>2015  Darién  1,599 hab/médico , </a:t>
          </a:r>
          <a:r>
            <a:rPr lang="es-PA" sz="2800" dirty="0" err="1" smtClean="0"/>
            <a:t>Guna</a:t>
          </a:r>
          <a:r>
            <a:rPr lang="es-PA" sz="2800" dirty="0" smtClean="0"/>
            <a:t> </a:t>
          </a:r>
          <a:r>
            <a:rPr lang="es-PA" sz="2800" dirty="0" err="1" smtClean="0"/>
            <a:t>Yala</a:t>
          </a:r>
          <a:r>
            <a:rPr lang="es-PA" sz="2800" dirty="0" smtClean="0"/>
            <a:t> la relac. 5, 903 habitantes y comarca Embara es de 7,919</a:t>
          </a:r>
          <a:endParaRPr lang="es-PA" sz="2800" dirty="0"/>
        </a:p>
      </dgm:t>
    </dgm:pt>
    <dgm:pt modelId="{07BFF63A-9C45-43B8-9315-8C5D9A0445F4}" type="parTrans" cxnId="{DA80EDD3-8F43-4C01-88E6-90187D05BBFD}">
      <dgm:prSet/>
      <dgm:spPr/>
      <dgm:t>
        <a:bodyPr/>
        <a:lstStyle/>
        <a:p>
          <a:endParaRPr lang="es-PA" sz="2800"/>
        </a:p>
      </dgm:t>
    </dgm:pt>
    <dgm:pt modelId="{075EADFE-B5AF-4D8F-820F-F99BCAE16002}" type="sibTrans" cxnId="{DA80EDD3-8F43-4C01-88E6-90187D05BBFD}">
      <dgm:prSet/>
      <dgm:spPr/>
      <dgm:t>
        <a:bodyPr/>
        <a:lstStyle/>
        <a:p>
          <a:endParaRPr lang="es-PA" sz="2800"/>
        </a:p>
      </dgm:t>
    </dgm:pt>
    <dgm:pt modelId="{6886847D-46BC-4FBE-8B40-0C95DC4177B7}" type="pres">
      <dgm:prSet presAssocID="{A2EA5276-D34B-4B87-88B4-18F8026002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CEEC24C9-A032-47D1-A3AB-78B9EB453A8C}" type="pres">
      <dgm:prSet presAssocID="{47D57507-73AD-4B04-8DEF-B20975FE94AA}" presName="parentText" presStyleLbl="node1" presStyleIdx="0" presStyleCnt="3" custLinFactNeighborX="2152" custLinFactNeighborY="81980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01F6938-C98D-4B46-90BD-6CC50E81A4EA}" type="pres">
      <dgm:prSet presAssocID="{18DE8E08-F1AE-4A00-96FD-DE82E0115263}" presName="spacer" presStyleCnt="0"/>
      <dgm:spPr/>
      <dgm:t>
        <a:bodyPr/>
        <a:lstStyle/>
        <a:p>
          <a:endParaRPr lang="es-PA"/>
        </a:p>
      </dgm:t>
    </dgm:pt>
    <dgm:pt modelId="{CDF12AFE-EEAA-4DF1-BAE6-42F1EA91CCBC}" type="pres">
      <dgm:prSet presAssocID="{644ED8A3-B1A6-4CC9-AE6C-49B0FF2C0F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D9D1FF3-7F15-4E10-BBA0-0C84A58F681C}" type="pres">
      <dgm:prSet presAssocID="{8311565B-D19A-4F59-8713-B3CFDCB6E79E}" presName="spacer" presStyleCnt="0"/>
      <dgm:spPr/>
      <dgm:t>
        <a:bodyPr/>
        <a:lstStyle/>
        <a:p>
          <a:endParaRPr lang="es-PA"/>
        </a:p>
      </dgm:t>
    </dgm:pt>
    <dgm:pt modelId="{6AD9FF38-18E2-4B1E-AAB8-D8B1AC53958F}" type="pres">
      <dgm:prSet presAssocID="{9E7320C8-AA76-4EE3-8259-FDE0618296E3}" presName="parentText" presStyleLbl="node1" presStyleIdx="2" presStyleCnt="3" custLinFactNeighborX="798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C302ADE-1BC7-4B72-B6B9-4CBDCD3BEEB3}" srcId="{A2EA5276-D34B-4B87-88B4-18F8026002FB}" destId="{47D57507-73AD-4B04-8DEF-B20975FE94AA}" srcOrd="0" destOrd="0" parTransId="{8D53248E-335D-429A-A84B-4478DF4CCA17}" sibTransId="{18DE8E08-F1AE-4A00-96FD-DE82E0115263}"/>
    <dgm:cxn modelId="{FB386607-9F2A-4B30-94F8-9F73974F8A86}" type="presOf" srcId="{9E7320C8-AA76-4EE3-8259-FDE0618296E3}" destId="{6AD9FF38-18E2-4B1E-AAB8-D8B1AC53958F}" srcOrd="0" destOrd="0" presId="urn:microsoft.com/office/officeart/2005/8/layout/vList2"/>
    <dgm:cxn modelId="{DA80EDD3-8F43-4C01-88E6-90187D05BBFD}" srcId="{A2EA5276-D34B-4B87-88B4-18F8026002FB}" destId="{9E7320C8-AA76-4EE3-8259-FDE0618296E3}" srcOrd="2" destOrd="0" parTransId="{07BFF63A-9C45-43B8-9315-8C5D9A0445F4}" sibTransId="{075EADFE-B5AF-4D8F-820F-F99BCAE16002}"/>
    <dgm:cxn modelId="{76E578E5-7757-46BA-ABA9-51AF5C24B829}" type="presOf" srcId="{A2EA5276-D34B-4B87-88B4-18F8026002FB}" destId="{6886847D-46BC-4FBE-8B40-0C95DC4177B7}" srcOrd="0" destOrd="0" presId="urn:microsoft.com/office/officeart/2005/8/layout/vList2"/>
    <dgm:cxn modelId="{CFD330D4-DE82-4184-AC4B-DF076B4C6CD2}" type="presOf" srcId="{644ED8A3-B1A6-4CC9-AE6C-49B0FF2C0F2E}" destId="{CDF12AFE-EEAA-4DF1-BAE6-42F1EA91CCBC}" srcOrd="0" destOrd="0" presId="urn:microsoft.com/office/officeart/2005/8/layout/vList2"/>
    <dgm:cxn modelId="{6D96A983-B265-4CF2-AF6B-DFD8C83654B7}" type="presOf" srcId="{47D57507-73AD-4B04-8DEF-B20975FE94AA}" destId="{CEEC24C9-A032-47D1-A3AB-78B9EB453A8C}" srcOrd="0" destOrd="0" presId="urn:microsoft.com/office/officeart/2005/8/layout/vList2"/>
    <dgm:cxn modelId="{DB846AB7-9F0E-4159-BE6A-D0E65D346C84}" srcId="{A2EA5276-D34B-4B87-88B4-18F8026002FB}" destId="{644ED8A3-B1A6-4CC9-AE6C-49B0FF2C0F2E}" srcOrd="1" destOrd="0" parTransId="{520E7515-6394-45D5-B0BA-4EA9234D0E7C}" sibTransId="{8311565B-D19A-4F59-8713-B3CFDCB6E79E}"/>
    <dgm:cxn modelId="{6854FEAA-81C7-4EC2-9714-0EF393353341}" type="presParOf" srcId="{6886847D-46BC-4FBE-8B40-0C95DC4177B7}" destId="{CEEC24C9-A032-47D1-A3AB-78B9EB453A8C}" srcOrd="0" destOrd="0" presId="urn:microsoft.com/office/officeart/2005/8/layout/vList2"/>
    <dgm:cxn modelId="{DA0C4AC4-9903-4893-84ED-9B92549BFA7F}" type="presParOf" srcId="{6886847D-46BC-4FBE-8B40-0C95DC4177B7}" destId="{A01F6938-C98D-4B46-90BD-6CC50E81A4EA}" srcOrd="1" destOrd="0" presId="urn:microsoft.com/office/officeart/2005/8/layout/vList2"/>
    <dgm:cxn modelId="{4574AD1A-0C1A-498B-8182-95AB7004E902}" type="presParOf" srcId="{6886847D-46BC-4FBE-8B40-0C95DC4177B7}" destId="{CDF12AFE-EEAA-4DF1-BAE6-42F1EA91CCBC}" srcOrd="2" destOrd="0" presId="urn:microsoft.com/office/officeart/2005/8/layout/vList2"/>
    <dgm:cxn modelId="{B7D0275F-FA2E-4089-9D55-69ABCB4D0A82}" type="presParOf" srcId="{6886847D-46BC-4FBE-8B40-0C95DC4177B7}" destId="{4D9D1FF3-7F15-4E10-BBA0-0C84A58F681C}" srcOrd="3" destOrd="0" presId="urn:microsoft.com/office/officeart/2005/8/layout/vList2"/>
    <dgm:cxn modelId="{E638BE52-588A-42D6-A2B1-A8C75FEDD8A0}" type="presParOf" srcId="{6886847D-46BC-4FBE-8B40-0C95DC4177B7}" destId="{6AD9FF38-18E2-4B1E-AAB8-D8B1AC53958F}" srcOrd="4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21D28C-7870-4069-8CE4-48912A040320}" type="doc">
      <dgm:prSet loTypeId="urn:microsoft.com/office/officeart/2005/8/layout/arrow2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s-PA"/>
        </a:p>
      </dgm:t>
    </dgm:pt>
    <dgm:pt modelId="{2896199D-AE6D-4353-9BDF-CC4C045768D4}">
      <dgm:prSet phldrT="[Texto]" custT="1"/>
      <dgm:spPr/>
      <dgm:t>
        <a:bodyPr/>
        <a:lstStyle/>
        <a:p>
          <a:r>
            <a:rPr lang="es-PA" sz="2000" dirty="0" smtClean="0"/>
            <a:t>    13% Uruguay</a:t>
          </a:r>
        </a:p>
        <a:p>
          <a:endParaRPr lang="es-PA" sz="2000" dirty="0" smtClean="0"/>
        </a:p>
      </dgm:t>
    </dgm:pt>
    <dgm:pt modelId="{D3BFBE84-7E19-4440-BA49-080E716A9A68}" type="parTrans" cxnId="{E790B45C-A7D3-4E5C-AA80-30169EDB7657}">
      <dgm:prSet/>
      <dgm:spPr/>
      <dgm:t>
        <a:bodyPr/>
        <a:lstStyle/>
        <a:p>
          <a:endParaRPr lang="es-PA"/>
        </a:p>
      </dgm:t>
    </dgm:pt>
    <dgm:pt modelId="{AAFACE4E-506C-447C-A442-A9752DF523E5}" type="sibTrans" cxnId="{E790B45C-A7D3-4E5C-AA80-30169EDB7657}">
      <dgm:prSet/>
      <dgm:spPr/>
      <dgm:t>
        <a:bodyPr/>
        <a:lstStyle/>
        <a:p>
          <a:endParaRPr lang="es-PA"/>
        </a:p>
      </dgm:t>
    </dgm:pt>
    <dgm:pt modelId="{344EAA99-291A-44B8-B1B2-BD46241DEDA6}">
      <dgm:prSet phldrT="[Texto]" custT="1"/>
      <dgm:spPr/>
      <dgm:t>
        <a:bodyPr/>
        <a:lstStyle/>
        <a:p>
          <a:r>
            <a:rPr lang="es-PA" sz="2000" dirty="0" smtClean="0"/>
            <a:t>   27% Panamá</a:t>
          </a:r>
        </a:p>
        <a:p>
          <a:r>
            <a:rPr lang="es-PA" sz="2000" dirty="0" smtClean="0"/>
            <a:t>   23% Costa Rica  </a:t>
          </a:r>
          <a:endParaRPr lang="es-PA" sz="2000" dirty="0"/>
        </a:p>
      </dgm:t>
    </dgm:pt>
    <dgm:pt modelId="{5330A66B-4ED9-409C-BB21-353AF0F6DA7F}" type="parTrans" cxnId="{E4E65A46-C2BB-4C4B-8E7A-E56C379190FE}">
      <dgm:prSet/>
      <dgm:spPr/>
      <dgm:t>
        <a:bodyPr/>
        <a:lstStyle/>
        <a:p>
          <a:endParaRPr lang="es-PA"/>
        </a:p>
      </dgm:t>
    </dgm:pt>
    <dgm:pt modelId="{F0A3BF0C-BA35-4CBD-B315-A19DF2BAFAC2}" type="sibTrans" cxnId="{E4E65A46-C2BB-4C4B-8E7A-E56C379190FE}">
      <dgm:prSet/>
      <dgm:spPr/>
      <dgm:t>
        <a:bodyPr/>
        <a:lstStyle/>
        <a:p>
          <a:endParaRPr lang="es-PA"/>
        </a:p>
      </dgm:t>
    </dgm:pt>
    <dgm:pt modelId="{D1807092-77B7-499F-A7C0-752FF0D7385A}">
      <dgm:prSet phldrT="[Texto]" custT="1"/>
      <dgm:spPr/>
      <dgm:t>
        <a:bodyPr/>
        <a:lstStyle/>
        <a:p>
          <a:r>
            <a:rPr lang="es-PA" sz="2000" dirty="0" smtClean="0"/>
            <a:t>    45%  México</a:t>
          </a:r>
        </a:p>
        <a:p>
          <a:r>
            <a:rPr lang="es-PA" sz="2000" dirty="0" smtClean="0"/>
            <a:t>     33% Chile </a:t>
          </a:r>
          <a:endParaRPr lang="es-PA" sz="2000" dirty="0"/>
        </a:p>
      </dgm:t>
    </dgm:pt>
    <dgm:pt modelId="{88542B80-E489-4DE4-A611-EF60DF8BA57F}" type="parTrans" cxnId="{B1C53397-FB2B-4456-957C-971FEE407AFE}">
      <dgm:prSet/>
      <dgm:spPr/>
      <dgm:t>
        <a:bodyPr/>
        <a:lstStyle/>
        <a:p>
          <a:endParaRPr lang="es-PA"/>
        </a:p>
      </dgm:t>
    </dgm:pt>
    <dgm:pt modelId="{05288EDA-AD2B-4E53-BE91-ABF941549BC1}" type="sibTrans" cxnId="{B1C53397-FB2B-4456-957C-971FEE407AFE}">
      <dgm:prSet/>
      <dgm:spPr/>
      <dgm:t>
        <a:bodyPr/>
        <a:lstStyle/>
        <a:p>
          <a:endParaRPr lang="es-PA"/>
        </a:p>
      </dgm:t>
    </dgm:pt>
    <dgm:pt modelId="{15BEBBD8-AD0A-48BC-9A96-1DDD6062A6B1}" type="pres">
      <dgm:prSet presAssocID="{5821D28C-7870-4069-8CE4-48912A04032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08900A10-8420-4284-9C30-23011035B89C}" type="pres">
      <dgm:prSet presAssocID="{5821D28C-7870-4069-8CE4-48912A040320}" presName="arrow" presStyleLbl="bgShp" presStyleIdx="0" presStyleCnt="1" custLinFactNeighborX="-1409" custLinFactNeighborY="-5388"/>
      <dgm:spPr>
        <a:ln>
          <a:solidFill>
            <a:srgbClr val="FF0000"/>
          </a:solidFill>
        </a:ln>
      </dgm:spPr>
      <dgm:t>
        <a:bodyPr/>
        <a:lstStyle/>
        <a:p>
          <a:endParaRPr lang="es-PA"/>
        </a:p>
      </dgm:t>
    </dgm:pt>
    <dgm:pt modelId="{981FDAF3-8677-4930-91A9-FEB7ABCA1811}" type="pres">
      <dgm:prSet presAssocID="{5821D28C-7870-4069-8CE4-48912A040320}" presName="arrowDiagram3" presStyleCnt="0"/>
      <dgm:spPr/>
    </dgm:pt>
    <dgm:pt modelId="{C0EF0047-91C5-4113-B465-7A37DFCB19FA}" type="pres">
      <dgm:prSet presAssocID="{2896199D-AE6D-4353-9BDF-CC4C045768D4}" presName="bullet3a" presStyleLbl="node1" presStyleIdx="0" presStyleCnt="3" custLinFactY="-11386" custLinFactNeighborX="8568" custLinFactNeighborY="-100000"/>
      <dgm:spPr/>
    </dgm:pt>
    <dgm:pt modelId="{D6794045-C5E8-4FE6-861E-F8D605719F07}" type="pres">
      <dgm:prSet presAssocID="{2896199D-AE6D-4353-9BDF-CC4C045768D4}" presName="textBox3a" presStyleLbl="revTx" presStyleIdx="0" presStyleCnt="3" custAng="19400577" custScaleX="53768" custLinFactNeighborX="-4894" custLinFactNeighborY="-6902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1E89CB8-4F1E-4B25-8207-75CAE116B4AF}" type="pres">
      <dgm:prSet presAssocID="{344EAA99-291A-44B8-B1B2-BD46241DEDA6}" presName="bullet3b" presStyleLbl="node1" presStyleIdx="1" presStyleCnt="3" custLinFactX="-6194" custLinFactNeighborX="-100000" custLinFactNeighborY="21334"/>
      <dgm:spPr/>
    </dgm:pt>
    <dgm:pt modelId="{54469A61-D2C8-4E18-8593-D5CB68982733}" type="pres">
      <dgm:prSet presAssocID="{344EAA99-291A-44B8-B1B2-BD46241DEDA6}" presName="textBox3b" presStyleLbl="revTx" presStyleIdx="1" presStyleCnt="3" custAng="20031865" custLinFactNeighborX="-7889" custLinFactNeighborY="-27438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D9AF710-A234-49DA-A923-778CB009C3CC}" type="pres">
      <dgm:prSet presAssocID="{D1807092-77B7-499F-A7C0-752FF0D7385A}" presName="bullet3c" presStyleLbl="node1" presStyleIdx="2" presStyleCnt="3" custLinFactX="-31699" custLinFactNeighborX="-100000" custLinFactNeighborY="-20628"/>
      <dgm:spPr/>
      <dgm:t>
        <a:bodyPr/>
        <a:lstStyle/>
        <a:p>
          <a:endParaRPr lang="es-PA"/>
        </a:p>
      </dgm:t>
    </dgm:pt>
    <dgm:pt modelId="{2FA3CDC8-2DBA-4083-B2E8-590BD0E1029D}" type="pres">
      <dgm:prSet presAssocID="{D1807092-77B7-499F-A7C0-752FF0D7385A}" presName="textBox3c" presStyleLbl="revTx" presStyleIdx="2" presStyleCnt="3" custAng="20831097" custLinFactNeighborX="-24118" custLinFactNeighborY="-12654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9B085D60-AC70-494B-BABC-2BB2119630E7}" type="presOf" srcId="{D1807092-77B7-499F-A7C0-752FF0D7385A}" destId="{2FA3CDC8-2DBA-4083-B2E8-590BD0E1029D}" srcOrd="0" destOrd="0" presId="urn:microsoft.com/office/officeart/2005/8/layout/arrow2"/>
    <dgm:cxn modelId="{DEFC5734-00F8-4B4A-ADC0-33C100CB0A34}" type="presOf" srcId="{5821D28C-7870-4069-8CE4-48912A040320}" destId="{15BEBBD8-AD0A-48BC-9A96-1DDD6062A6B1}" srcOrd="0" destOrd="0" presId="urn:microsoft.com/office/officeart/2005/8/layout/arrow2"/>
    <dgm:cxn modelId="{47EBA4AB-A13A-4133-9F69-D945D753C5DC}" type="presOf" srcId="{2896199D-AE6D-4353-9BDF-CC4C045768D4}" destId="{D6794045-C5E8-4FE6-861E-F8D605719F07}" srcOrd="0" destOrd="0" presId="urn:microsoft.com/office/officeart/2005/8/layout/arrow2"/>
    <dgm:cxn modelId="{B1C53397-FB2B-4456-957C-971FEE407AFE}" srcId="{5821D28C-7870-4069-8CE4-48912A040320}" destId="{D1807092-77B7-499F-A7C0-752FF0D7385A}" srcOrd="2" destOrd="0" parTransId="{88542B80-E489-4DE4-A611-EF60DF8BA57F}" sibTransId="{05288EDA-AD2B-4E53-BE91-ABF941549BC1}"/>
    <dgm:cxn modelId="{E4E65A46-C2BB-4C4B-8E7A-E56C379190FE}" srcId="{5821D28C-7870-4069-8CE4-48912A040320}" destId="{344EAA99-291A-44B8-B1B2-BD46241DEDA6}" srcOrd="1" destOrd="0" parTransId="{5330A66B-4ED9-409C-BB21-353AF0F6DA7F}" sibTransId="{F0A3BF0C-BA35-4CBD-B315-A19DF2BAFAC2}"/>
    <dgm:cxn modelId="{E790B45C-A7D3-4E5C-AA80-30169EDB7657}" srcId="{5821D28C-7870-4069-8CE4-48912A040320}" destId="{2896199D-AE6D-4353-9BDF-CC4C045768D4}" srcOrd="0" destOrd="0" parTransId="{D3BFBE84-7E19-4440-BA49-080E716A9A68}" sibTransId="{AAFACE4E-506C-447C-A442-A9752DF523E5}"/>
    <dgm:cxn modelId="{ED7FCA35-757A-483F-9100-75ADD25C6448}" type="presOf" srcId="{344EAA99-291A-44B8-B1B2-BD46241DEDA6}" destId="{54469A61-D2C8-4E18-8593-D5CB68982733}" srcOrd="0" destOrd="0" presId="urn:microsoft.com/office/officeart/2005/8/layout/arrow2"/>
    <dgm:cxn modelId="{8877EF1E-F2F8-4FC0-8BC1-F1EC50E793B0}" type="presParOf" srcId="{15BEBBD8-AD0A-48BC-9A96-1DDD6062A6B1}" destId="{08900A10-8420-4284-9C30-23011035B89C}" srcOrd="0" destOrd="0" presId="urn:microsoft.com/office/officeart/2005/8/layout/arrow2"/>
    <dgm:cxn modelId="{CDFBA90A-0B94-421F-B23A-6A8AFFA946CA}" type="presParOf" srcId="{15BEBBD8-AD0A-48BC-9A96-1DDD6062A6B1}" destId="{981FDAF3-8677-4930-91A9-FEB7ABCA1811}" srcOrd="1" destOrd="0" presId="urn:microsoft.com/office/officeart/2005/8/layout/arrow2"/>
    <dgm:cxn modelId="{E917CE56-6485-45D5-A16B-22EBAAA20A27}" type="presParOf" srcId="{981FDAF3-8677-4930-91A9-FEB7ABCA1811}" destId="{C0EF0047-91C5-4113-B465-7A37DFCB19FA}" srcOrd="0" destOrd="0" presId="urn:microsoft.com/office/officeart/2005/8/layout/arrow2"/>
    <dgm:cxn modelId="{6E8D4878-9BF6-4077-A9F1-81B6643078AE}" type="presParOf" srcId="{981FDAF3-8677-4930-91A9-FEB7ABCA1811}" destId="{D6794045-C5E8-4FE6-861E-F8D605719F07}" srcOrd="1" destOrd="0" presId="urn:microsoft.com/office/officeart/2005/8/layout/arrow2"/>
    <dgm:cxn modelId="{AC21DF9E-BAB8-4370-9395-B6A574C92F93}" type="presParOf" srcId="{981FDAF3-8677-4930-91A9-FEB7ABCA1811}" destId="{91E89CB8-4F1E-4B25-8207-75CAE116B4AF}" srcOrd="2" destOrd="0" presId="urn:microsoft.com/office/officeart/2005/8/layout/arrow2"/>
    <dgm:cxn modelId="{C2AC0A97-818A-4E3F-8E4C-D18B4140BA7B}" type="presParOf" srcId="{981FDAF3-8677-4930-91A9-FEB7ABCA1811}" destId="{54469A61-D2C8-4E18-8593-D5CB68982733}" srcOrd="3" destOrd="0" presId="urn:microsoft.com/office/officeart/2005/8/layout/arrow2"/>
    <dgm:cxn modelId="{3D3693A6-E6F8-4155-810B-D78BF0912FDA}" type="presParOf" srcId="{981FDAF3-8677-4930-91A9-FEB7ABCA1811}" destId="{1D9AF710-A234-49DA-A923-778CB009C3CC}" srcOrd="4" destOrd="0" presId="urn:microsoft.com/office/officeart/2005/8/layout/arrow2"/>
    <dgm:cxn modelId="{F634DF4B-020F-4A70-95DC-CE653BDCAC10}" type="presParOf" srcId="{981FDAF3-8677-4930-91A9-FEB7ABCA1811}" destId="{2FA3CDC8-2DBA-4083-B2E8-590BD0E1029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D7E53-264A-4100-9F9A-783268F3A7BC}">
      <dsp:nvSpPr>
        <dsp:cNvPr id="0" name=""/>
        <dsp:cNvSpPr/>
      </dsp:nvSpPr>
      <dsp:spPr>
        <a:xfrm>
          <a:off x="6785" y="560051"/>
          <a:ext cx="2028209" cy="2528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smtClean="0"/>
            <a:t>Pobreza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smtClean="0"/>
            <a:t>2008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200" kern="1200" smtClean="0"/>
            <a:t>36.8 a 32.5 </a:t>
          </a:r>
          <a:endParaRPr lang="es-PA" sz="3200" kern="1200" dirty="0"/>
        </a:p>
      </dsp:txBody>
      <dsp:txXfrm>
        <a:off x="66189" y="619455"/>
        <a:ext cx="1909401" cy="2410115"/>
      </dsp:txXfrm>
    </dsp:sp>
    <dsp:sp modelId="{56477CF5-C823-4BBE-8DBC-406A171BB3A9}">
      <dsp:nvSpPr>
        <dsp:cNvPr id="0" name=""/>
        <dsp:cNvSpPr/>
      </dsp:nvSpPr>
      <dsp:spPr>
        <a:xfrm>
          <a:off x="2237816" y="1573015"/>
          <a:ext cx="429980" cy="5029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/>
        </a:p>
      </dsp:txBody>
      <dsp:txXfrm>
        <a:off x="2237816" y="1673614"/>
        <a:ext cx="300986" cy="301797"/>
      </dsp:txXfrm>
    </dsp:sp>
    <dsp:sp modelId="{2C1A0035-238B-4BC9-9957-A97F18AA892E}">
      <dsp:nvSpPr>
        <dsp:cNvPr id="0" name=""/>
        <dsp:cNvSpPr/>
      </dsp:nvSpPr>
      <dsp:spPr>
        <a:xfrm>
          <a:off x="2846279" y="560051"/>
          <a:ext cx="2028209" cy="2528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kern="1200" dirty="0" smtClean="0"/>
            <a:t>Pobreza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kern="1200" dirty="0" smtClean="0"/>
            <a:t>2014 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kern="1200" dirty="0" smtClean="0"/>
            <a:t>28%</a:t>
          </a:r>
          <a:endParaRPr lang="es-PA" sz="3900" kern="1200" dirty="0"/>
        </a:p>
      </dsp:txBody>
      <dsp:txXfrm>
        <a:off x="2905683" y="619455"/>
        <a:ext cx="1909401" cy="2410115"/>
      </dsp:txXfrm>
    </dsp:sp>
    <dsp:sp modelId="{C2C87002-062E-45B6-A529-F68DDD3565A8}">
      <dsp:nvSpPr>
        <dsp:cNvPr id="0" name=""/>
        <dsp:cNvSpPr/>
      </dsp:nvSpPr>
      <dsp:spPr>
        <a:xfrm>
          <a:off x="5077309" y="1573015"/>
          <a:ext cx="429980" cy="5029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100" kern="1200"/>
        </a:p>
      </dsp:txBody>
      <dsp:txXfrm>
        <a:off x="5077309" y="1673614"/>
        <a:ext cx="300986" cy="301797"/>
      </dsp:txXfrm>
    </dsp:sp>
    <dsp:sp modelId="{13C1A484-A84D-4336-8D64-A06E92BA2119}">
      <dsp:nvSpPr>
        <dsp:cNvPr id="0" name=""/>
        <dsp:cNvSpPr/>
      </dsp:nvSpPr>
      <dsp:spPr>
        <a:xfrm>
          <a:off x="5685772" y="560051"/>
          <a:ext cx="2028209" cy="2528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kern="1200" dirty="0" smtClean="0"/>
            <a:t>Pobreza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kern="1200" dirty="0" smtClean="0"/>
            <a:t>2016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3900" kern="1200" dirty="0" smtClean="0"/>
            <a:t>26% </a:t>
          </a:r>
          <a:endParaRPr lang="es-PA" sz="3900" kern="1200" dirty="0"/>
        </a:p>
      </dsp:txBody>
      <dsp:txXfrm>
        <a:off x="5745176" y="619455"/>
        <a:ext cx="1909401" cy="2410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EB1BC-BA32-430A-A437-2BD7B765688B}">
      <dsp:nvSpPr>
        <dsp:cNvPr id="0" name=""/>
        <dsp:cNvSpPr/>
      </dsp:nvSpPr>
      <dsp:spPr>
        <a:xfrm>
          <a:off x="1863888" y="384"/>
          <a:ext cx="4731237" cy="237391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>
              <a:solidFill>
                <a:schemeClr val="tx1"/>
              </a:solidFill>
            </a:rPr>
            <a:t>ALFABETISMO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chemeClr val="tx1"/>
              </a:solidFill>
            </a:rPr>
            <a:t>94.5%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chemeClr val="tx1"/>
              </a:solidFill>
            </a:rPr>
            <a:t>Comarcas 35% comarcas indígenas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>
            <a:solidFill>
              <a:schemeClr val="tx1"/>
            </a:solidFill>
          </a:endParaRPr>
        </a:p>
      </dsp:txBody>
      <dsp:txXfrm>
        <a:off x="2556762" y="348036"/>
        <a:ext cx="3345489" cy="1678611"/>
      </dsp:txXfrm>
    </dsp:sp>
    <dsp:sp modelId="{A960B733-9964-4498-A311-C45808818DC3}">
      <dsp:nvSpPr>
        <dsp:cNvPr id="0" name=""/>
        <dsp:cNvSpPr/>
      </dsp:nvSpPr>
      <dsp:spPr>
        <a:xfrm rot="3600000">
          <a:off x="4864637" y="2358008"/>
          <a:ext cx="544079" cy="80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800" kern="1200"/>
        </a:p>
      </dsp:txBody>
      <dsp:txXfrm>
        <a:off x="4905443" y="2447569"/>
        <a:ext cx="380855" cy="480718"/>
      </dsp:txXfrm>
    </dsp:sp>
    <dsp:sp modelId="{9161B0FA-1F85-4BB4-A6AA-511AC0276D3F}">
      <dsp:nvSpPr>
        <dsp:cNvPr id="0" name=""/>
        <dsp:cNvSpPr/>
      </dsp:nvSpPr>
      <dsp:spPr>
        <a:xfrm>
          <a:off x="4626904" y="3093902"/>
          <a:ext cx="2777291" cy="2373915"/>
        </a:xfrm>
        <a:prstGeom prst="ellipse">
          <a:avLst/>
        </a:prstGeom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 smtClean="0">
              <a:solidFill>
                <a:schemeClr val="tx1"/>
              </a:solidFill>
            </a:rPr>
            <a:t>RANKIN DE UNIVERSIDAD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 smtClean="0">
              <a:solidFill>
                <a:schemeClr val="tx1"/>
              </a:solidFill>
            </a:rPr>
            <a:t>Universidad Tecnológica  109</a:t>
          </a:r>
          <a:endParaRPr lang="es-PA" sz="2200" b="1" kern="1200" dirty="0">
            <a:solidFill>
              <a:schemeClr val="tx1"/>
            </a:solidFill>
          </a:endParaRPr>
        </a:p>
      </dsp:txBody>
      <dsp:txXfrm>
        <a:off x="5033629" y="3441554"/>
        <a:ext cx="1963841" cy="1678611"/>
      </dsp:txXfrm>
    </dsp:sp>
    <dsp:sp modelId="{7E7ABAC2-F797-4865-96CA-2F6AE038823B}">
      <dsp:nvSpPr>
        <dsp:cNvPr id="0" name=""/>
        <dsp:cNvSpPr/>
      </dsp:nvSpPr>
      <dsp:spPr>
        <a:xfrm rot="10800000">
          <a:off x="3977991" y="3880262"/>
          <a:ext cx="458565" cy="80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800" kern="1200"/>
        </a:p>
      </dsp:txBody>
      <dsp:txXfrm rot="10800000">
        <a:off x="4115560" y="4040501"/>
        <a:ext cx="320996" cy="480718"/>
      </dsp:txXfrm>
    </dsp:sp>
    <dsp:sp modelId="{3C296830-C50D-4B86-841F-C6FB070A4408}">
      <dsp:nvSpPr>
        <dsp:cNvPr id="0" name=""/>
        <dsp:cNvSpPr/>
      </dsp:nvSpPr>
      <dsp:spPr>
        <a:xfrm>
          <a:off x="1125240" y="3141582"/>
          <a:ext cx="2636446" cy="2278555"/>
        </a:xfrm>
        <a:prstGeom prst="ellipse">
          <a:avLst/>
        </a:prstGeom>
        <a:pattFill prst="wave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b="1" kern="1200" dirty="0" smtClean="0">
              <a:solidFill>
                <a:schemeClr val="tx1"/>
              </a:solidFill>
            </a:rPr>
            <a:t>DESERCION ESCOLAR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400" kern="1200" dirty="0" smtClean="0">
              <a:solidFill>
                <a:schemeClr val="tx1"/>
              </a:solidFill>
            </a:rPr>
            <a:t>1.7%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solidFill>
                <a:schemeClr val="tx1"/>
              </a:solidFill>
            </a:rPr>
            <a:t>Embera 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400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400" kern="1200" dirty="0" smtClean="0">
              <a:solidFill>
                <a:schemeClr val="tx1"/>
              </a:solidFill>
            </a:rPr>
            <a:t> </a:t>
          </a:r>
          <a:endParaRPr lang="es-PA" sz="1400" kern="1200" dirty="0">
            <a:solidFill>
              <a:schemeClr val="tx1"/>
            </a:solidFill>
          </a:endParaRPr>
        </a:p>
      </dsp:txBody>
      <dsp:txXfrm>
        <a:off x="1511339" y="3475269"/>
        <a:ext cx="1864248" cy="1611181"/>
      </dsp:txXfrm>
    </dsp:sp>
    <dsp:sp modelId="{6E9F1625-996E-4AC2-8BE0-65C03F3873D1}">
      <dsp:nvSpPr>
        <dsp:cNvPr id="0" name=""/>
        <dsp:cNvSpPr/>
      </dsp:nvSpPr>
      <dsp:spPr>
        <a:xfrm rot="18000000">
          <a:off x="3007758" y="2407846"/>
          <a:ext cx="571609" cy="801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800" kern="1200"/>
        </a:p>
      </dsp:txBody>
      <dsp:txXfrm>
        <a:off x="3050629" y="2642339"/>
        <a:ext cx="400126" cy="48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A822-2124-4272-A5EA-D68A72F111E8}">
      <dsp:nvSpPr>
        <dsp:cNvPr id="0" name=""/>
        <dsp:cNvSpPr/>
      </dsp:nvSpPr>
      <dsp:spPr>
        <a:xfrm>
          <a:off x="3123318" y="2557762"/>
          <a:ext cx="3645808" cy="218748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dirty="0" smtClean="0">
              <a:solidFill>
                <a:schemeClr val="tx1"/>
              </a:solidFill>
            </a:rPr>
            <a:t>ENFERMERAS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dirty="0" smtClean="0">
              <a:solidFill>
                <a:schemeClr val="tx1"/>
              </a:solidFill>
            </a:rPr>
            <a:t>5,262 </a:t>
          </a:r>
          <a:r>
            <a:rPr lang="es-PA" sz="2000" b="1" kern="1200" dirty="0" smtClean="0">
              <a:solidFill>
                <a:schemeClr val="tx1"/>
              </a:solidFill>
            </a:rPr>
            <a:t> </a:t>
          </a:r>
          <a:endParaRPr lang="es-PA" sz="2000" b="1" kern="1200" dirty="0">
            <a:solidFill>
              <a:schemeClr val="tx1"/>
            </a:solidFill>
          </a:endParaRPr>
        </a:p>
      </dsp:txBody>
      <dsp:txXfrm>
        <a:off x="3123318" y="2557762"/>
        <a:ext cx="3645808" cy="2187484"/>
      </dsp:txXfrm>
    </dsp:sp>
    <dsp:sp modelId="{E2B7CC49-CC76-487E-A038-39C5A013E8B5}">
      <dsp:nvSpPr>
        <dsp:cNvPr id="0" name=""/>
        <dsp:cNvSpPr/>
      </dsp:nvSpPr>
      <dsp:spPr>
        <a:xfrm>
          <a:off x="7565325" y="1134215"/>
          <a:ext cx="3645808" cy="218748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dirty="0" smtClean="0">
              <a:solidFill>
                <a:schemeClr val="tx1"/>
              </a:solidFill>
            </a:rPr>
            <a:t>ODONTOLOGOS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dirty="0" smtClean="0">
              <a:solidFill>
                <a:schemeClr val="tx1"/>
              </a:solidFill>
            </a:rPr>
            <a:t>1,196</a:t>
          </a:r>
          <a:endParaRPr lang="es-PA" sz="1800" b="1" kern="1200" dirty="0">
            <a:solidFill>
              <a:schemeClr val="tx1"/>
            </a:solidFill>
          </a:endParaRPr>
        </a:p>
      </dsp:txBody>
      <dsp:txXfrm>
        <a:off x="7565325" y="1134215"/>
        <a:ext cx="3645808" cy="2187484"/>
      </dsp:txXfrm>
    </dsp:sp>
    <dsp:sp modelId="{EF7AA7DC-87D7-47BA-9B6F-DC4C910A2659}">
      <dsp:nvSpPr>
        <dsp:cNvPr id="0" name=""/>
        <dsp:cNvSpPr/>
      </dsp:nvSpPr>
      <dsp:spPr>
        <a:xfrm>
          <a:off x="2728295" y="94430"/>
          <a:ext cx="3645808" cy="218748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dirty="0" smtClean="0">
              <a:solidFill>
                <a:schemeClr val="tx1"/>
              </a:solidFill>
            </a:rPr>
            <a:t>MEDICOS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dirty="0" smtClean="0">
              <a:solidFill>
                <a:schemeClr val="tx1"/>
              </a:solidFill>
            </a:rPr>
            <a:t>6,179</a:t>
          </a:r>
          <a:endParaRPr lang="es-PA" sz="1800" b="1" kern="1200" dirty="0">
            <a:solidFill>
              <a:schemeClr val="tx1"/>
            </a:solidFill>
          </a:endParaRPr>
        </a:p>
      </dsp:txBody>
      <dsp:txXfrm>
        <a:off x="2728295" y="94430"/>
        <a:ext cx="3645808" cy="2187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C24C9-A032-47D1-A3AB-78B9EB453A8C}">
      <dsp:nvSpPr>
        <dsp:cNvPr id="0" name=""/>
        <dsp:cNvSpPr/>
      </dsp:nvSpPr>
      <dsp:spPr>
        <a:xfrm>
          <a:off x="0" y="788556"/>
          <a:ext cx="11152414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Total de </a:t>
          </a:r>
          <a:r>
            <a:rPr lang="es-PA" sz="2800" kern="1200" dirty="0" smtClean="0"/>
            <a:t>6179 médicos  </a:t>
          </a:r>
          <a:r>
            <a:rPr lang="es-PA" sz="2800" kern="1200" dirty="0" smtClean="0"/>
            <a:t>Sistema de salud en </a:t>
          </a:r>
          <a:r>
            <a:rPr lang="es-PA" sz="2800" kern="1200" dirty="0" smtClean="0"/>
            <a:t>2015 </a:t>
          </a:r>
          <a:r>
            <a:rPr lang="es-PA" sz="2800" kern="1200" dirty="0" smtClean="0"/>
            <a:t>de acuerdo informe INEC </a:t>
          </a:r>
          <a:endParaRPr lang="es-PA" sz="2800" kern="1200" dirty="0"/>
        </a:p>
      </dsp:txBody>
      <dsp:txXfrm>
        <a:off x="59399" y="847955"/>
        <a:ext cx="11033616" cy="1098002"/>
      </dsp:txXfrm>
    </dsp:sp>
    <dsp:sp modelId="{CDF12AFE-EEAA-4DF1-BAE6-42F1EA91CCBC}">
      <dsp:nvSpPr>
        <dsp:cNvPr id="0" name=""/>
        <dsp:cNvSpPr/>
      </dsp:nvSpPr>
      <dsp:spPr>
        <a:xfrm>
          <a:off x="0" y="2039090"/>
          <a:ext cx="11152414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 2015 En la área Metropolitana  se dispone  de </a:t>
          </a:r>
          <a:r>
            <a:rPr lang="es-PA" sz="2800" kern="1200" dirty="0" smtClean="0"/>
            <a:t>500 </a:t>
          </a:r>
          <a:r>
            <a:rPr lang="es-PA" sz="2800" kern="1200" dirty="0" smtClean="0"/>
            <a:t>habitantes  por médico </a:t>
          </a:r>
          <a:endParaRPr lang="es-PA" sz="2800" kern="1200" dirty="0"/>
        </a:p>
      </dsp:txBody>
      <dsp:txXfrm>
        <a:off x="59399" y="2098489"/>
        <a:ext cx="11033616" cy="1098002"/>
      </dsp:txXfrm>
    </dsp:sp>
    <dsp:sp modelId="{6AD9FF38-18E2-4B1E-AAB8-D8B1AC53958F}">
      <dsp:nvSpPr>
        <dsp:cNvPr id="0" name=""/>
        <dsp:cNvSpPr/>
      </dsp:nvSpPr>
      <dsp:spPr>
        <a:xfrm>
          <a:off x="0" y="3443090"/>
          <a:ext cx="11152414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800" kern="1200" dirty="0" smtClean="0"/>
            <a:t>2015  Darién  1,599 hab/médico , </a:t>
          </a:r>
          <a:r>
            <a:rPr lang="es-PA" sz="2800" kern="1200" dirty="0" err="1" smtClean="0"/>
            <a:t>Guna</a:t>
          </a:r>
          <a:r>
            <a:rPr lang="es-PA" sz="2800" kern="1200" dirty="0" smtClean="0"/>
            <a:t> </a:t>
          </a:r>
          <a:r>
            <a:rPr lang="es-PA" sz="2800" kern="1200" dirty="0" err="1" smtClean="0"/>
            <a:t>Yala</a:t>
          </a:r>
          <a:r>
            <a:rPr lang="es-PA" sz="2800" kern="1200" dirty="0" smtClean="0"/>
            <a:t> la relac. 5, 903 habitantes y comarca Embara es de 7,919</a:t>
          </a:r>
          <a:endParaRPr lang="es-PA" sz="2800" kern="1200" dirty="0"/>
        </a:p>
      </dsp:txBody>
      <dsp:txXfrm>
        <a:off x="59399" y="3502489"/>
        <a:ext cx="11033616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00A10-8420-4284-9C30-23011035B89C}">
      <dsp:nvSpPr>
        <dsp:cNvPr id="0" name=""/>
        <dsp:cNvSpPr/>
      </dsp:nvSpPr>
      <dsp:spPr>
        <a:xfrm>
          <a:off x="0" y="0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F0047-91C5-4113-B465-7A37DFCB19FA}">
      <dsp:nvSpPr>
        <dsp:cNvPr id="0" name=""/>
        <dsp:cNvSpPr/>
      </dsp:nvSpPr>
      <dsp:spPr>
        <a:xfrm>
          <a:off x="1050362" y="3440159"/>
          <a:ext cx="211328" cy="2113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794045-C5E8-4FE6-861E-F8D605719F07}">
      <dsp:nvSpPr>
        <dsp:cNvPr id="0" name=""/>
        <dsp:cNvSpPr/>
      </dsp:nvSpPr>
      <dsp:spPr>
        <a:xfrm rot="19400577">
          <a:off x="1483012" y="2767843"/>
          <a:ext cx="1018271" cy="146812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    13% Uruguay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kern="1200" dirty="0" smtClean="0"/>
        </a:p>
      </dsp:txBody>
      <dsp:txXfrm>
        <a:off x="1483012" y="2767843"/>
        <a:ext cx="1018271" cy="1468120"/>
      </dsp:txXfrm>
    </dsp:sp>
    <dsp:sp modelId="{91E89CB8-4F1E-4B25-8207-75CAE116B4AF}">
      <dsp:nvSpPr>
        <dsp:cNvPr id="0" name=""/>
        <dsp:cNvSpPr/>
      </dsp:nvSpPr>
      <dsp:spPr>
        <a:xfrm>
          <a:off x="2491953" y="2376304"/>
          <a:ext cx="382016" cy="3820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69A61-D2C8-4E18-8593-D5CB68982733}">
      <dsp:nvSpPr>
        <dsp:cNvPr id="0" name=""/>
        <dsp:cNvSpPr/>
      </dsp:nvSpPr>
      <dsp:spPr>
        <a:xfrm rot="20031865">
          <a:off x="2934747" y="1727558"/>
          <a:ext cx="1950720" cy="276351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   27% Panamá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   23% Costa Rica  </a:t>
          </a:r>
          <a:endParaRPr lang="es-PA" sz="2000" kern="1200" dirty="0"/>
        </a:p>
      </dsp:txBody>
      <dsp:txXfrm>
        <a:off x="2934747" y="1727558"/>
        <a:ext cx="1950720" cy="2763519"/>
      </dsp:txXfrm>
    </dsp:sp>
    <dsp:sp modelId="{1D9AF710-A234-49DA-A923-778CB009C3CC}">
      <dsp:nvSpPr>
        <dsp:cNvPr id="0" name=""/>
        <dsp:cNvSpPr/>
      </dsp:nvSpPr>
      <dsp:spPr>
        <a:xfrm>
          <a:off x="4445167" y="1345591"/>
          <a:ext cx="528320" cy="5283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A3CDC8-2DBA-4083-B2E8-590BD0E1029D}">
      <dsp:nvSpPr>
        <dsp:cNvPr id="0" name=""/>
        <dsp:cNvSpPr/>
      </dsp:nvSpPr>
      <dsp:spPr>
        <a:xfrm rot="20831097">
          <a:off x="4934645" y="1271971"/>
          <a:ext cx="1950720" cy="353060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    45%  México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kern="1200" dirty="0" smtClean="0"/>
            <a:t>     33% Chile </a:t>
          </a:r>
          <a:endParaRPr lang="es-PA" sz="2000" kern="1200" dirty="0"/>
        </a:p>
      </dsp:txBody>
      <dsp:txXfrm>
        <a:off x="4934645" y="1271971"/>
        <a:ext cx="1950720" cy="353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0.13885</cdr:x>
      <cdr:y>0.06287</cdr:y>
    </cdr:from>
    <cdr:to>
      <cdr:x>0.83731</cdr:x>
      <cdr:y>0.23772</cdr:y>
    </cdr:to>
    <cdr:sp macro="" textlink="">
      <cdr:nvSpPr>
        <cdr:cNvPr id="2" name="Cuadro de texto 1"/>
        <cdr:cNvSpPr txBox="1"/>
      </cdr:nvSpPr>
      <cdr:spPr>
        <a:xfrm xmlns:a="http://schemas.openxmlformats.org/drawingml/2006/main">
          <a:off x="942975" y="304800"/>
          <a:ext cx="4743450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A" sz="1100"/>
        </a:p>
      </cdr:txBody>
    </cdr:sp>
  </cdr:relSizeAnchor>
  <cdr:relSizeAnchor xmlns:cdr="http://schemas.openxmlformats.org/drawingml/2006/chartDrawing">
    <cdr:from>
      <cdr:x>0.14586</cdr:x>
      <cdr:y>0.14931</cdr:y>
    </cdr:from>
    <cdr:to>
      <cdr:x>0.87658</cdr:x>
      <cdr:y>0.28291</cdr:y>
    </cdr:to>
    <cdr:sp macro="" textlink="">
      <cdr:nvSpPr>
        <cdr:cNvPr id="4" name="Cuadro de texto 3"/>
        <cdr:cNvSpPr txBox="1"/>
      </cdr:nvSpPr>
      <cdr:spPr>
        <a:xfrm xmlns:a="http://schemas.openxmlformats.org/drawingml/2006/main">
          <a:off x="990600" y="723900"/>
          <a:ext cx="4962525" cy="64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PA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00CF4-4F6B-40E3-B07A-37B1D065AE70}" type="datetimeFigureOut">
              <a:rPr lang="es-PA" smtClean="0"/>
              <a:t>17/5/17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E94B4-EEF5-4032-85C9-5EF9C6A3513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8930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496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10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771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11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8678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14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5633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24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7931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25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749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E94B4-EEF5-4032-85C9-5EF9C6A3513A}" type="slidenum">
              <a:rPr lang="es-PA" smtClean="0"/>
              <a:t>29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036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42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69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3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6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8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2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5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5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4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09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3" Type="http://schemas.openxmlformats.org/officeDocument/2006/relationships/image" Target="../media/image27.tmp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4" y="1930080"/>
            <a:ext cx="4281560" cy="3560254"/>
          </a:xfrm>
          <a:prstGeom prst="rect">
            <a:avLst/>
          </a:prstGeom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50" y="1047150"/>
            <a:ext cx="3241500" cy="2310644"/>
          </a:xfrm>
          <a:prstGeom prst="rect">
            <a:avLst/>
          </a:prstGeom>
        </p:spPr>
      </p:pic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15" y="3095351"/>
            <a:ext cx="3257349" cy="3216324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464" y="87143"/>
            <a:ext cx="3241500" cy="2212738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860131" y="5715000"/>
            <a:ext cx="6499225" cy="1143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2800" b="1" smtClean="0">
                <a:solidFill>
                  <a:schemeClr val="tx1"/>
                </a:solidFill>
                <a:latin typeface="Constantia" panose="02030602050306030303" pitchFamily="18" charset="0"/>
                <a:ea typeface="GulimChe" panose="020B0609000101010101" pitchFamily="49" charset="-127"/>
              </a:rPr>
              <a:t>DRA ROSARIO TURNER M</a:t>
            </a:r>
            <a:endParaRPr lang="es-PA" sz="2800" b="1" dirty="0">
              <a:solidFill>
                <a:schemeClr val="tx1"/>
              </a:solidFill>
              <a:latin typeface="Constantia" panose="02030602050306030303" pitchFamily="18" charset="0"/>
              <a:ea typeface="GulimChe" panose="020B0609000101010101" pitchFamily="49" charset="-127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354258"/>
            <a:ext cx="8610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sz="3600" dirty="0">
                <a:latin typeface="AR JULIAN" panose="02000000000000000000" pitchFamily="2" charset="0"/>
              </a:rPr>
              <a:t>DIAGNOSTICO DE SALUD DE PANAMA</a:t>
            </a:r>
          </a:p>
        </p:txBody>
      </p:sp>
    </p:spTree>
    <p:extLst>
      <p:ext uri="{BB962C8B-B14F-4D97-AF65-F5344CB8AC3E}">
        <p14:creationId xmlns:p14="http://schemas.microsoft.com/office/powerpoint/2010/main" val="1597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985061"/>
              </p:ext>
            </p:extLst>
          </p:nvPr>
        </p:nvGraphicFramePr>
        <p:xfrm>
          <a:off x="518614" y="145552"/>
          <a:ext cx="11532359" cy="595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ángulo 4"/>
          <p:cNvSpPr/>
          <p:nvPr/>
        </p:nvSpPr>
        <p:spPr>
          <a:xfrm>
            <a:off x="864358" y="57728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A" b="1" dirty="0">
                <a:solidFill>
                  <a:srgbClr val="8AB338"/>
                </a:solidFill>
                <a:latin typeface="FrutigerNeueLTCYR-Bold"/>
              </a:rPr>
              <a:t>Panorama de la Inseguridad Alimentaria</a:t>
            </a:r>
          </a:p>
          <a:p>
            <a:r>
              <a:rPr lang="es-PA" dirty="0">
                <a:solidFill>
                  <a:srgbClr val="000000"/>
                </a:solidFill>
                <a:latin typeface="FrutigerNeueLTCYR-Light"/>
              </a:rPr>
              <a:t>en América Latina y el </a:t>
            </a:r>
            <a:r>
              <a:rPr lang="es-PA" dirty="0" smtClean="0">
                <a:solidFill>
                  <a:srgbClr val="000000"/>
                </a:solidFill>
                <a:latin typeface="FrutigerNeueLTCYR-Light"/>
              </a:rPr>
              <a:t>Caribe. FAO 2015 </a:t>
            </a:r>
            <a:endParaRPr lang="es-PA" dirty="0"/>
          </a:p>
        </p:txBody>
      </p:sp>
      <p:sp>
        <p:nvSpPr>
          <p:cNvPr id="2" name="CuadroTexto 1"/>
          <p:cNvSpPr txBox="1"/>
          <p:nvPr/>
        </p:nvSpPr>
        <p:spPr>
          <a:xfrm>
            <a:off x="627797" y="668740"/>
            <a:ext cx="352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smtClean="0">
                <a:solidFill>
                  <a:srgbClr val="FF0000"/>
                </a:solidFill>
              </a:rPr>
              <a:t>ONS N°2</a:t>
            </a:r>
            <a:endParaRPr lang="es-P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7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325880" y="-72537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b="1" dirty="0" smtClean="0"/>
              <a:t>DETERMINANTES DE SALUD</a:t>
            </a:r>
            <a:endParaRPr lang="es-PA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4013648"/>
              </p:ext>
            </p:extLst>
          </p:nvPr>
        </p:nvGraphicFramePr>
        <p:xfrm>
          <a:off x="3662563" y="725378"/>
          <a:ext cx="8529437" cy="546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26327" y="642628"/>
            <a:ext cx="435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u="sng" dirty="0" smtClean="0"/>
              <a:t>EDUCACION 2015</a:t>
            </a:r>
            <a:endParaRPr lang="es-PA" sz="3200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215620" y="2871801"/>
            <a:ext cx="3689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>
                <a:solidFill>
                  <a:srgbClr val="FF0000"/>
                </a:solidFill>
              </a:rPr>
              <a:t>ODS N° 4 EDUCACIÓN INCLUSIVA, EQUITATIVA Y DE CALIDAD </a:t>
            </a:r>
            <a:endParaRPr lang="es-PA" sz="2800" b="1" dirty="0">
              <a:solidFill>
                <a:srgbClr val="FF0000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6024563" y="1790294"/>
            <a:ext cx="327547" cy="385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53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9903" y="1022380"/>
            <a:ext cx="112723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3600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P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MORTALIDAD MATERNA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P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MUERTES EVITABLES DE RN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P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MORTALIDAD INFANTIL 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PA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MORTALIDAD MENORES DE 5 AÑOS DE </a:t>
            </a:r>
            <a:r>
              <a:rPr lang="es-PA" sz="3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EDAD 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PA" sz="3600" smtClean="0"/>
              <a:t>FIN </a:t>
            </a:r>
            <a:r>
              <a:rPr lang="es-PA" sz="3600" dirty="0" smtClean="0"/>
              <a:t>A LAS EPIDEMIAS  DEL SIDA LA TUBERCULOSIS, MALARIA  Y OTRAS ENFERMEDADES Y TROPICALES </a:t>
            </a:r>
          </a:p>
        </p:txBody>
      </p:sp>
      <p:sp>
        <p:nvSpPr>
          <p:cNvPr id="6" name="Redondear rectángulo de esquina sencilla 5"/>
          <p:cNvSpPr/>
          <p:nvPr/>
        </p:nvSpPr>
        <p:spPr>
          <a:xfrm>
            <a:off x="682951" y="163186"/>
            <a:ext cx="5470635" cy="1072056"/>
          </a:xfrm>
          <a:prstGeom prst="round1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ángulo 2"/>
          <p:cNvSpPr/>
          <p:nvPr/>
        </p:nvSpPr>
        <p:spPr>
          <a:xfrm>
            <a:off x="1117832" y="376049"/>
            <a:ext cx="460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A" sz="4000" dirty="0" smtClean="0">
                <a:solidFill>
                  <a:srgbClr val="FF0000"/>
                </a:solidFill>
              </a:rPr>
              <a:t>ODS N°3 VIDA SANA  </a:t>
            </a:r>
            <a:endParaRPr lang="es-P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5748" y="187709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400" dirty="0" smtClean="0"/>
              <a:t>Protección  Seguridad Social</a:t>
            </a:r>
            <a:endParaRPr lang="es-PA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48" y="1135117"/>
            <a:ext cx="10916141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519344" y="6135116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200" dirty="0" smtClean="0"/>
              <a:t>PERFIL DE SALUD DE MINSA 2016</a:t>
            </a:r>
            <a:endParaRPr lang="es-PA" sz="1200" dirty="0"/>
          </a:p>
        </p:txBody>
      </p:sp>
      <p:pic>
        <p:nvPicPr>
          <p:cNvPr id="6" name="Imagen 5"/>
          <p:cNvPicPr/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483548" cy="6858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10353217" y="2138689"/>
            <a:ext cx="2173075" cy="267765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PA" sz="2400" dirty="0" smtClean="0"/>
              <a:t>Caja de Seguro Social  79 instalaciones (37%).</a:t>
            </a:r>
          </a:p>
          <a:p>
            <a:r>
              <a:rPr lang="es-PA" sz="2400" dirty="0" smtClean="0"/>
              <a:t>Para cobertura de población: 80%</a:t>
            </a:r>
            <a:endParaRPr lang="es-PA" sz="2000" dirty="0"/>
          </a:p>
        </p:txBody>
      </p:sp>
      <p:sp>
        <p:nvSpPr>
          <p:cNvPr id="3" name="Cerrar llave 2"/>
          <p:cNvSpPr/>
          <p:nvPr/>
        </p:nvSpPr>
        <p:spPr>
          <a:xfrm>
            <a:off x="10052325" y="1332186"/>
            <a:ext cx="354328" cy="4193628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CuadroTexto 4"/>
          <p:cNvSpPr txBox="1"/>
          <p:nvPr/>
        </p:nvSpPr>
        <p:spPr>
          <a:xfrm>
            <a:off x="10389476" y="1388537"/>
            <a:ext cx="1050279" cy="465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4963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887553859"/>
              </p:ext>
            </p:extLst>
          </p:nvPr>
        </p:nvGraphicFramePr>
        <p:xfrm>
          <a:off x="259556" y="175846"/>
          <a:ext cx="11672888" cy="601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9556" y="6858000"/>
            <a:ext cx="377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ASIS. MINSA. 2016 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351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" y="1266453"/>
            <a:ext cx="5919788" cy="4022725"/>
          </a:xfr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393700" dist="50800" dir="13500000">
              <a:srgbClr val="CC0099">
                <a:alpha val="50000"/>
              </a:srgbClr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58" y="1191524"/>
            <a:ext cx="5162552" cy="4172585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CuadroTexto 7"/>
          <p:cNvSpPr txBox="1"/>
          <p:nvPr/>
        </p:nvSpPr>
        <p:spPr>
          <a:xfrm>
            <a:off x="614362" y="5732968"/>
            <a:ext cx="54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Hospital Nicolás Solano</a:t>
            </a:r>
            <a:endParaRPr lang="es-PA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396163" y="5741433"/>
            <a:ext cx="548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 Nuevo Hospital Oncológico </a:t>
            </a:r>
            <a:endParaRPr lang="es-PA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355181" y="444868"/>
            <a:ext cx="632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/>
              <a:t>ESTRUCTURAS ACTUALES Y PROYECCIONES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5008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5" y="362607"/>
            <a:ext cx="10429392" cy="5964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82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7299" y="266261"/>
            <a:ext cx="8505114" cy="1033899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s-PA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br>
              <a:rPr lang="es-PA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s-PA" sz="40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es-PA" sz="4000" b="1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es-PA" sz="4000" b="1" dirty="0" smtClean="0">
                <a:solidFill>
                  <a:schemeClr val="tx1"/>
                </a:solidFill>
                <a:ea typeface="+mn-ea"/>
                <a:cs typeface="+mn-cs"/>
              </a:rPr>
              <a:t>Recurso humano</a:t>
            </a:r>
            <a:br>
              <a:rPr lang="es-PA" sz="4000" b="1" dirty="0" smtClean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s-PA" sz="4000" b="1" u="sng" dirty="0" smtClean="0">
                <a:solidFill>
                  <a:schemeClr val="tx1"/>
                </a:solidFill>
                <a:ea typeface="+mn-ea"/>
                <a:cs typeface="+mn-cs"/>
              </a:rPr>
              <a:t>Sistema </a:t>
            </a:r>
            <a:r>
              <a:rPr lang="es-PA" sz="4000" b="1" u="sng" dirty="0">
                <a:solidFill>
                  <a:schemeClr val="tx1"/>
                </a:solidFill>
                <a:ea typeface="+mn-ea"/>
                <a:cs typeface="+mn-cs"/>
              </a:rPr>
              <a:t>de salud Público de Panamá </a:t>
            </a:r>
            <a:r>
              <a:rPr lang="es-PA" sz="4000" b="1" u="sng" dirty="0" smtClean="0">
                <a:solidFill>
                  <a:schemeClr val="tx1"/>
                </a:solidFill>
                <a:ea typeface="+mn-ea"/>
                <a:cs typeface="+mn-cs"/>
              </a:rPr>
              <a:t>2015 </a:t>
            </a:r>
            <a:r>
              <a:rPr lang="es-PA" sz="4000" b="1" u="sng" dirty="0">
                <a:solidFill>
                  <a:schemeClr val="tx1"/>
                </a:solidFill>
              </a:rPr>
              <a:t/>
            </a:r>
            <a:br>
              <a:rPr lang="es-PA" sz="4000" b="1" u="sng" dirty="0">
                <a:solidFill>
                  <a:schemeClr val="tx1"/>
                </a:solidFill>
              </a:rPr>
            </a:br>
            <a:endParaRPr lang="es-PA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6622407"/>
              </p:ext>
            </p:extLst>
          </p:nvPr>
        </p:nvGraphicFramePr>
        <p:xfrm>
          <a:off x="-891476" y="1371598"/>
          <a:ext cx="11211134" cy="474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68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793" y="342900"/>
            <a:ext cx="10975521" cy="1336457"/>
          </a:xfrm>
        </p:spPr>
        <p:txBody>
          <a:bodyPr>
            <a:normAutofit/>
          </a:bodyPr>
          <a:lstStyle/>
          <a:p>
            <a:pPr algn="ctr"/>
            <a:r>
              <a:rPr lang="es-PA" b="1" dirty="0" smtClean="0">
                <a:ln>
                  <a:solidFill>
                    <a:srgbClr val="FF66CC"/>
                  </a:solidFill>
                </a:ln>
              </a:rPr>
              <a:t>Equidad distribución de recursos humano  ??</a:t>
            </a:r>
            <a:endParaRPr lang="es-PA" b="1" dirty="0">
              <a:ln>
                <a:solidFill>
                  <a:srgbClr val="FF66CC"/>
                </a:solidFill>
              </a:ln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68318068"/>
              </p:ext>
            </p:extLst>
          </p:nvPr>
        </p:nvGraphicFramePr>
        <p:xfrm>
          <a:off x="519793" y="1011128"/>
          <a:ext cx="11152414" cy="5294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00740" y="718740"/>
            <a:ext cx="10470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/>
              <a:t>EQUIDAD DISTRIBUCIÓN DE RECURSOS HUMANOS ??</a:t>
            </a:r>
            <a:endParaRPr lang="es-PA" sz="3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859809" y="5936776"/>
            <a:ext cx="487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INEC 2015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261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0058400" cy="14509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PA" sz="4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DX SALUD DE PANAMA  2016</a:t>
            </a:r>
            <a:br>
              <a:rPr lang="es-PA" sz="4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s-PA" sz="4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s-PA" sz="4400" b="1" i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s-PA" sz="4400" b="1" i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1244600"/>
            <a:ext cx="5767388" cy="448468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s-PA" dirty="0" smtClean="0"/>
          </a:p>
          <a:p>
            <a:pPr marL="0" indent="0">
              <a:buNone/>
            </a:pPr>
            <a:r>
              <a:rPr lang="es-PA" sz="3100" dirty="0" smtClean="0"/>
              <a:t>  1. DETERMINANTES DE SALUD</a:t>
            </a:r>
            <a:endParaRPr lang="es-PA" sz="3100" dirty="0"/>
          </a:p>
          <a:p>
            <a:pPr marL="0" indent="0">
              <a:buNone/>
            </a:pPr>
            <a:r>
              <a:rPr lang="es-PA" sz="3100" dirty="0" smtClean="0"/>
              <a:t>  2. ACTORES </a:t>
            </a:r>
          </a:p>
          <a:p>
            <a:pPr marL="0" indent="0">
              <a:buNone/>
            </a:pPr>
            <a:r>
              <a:rPr lang="es-PA" sz="3100" dirty="0" smtClean="0"/>
              <a:t>  3. ESTRUCTURA  </a:t>
            </a:r>
          </a:p>
          <a:p>
            <a:pPr marL="0" indent="0">
              <a:buNone/>
            </a:pPr>
            <a:r>
              <a:rPr lang="es-PA" sz="3100" dirty="0" smtClean="0"/>
              <a:t>  4. RESULTADOS </a:t>
            </a:r>
          </a:p>
          <a:p>
            <a:pPr marL="0" indent="0">
              <a:buNone/>
            </a:pPr>
            <a:r>
              <a:rPr lang="es-PA" sz="3100" dirty="0" smtClean="0"/>
              <a:t>  5. RETOS</a:t>
            </a:r>
            <a:endParaRPr lang="es-PA" sz="3100" dirty="0"/>
          </a:p>
        </p:txBody>
      </p:sp>
      <p:sp>
        <p:nvSpPr>
          <p:cNvPr id="4" name="Elipse 3"/>
          <p:cNvSpPr/>
          <p:nvPr/>
        </p:nvSpPr>
        <p:spPr>
          <a:xfrm>
            <a:off x="6096000" y="3827262"/>
            <a:ext cx="2992582" cy="2530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Estado De  Salud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Indicadores Generalas 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Morbilidad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Mortalidad  </a:t>
            </a:r>
            <a:endParaRPr lang="es-PA" sz="2400" dirty="0">
              <a:solidFill>
                <a:schemeClr val="tx1"/>
              </a:solidFill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252215" y="993228"/>
            <a:ext cx="2918609" cy="1729478"/>
          </a:xfrm>
          <a:prstGeom prst="roundRect">
            <a:avLst/>
          </a:prstGeom>
          <a:solidFill>
            <a:srgbClr val="0070C0"/>
          </a:solidFill>
          <a:ln>
            <a:solidFill>
              <a:srgbClr val="5B9E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Determinantes biológicos y personales </a:t>
            </a:r>
          </a:p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Condiciones de vida  y trabajo </a:t>
            </a:r>
            <a:endParaRPr lang="es-PA" sz="2400" dirty="0">
              <a:solidFill>
                <a:schemeClr val="bg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5926307" y="993228"/>
            <a:ext cx="2918609" cy="1811455"/>
          </a:xfrm>
          <a:prstGeom prst="roundRect">
            <a:avLst/>
          </a:prstGeom>
          <a:solidFill>
            <a:srgbClr val="5B9E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Población 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Demografía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Situaciones    </a:t>
            </a:r>
          </a:p>
          <a:p>
            <a:pPr algn="ctr"/>
            <a:r>
              <a:rPr lang="es-PA" sz="2400" dirty="0">
                <a:solidFill>
                  <a:schemeClr val="tx1"/>
                </a:solidFill>
              </a:rPr>
              <a:t> </a:t>
            </a:r>
            <a:r>
              <a:rPr lang="es-PA" sz="2400" dirty="0" smtClean="0">
                <a:solidFill>
                  <a:schemeClr val="tx1"/>
                </a:solidFill>
              </a:rPr>
              <a:t>     Socioecómicas</a:t>
            </a:r>
            <a:endParaRPr lang="es-PA" sz="2400" dirty="0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9252214" y="3827263"/>
            <a:ext cx="2918609" cy="2438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Sistema de salud 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Prevención y promoción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Recursos sanitarios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Resultados de atención </a:t>
            </a:r>
          </a:p>
          <a:p>
            <a:pPr algn="ctr"/>
            <a:r>
              <a:rPr lang="es-PA" sz="2400" dirty="0" smtClean="0">
                <a:solidFill>
                  <a:schemeClr val="tx1"/>
                </a:solidFill>
              </a:rPr>
              <a:t>Gastos sanitarios</a:t>
            </a:r>
            <a:endParaRPr lang="es-PA" sz="2400" dirty="0">
              <a:solidFill>
                <a:schemeClr val="tx1"/>
              </a:solidFill>
            </a:endParaRPr>
          </a:p>
        </p:txBody>
      </p:sp>
      <p:sp>
        <p:nvSpPr>
          <p:cNvPr id="37" name="Flecha derecha 36"/>
          <p:cNvSpPr/>
          <p:nvPr/>
        </p:nvSpPr>
        <p:spPr>
          <a:xfrm rot="9581934">
            <a:off x="9226739" y="3093178"/>
            <a:ext cx="1463040" cy="38726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8" name="Flecha derecha 37"/>
          <p:cNvSpPr/>
          <p:nvPr/>
        </p:nvSpPr>
        <p:spPr>
          <a:xfrm rot="5400000">
            <a:off x="6364797" y="3218564"/>
            <a:ext cx="1006924" cy="3563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708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3"/>
          <p:cNvGraphicFramePr>
            <a:graphicFrameLocks/>
          </p:cNvGraphicFramePr>
          <p:nvPr>
            <p:extLst/>
          </p:nvPr>
        </p:nvGraphicFramePr>
        <p:xfrm>
          <a:off x="963831" y="898926"/>
          <a:ext cx="10121463" cy="526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56088"/>
              </p:ext>
            </p:extLst>
          </p:nvPr>
        </p:nvGraphicFramePr>
        <p:xfrm>
          <a:off x="630615" y="250630"/>
          <a:ext cx="10089936" cy="5918431"/>
        </p:xfrm>
        <a:graphic>
          <a:graphicData uri="http://schemas.openxmlformats.org/drawingml/2006/table">
            <a:tbl>
              <a:tblPr firstRow="1" firstCol="1" bandRow="1"/>
              <a:tblGrid>
                <a:gridCol w="5044968"/>
                <a:gridCol w="5044968"/>
              </a:tblGrid>
              <a:tr h="8027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Diez Principales causas de defunción Panamá 2015.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100,000 habitantes</a:t>
                      </a:r>
                      <a:endParaRPr lang="es-P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20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Tumores o Neoplasias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77.6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Accidentes, lesiones auto infringidas ,otras agresiones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Accidentes 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39.4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3.Enfermedades cerebrovasculares 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38.8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6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4.Enfermedades Isquémicas del Corazón 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38.5.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Diabetes 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33.5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6.Otras enfermedades del Corazón 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29.8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6.Enfermedades  Hipertensivas  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20.6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7.Enfermedad VIH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13.6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8.Neumonía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9.Otras afecciones respiratorias crónicas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13.1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10.Otras causas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145.4</a:t>
                      </a:r>
                    </a:p>
                  </a:txBody>
                  <a:tcPr marL="43606" marR="436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3 Imagen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1666"/>
          <a:stretch/>
        </p:blipFill>
        <p:spPr>
          <a:xfrm>
            <a:off x="6618671" y="1024759"/>
            <a:ext cx="4101880" cy="5338733"/>
          </a:xfrm>
          <a:prstGeom prst="rect">
            <a:avLst/>
          </a:prstGeom>
          <a:ln w="19050">
            <a:solidFill>
              <a:srgbClr val="FF8989"/>
            </a:solidFill>
          </a:ln>
        </p:spPr>
      </p:pic>
    </p:spTree>
    <p:extLst>
      <p:ext uri="{BB962C8B-B14F-4D97-AF65-F5344CB8AC3E}">
        <p14:creationId xmlns:p14="http://schemas.microsoft.com/office/powerpoint/2010/main" val="16105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8269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47461" y="6559826"/>
            <a:ext cx="394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 FUENTE : INEC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7386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54448057"/>
              </p:ext>
            </p:extLst>
          </p:nvPr>
        </p:nvGraphicFramePr>
        <p:xfrm>
          <a:off x="1415442" y="1252603"/>
          <a:ext cx="9276003" cy="4559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1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351976"/>
              </p:ext>
            </p:extLst>
          </p:nvPr>
        </p:nvGraphicFramePr>
        <p:xfrm>
          <a:off x="1040524" y="504497"/>
          <a:ext cx="10547131" cy="569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1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06746"/>
              </p:ext>
            </p:extLst>
          </p:nvPr>
        </p:nvGraphicFramePr>
        <p:xfrm>
          <a:off x="515815" y="391887"/>
          <a:ext cx="11160370" cy="6041569"/>
        </p:xfrm>
        <a:graphic>
          <a:graphicData uri="http://schemas.openxmlformats.org/drawingml/2006/table">
            <a:tbl>
              <a:tblPr firstRow="1" firstCol="1" bandRow="1"/>
              <a:tblGrid>
                <a:gridCol w="5580185"/>
                <a:gridCol w="5580185"/>
              </a:tblGrid>
              <a:tr h="1103253"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endParaRPr lang="es-ES" sz="2800" dirty="0" smtClean="0">
                        <a:solidFill>
                          <a:srgbClr val="333333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80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Tasa de Esperanza de vida.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800" dirty="0" smtClean="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De Diez países de América .2016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74751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2400" dirty="0" smtClean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endParaRPr lang="es-ES" sz="2400" dirty="0" smtClean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Costa </a:t>
                      </a: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Rica 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0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Cuba 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5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Panamá </a:t>
                      </a:r>
                      <a:endParaRPr lang="es-PA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5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Uruguay 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México 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 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 </a:t>
                      </a:r>
                      <a:endParaRPr lang="es-P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s-PA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58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000" dirty="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Perú 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125"/>
                        </a:spcAft>
                      </a:pPr>
                      <a:r>
                        <a:rPr lang="es-ES" sz="2000" dirty="0">
                          <a:solidFill>
                            <a:srgbClr val="333333"/>
                          </a:solidFill>
                          <a:effectLst/>
                          <a:latin typeface="Open Sans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75.5</a:t>
                      </a:r>
                      <a:endParaRPr lang="es-P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2666893"/>
            <a:ext cx="28579" cy="1524213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5" y="387043"/>
            <a:ext cx="11972816" cy="4968723"/>
          </a:xfrm>
          <a:prstGeom prst="rect">
            <a:avLst/>
          </a:prstGeo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75" y="5570788"/>
            <a:ext cx="9192908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23224484"/>
              </p:ext>
            </p:extLst>
          </p:nvPr>
        </p:nvGraphicFramePr>
        <p:xfrm>
          <a:off x="114559" y="6135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8242559" y="1277458"/>
            <a:ext cx="431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dirty="0" smtClean="0"/>
              <a:t>Gasto de bolsillo 2012</a:t>
            </a:r>
            <a:endParaRPr lang="es-PA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49782" y="5943741"/>
            <a:ext cx="5721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100"/>
              <a:t>https://www.ispor.org/consortiums/LatinAmerica/articles/Gasto-de-bolsillo-en-América-Latina-News-Across-LatinAmerica-Vol3-N4-ES.pdf</a:t>
            </a:r>
            <a:endParaRPr lang="es-PA" sz="1100" dirty="0"/>
          </a:p>
        </p:txBody>
      </p:sp>
      <p:sp>
        <p:nvSpPr>
          <p:cNvPr id="11" name="CuadroTexto 10"/>
          <p:cNvSpPr txBox="1"/>
          <p:nvPr/>
        </p:nvSpPr>
        <p:spPr>
          <a:xfrm rot="21023663">
            <a:off x="6585052" y="1493670"/>
            <a:ext cx="170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dirty="0" smtClean="0"/>
              <a:t>Paraguay 50%</a:t>
            </a:r>
            <a:endParaRPr lang="es-PA" sz="2000" dirty="0"/>
          </a:p>
        </p:txBody>
      </p:sp>
    </p:spTree>
    <p:extLst>
      <p:ext uri="{BB962C8B-B14F-4D97-AF65-F5344CB8AC3E}">
        <p14:creationId xmlns:p14="http://schemas.microsoft.com/office/powerpoint/2010/main" val="38894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endParaRPr lang="es-PA" dirty="0" smtClean="0"/>
          </a:p>
          <a:p>
            <a:endParaRPr lang="es-PA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097278" y="464945"/>
          <a:ext cx="10058400" cy="5827367"/>
        </p:xfrm>
        <a:graphic>
          <a:graphicData uri="http://schemas.openxmlformats.org/drawingml/2006/table">
            <a:tbl>
              <a:tblPr firstRow="1" firstCol="1" bandRow="1"/>
              <a:tblGrid>
                <a:gridCol w="2514600"/>
                <a:gridCol w="2514600"/>
                <a:gridCol w="2514600"/>
                <a:gridCol w="2514600"/>
              </a:tblGrid>
              <a:tr h="8722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Posición de 10 Países  de América Latina en  Desarrollo Humano 2016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País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Índice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Calificación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0,847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alto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Argentina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0,827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alto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0,795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Panamá 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0,788 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 </a:t>
                      </a:r>
                      <a:endParaRPr lang="es-P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Trinidad y Tobago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0,780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0.770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Cuba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0.770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México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Brasil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0.750</a:t>
                      </a:r>
                      <a:endParaRPr lang="es-P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10359" y="1308538"/>
            <a:ext cx="835572" cy="1261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555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3350950"/>
            <a:ext cx="2437923" cy="29459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Elipse"/>
          <p:cNvSpPr/>
          <p:nvPr/>
        </p:nvSpPr>
        <p:spPr>
          <a:xfrm>
            <a:off x="415636" y="436419"/>
            <a:ext cx="2984056" cy="241651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Mujeres 72.6 Años </a:t>
            </a:r>
          </a:p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PA" sz="2400" dirty="0" smtClean="0">
                <a:solidFill>
                  <a:schemeClr val="bg1"/>
                </a:solidFill>
              </a:rPr>
              <a:t>Hombres  68 Años   </a:t>
            </a:r>
            <a:endParaRPr lang="es-PA" sz="2400" dirty="0">
              <a:solidFill>
                <a:schemeClr val="bg1"/>
              </a:solidFill>
            </a:endParaRPr>
          </a:p>
        </p:txBody>
      </p:sp>
      <p:sp>
        <p:nvSpPr>
          <p:cNvPr id="6" name="Flecha izquierda 5"/>
          <p:cNvSpPr/>
          <p:nvPr/>
        </p:nvSpPr>
        <p:spPr>
          <a:xfrm rot="20891182">
            <a:off x="3613969" y="-166354"/>
            <a:ext cx="5847684" cy="2698279"/>
          </a:xfrm>
          <a:prstGeom prst="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dirty="0" smtClean="0">
                <a:solidFill>
                  <a:schemeClr val="tx1"/>
                </a:solidFill>
              </a:rPr>
              <a:t>BRECHA DE 6.6 AÑOS MUJERES  Y 10 AÑOS PROMEDIO NACIONAL</a:t>
            </a:r>
            <a:endParaRPr lang="es-PA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/>
          </p:nvPr>
        </p:nvGraphicFramePr>
        <p:xfrm>
          <a:off x="3946727" y="2852937"/>
          <a:ext cx="6651999" cy="344395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216831"/>
                <a:gridCol w="2217584"/>
                <a:gridCol w="2217584"/>
              </a:tblGrid>
              <a:tr h="109313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000" dirty="0">
                          <a:effectLst/>
                        </a:rPr>
                        <a:t>ESPERANZA DE VIDA EN COMARCAS DE REPUBLICA DE  PANAMA 2010-2014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58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COMARCA 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2010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2014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>
                          <a:effectLst/>
                        </a:rPr>
                        <a:t>GUNA YALA 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70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>
                          <a:effectLst/>
                        </a:rPr>
                        <a:t>71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>
                          <a:effectLst/>
                        </a:rPr>
                        <a:t>GNOBE BUGLE 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>
                          <a:effectLst/>
                        </a:rPr>
                        <a:t>68.5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70.1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>
                          <a:effectLst/>
                        </a:rPr>
                        <a:t>EMBERA </a:t>
                      </a:r>
                      <a:endParaRPr lang="es-P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68.7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A" sz="2200" dirty="0">
                          <a:effectLst/>
                        </a:rPr>
                        <a:t>70</a:t>
                      </a:r>
                      <a:endParaRPr lang="es-P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50276" y="356020"/>
            <a:ext cx="9154510" cy="56938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PA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Objetivo </a:t>
            </a:r>
            <a:r>
              <a:rPr lang="es-PA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 : Poner fin de la pobreza en todas sus formas.</a:t>
            </a:r>
            <a:r>
              <a:rPr lang="es-PA" sz="2800" u="sng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s-PA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Objetivo </a:t>
            </a:r>
            <a:r>
              <a:rPr lang="es-PA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2</a:t>
            </a:r>
            <a:r>
              <a:rPr lang="es-PA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s-PA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Poner fin al hambre , lograr la seguridad alimentaria, la mejora de la nutrición  y la agricultura sostenible.</a:t>
            </a:r>
            <a:endParaRPr lang="es-PA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PA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Objetivo 3:</a:t>
            </a:r>
            <a:r>
              <a:rPr lang="es-PA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PA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Garantizar una vida sana  y promover el bienestar en todas las edades .</a:t>
            </a:r>
            <a:endParaRPr lang="es-PA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PA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Objetivo 4</a:t>
            </a:r>
            <a:r>
              <a:rPr lang="es-PA" sz="2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  <a:r>
              <a:rPr lang="es-PA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Garantizar  una educación inclusiva  , equitativa , de calidad y  promover  oportunidades  de aprendizaje  durante toda la vida para todas .</a:t>
            </a:r>
            <a:endParaRPr lang="es-PA" sz="2800" u="sng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PA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Objetivo 5:</a:t>
            </a:r>
            <a:r>
              <a:rPr lang="es-PA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PA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Lograr la igualdad  entre los géneros  y empoderar todas las mujeres y niña .</a:t>
            </a:r>
            <a:endParaRPr lang="es-PA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PA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Objetivo 6:</a:t>
            </a:r>
            <a:r>
              <a:rPr lang="es-PA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s-PA" sz="2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Garantizar la disponibilidad  de agua y gestión sostenible  y el saneamiento para todos .</a:t>
            </a:r>
            <a:endParaRPr lang="es-PA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Flecha a la derecha con bandas 2"/>
          <p:cNvSpPr/>
          <p:nvPr/>
        </p:nvSpPr>
        <p:spPr>
          <a:xfrm>
            <a:off x="630621" y="2002220"/>
            <a:ext cx="919655" cy="83557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CuadroTexto 3"/>
          <p:cNvSpPr txBox="1"/>
          <p:nvPr/>
        </p:nvSpPr>
        <p:spPr>
          <a:xfrm>
            <a:off x="260131" y="-74868"/>
            <a:ext cx="83031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/>
              <a:t>O</a:t>
            </a:r>
          </a:p>
          <a:p>
            <a:r>
              <a:rPr lang="es-PA" sz="2800" dirty="0" smtClean="0"/>
              <a:t>B</a:t>
            </a:r>
          </a:p>
          <a:p>
            <a:r>
              <a:rPr lang="es-PA" sz="2800" dirty="0" smtClean="0"/>
              <a:t>J</a:t>
            </a:r>
          </a:p>
          <a:p>
            <a:r>
              <a:rPr lang="es-PA" sz="2800" dirty="0" smtClean="0"/>
              <a:t>E</a:t>
            </a:r>
          </a:p>
          <a:p>
            <a:r>
              <a:rPr lang="es-PA" sz="2800" dirty="0" smtClean="0"/>
              <a:t>T</a:t>
            </a:r>
          </a:p>
          <a:p>
            <a:r>
              <a:rPr lang="es-PA" sz="2800" dirty="0" smtClean="0"/>
              <a:t>I</a:t>
            </a:r>
          </a:p>
          <a:p>
            <a:r>
              <a:rPr lang="es-PA" sz="2800" dirty="0" smtClean="0"/>
              <a:t>V</a:t>
            </a:r>
          </a:p>
          <a:p>
            <a:r>
              <a:rPr lang="es-PA" sz="2800" dirty="0" smtClean="0"/>
              <a:t>O</a:t>
            </a:r>
          </a:p>
          <a:p>
            <a:endParaRPr lang="es-PA" sz="2800" dirty="0"/>
          </a:p>
          <a:p>
            <a:r>
              <a:rPr lang="es-PA" sz="2800" dirty="0" smtClean="0"/>
              <a:t>D</a:t>
            </a:r>
          </a:p>
          <a:p>
            <a:r>
              <a:rPr lang="es-PA" sz="2800" dirty="0" smtClean="0"/>
              <a:t>S</a:t>
            </a:r>
          </a:p>
          <a:p>
            <a:endParaRPr lang="es-PA" sz="2800" dirty="0" smtClean="0"/>
          </a:p>
          <a:p>
            <a:r>
              <a:rPr lang="es-PA" sz="2800" dirty="0" smtClean="0"/>
              <a:t>2</a:t>
            </a:r>
          </a:p>
          <a:p>
            <a:r>
              <a:rPr lang="es-PA" sz="2800" dirty="0" smtClean="0"/>
              <a:t>0</a:t>
            </a:r>
          </a:p>
          <a:p>
            <a:r>
              <a:rPr lang="es-PA" sz="2800" dirty="0" smtClean="0"/>
              <a:t>3</a:t>
            </a:r>
          </a:p>
          <a:p>
            <a:r>
              <a:rPr lang="es-PA" sz="28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554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4686" y="-329962"/>
            <a:ext cx="5858693" cy="4496427"/>
          </a:xfrm>
          <a:prstGeom prst="rect">
            <a:avLst/>
          </a:prstGeom>
        </p:spPr>
      </p:pic>
      <p:graphicFrame>
        <p:nvGraphicFramePr>
          <p:cNvPr id="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11959"/>
              </p:ext>
            </p:extLst>
          </p:nvPr>
        </p:nvGraphicFramePr>
        <p:xfrm>
          <a:off x="10002745" y="1248455"/>
          <a:ext cx="11461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Clip" r:id="rId4" imgW="1146658" imgH="1087222" progId="MS_ClipArt_Gallery.2">
                  <p:embed/>
                </p:oleObj>
              </mc:Choice>
              <mc:Fallback>
                <p:oleObj name="Clip" r:id="rId4" imgW="1146658" imgH="108722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2745" y="1248455"/>
                        <a:ext cx="114617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32139"/>
              </p:ext>
            </p:extLst>
          </p:nvPr>
        </p:nvGraphicFramePr>
        <p:xfrm>
          <a:off x="9690117" y="206975"/>
          <a:ext cx="1712786" cy="118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Clip" r:id="rId6" imgW="1384402" imgH="853135" progId="MS_ClipArt_Gallery.2">
                  <p:embed/>
                </p:oleObj>
              </mc:Choice>
              <mc:Fallback>
                <p:oleObj name="Clip" r:id="rId6" imgW="1384402" imgH="8531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0117" y="206975"/>
                        <a:ext cx="1712786" cy="1189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307570"/>
              </p:ext>
            </p:extLst>
          </p:nvPr>
        </p:nvGraphicFramePr>
        <p:xfrm>
          <a:off x="8707993" y="1503394"/>
          <a:ext cx="1598053" cy="1392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name="Clip" r:id="rId8" imgW="938174" imgH="727862" progId="MS_ClipArt_Gallery.2">
                  <p:embed/>
                </p:oleObj>
              </mc:Choice>
              <mc:Fallback>
                <p:oleObj name="Clip" r:id="rId8" imgW="938174" imgH="72786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993" y="1503394"/>
                        <a:ext cx="1598053" cy="1392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014987"/>
              </p:ext>
            </p:extLst>
          </p:nvPr>
        </p:nvGraphicFramePr>
        <p:xfrm>
          <a:off x="8934446" y="262054"/>
          <a:ext cx="13716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name="Clip" r:id="rId10" imgW="780898" imgH="726034" progId="MS_ClipArt_Gallery.2">
                  <p:embed/>
                </p:oleObj>
              </mc:Choice>
              <mc:Fallback>
                <p:oleObj name="Clip" r:id="rId10" imgW="780898" imgH="72603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4446" y="262054"/>
                        <a:ext cx="13716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04026"/>
              </p:ext>
            </p:extLst>
          </p:nvPr>
        </p:nvGraphicFramePr>
        <p:xfrm>
          <a:off x="10306046" y="2194610"/>
          <a:ext cx="127793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Clip" r:id="rId12" imgW="733349" imgH="875995" progId="MS_ClipArt_Gallery.2">
                  <p:embed/>
                </p:oleObj>
              </mc:Choice>
              <mc:Fallback>
                <p:oleObj name="Clip" r:id="rId12" imgW="733349" imgH="87599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6046" y="2194610"/>
                        <a:ext cx="127793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061541" y="637825"/>
            <a:ext cx="8515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dirty="0" smtClean="0">
                <a:solidFill>
                  <a:srgbClr val="C00000"/>
                </a:solidFill>
              </a:rPr>
              <a:t>RETOS  SISTEMAS DE SALUD </a:t>
            </a:r>
            <a:endParaRPr lang="es-PA" sz="2800" dirty="0">
              <a:solidFill>
                <a:srgbClr val="C0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23557" y="2194610"/>
            <a:ext cx="8951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 smtClean="0"/>
              <a:t>1.  Fortalecimiento de la Rectoría  </a:t>
            </a:r>
          </a:p>
          <a:p>
            <a:pPr marL="514350" indent="-514350">
              <a:buAutoNum type="arabicPeriod" startAt="2"/>
            </a:pPr>
            <a:r>
              <a:rPr lang="es-PA" sz="2800" b="1" dirty="0" smtClean="0"/>
              <a:t>Universalidad  en la protección de los servicios de salud</a:t>
            </a:r>
            <a:endParaRPr lang="es-PA" sz="2800" b="1" dirty="0"/>
          </a:p>
          <a:p>
            <a:pPr marL="514350" indent="-514350">
              <a:buAutoNum type="arabicPeriod" startAt="2"/>
            </a:pPr>
            <a:r>
              <a:rPr lang="es-PA" sz="2800" b="1" dirty="0" smtClean="0"/>
              <a:t>Servicios de salud coordinados  con equidad y calidez</a:t>
            </a:r>
          </a:p>
          <a:p>
            <a:pPr marL="514350" indent="-514350">
              <a:buAutoNum type="arabicPeriod" startAt="2"/>
            </a:pPr>
            <a:r>
              <a:rPr lang="es-PA" sz="2800" b="1" dirty="0" smtClean="0"/>
              <a:t>Gestión de riesgos del sistema de salud</a:t>
            </a:r>
          </a:p>
          <a:p>
            <a:pPr marL="514350" indent="-514350">
              <a:buAutoNum type="arabicPeriod" startAt="2"/>
            </a:pPr>
            <a:r>
              <a:rPr lang="es-PA" sz="2800" b="1" dirty="0" smtClean="0"/>
              <a:t>Establecimiento de mecanismos para  la  sostenibilidad económica y eficiencia institucional.</a:t>
            </a:r>
          </a:p>
          <a:p>
            <a:pPr marL="514350" indent="-514350">
              <a:buFontTx/>
              <a:buAutoNum type="arabicPeriod" startAt="2"/>
            </a:pPr>
            <a:r>
              <a:rPr lang="es-PA" sz="2800" b="1" dirty="0"/>
              <a:t>Mayor participación </a:t>
            </a:r>
            <a:r>
              <a:rPr lang="es-PA" sz="2800" b="1" dirty="0" smtClean="0"/>
              <a:t>ciudadana</a:t>
            </a:r>
            <a:endParaRPr lang="es-PA" sz="2800" b="1" dirty="0"/>
          </a:p>
          <a:p>
            <a:pPr marL="514350" indent="-514350">
              <a:buAutoNum type="arabicPeriod" startAt="2"/>
            </a:pPr>
            <a:endParaRPr lang="es-PA" sz="2800" b="1" dirty="0" smtClean="0"/>
          </a:p>
          <a:p>
            <a:pPr marL="514350" indent="-514350">
              <a:buAutoNum type="arabicPeriod" startAt="2"/>
            </a:pPr>
            <a:endParaRPr lang="es-PA" sz="2800" b="1" dirty="0" smtClean="0"/>
          </a:p>
        </p:txBody>
      </p:sp>
      <p:sp>
        <p:nvSpPr>
          <p:cNvPr id="12" name="CuadroTexto 11"/>
          <p:cNvSpPr txBox="1"/>
          <p:nvPr/>
        </p:nvSpPr>
        <p:spPr>
          <a:xfrm>
            <a:off x="-7765251" y="3015929"/>
            <a:ext cx="8241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b="1" dirty="0" smtClean="0"/>
              <a:t>3.Coordinación interinstitucional eficiente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PA" sz="2400" b="1" dirty="0" smtClean="0"/>
          </a:p>
          <a:p>
            <a:r>
              <a:rPr lang="es-PA" sz="2400" b="1" dirty="0" smtClean="0"/>
              <a:t>3. Administración con eficiencia operativa </a:t>
            </a:r>
          </a:p>
          <a:p>
            <a:endParaRPr lang="es-PA" sz="2400" b="1" dirty="0" smtClean="0"/>
          </a:p>
          <a:p>
            <a:r>
              <a:rPr lang="es-PA" sz="2400" b="1" dirty="0" smtClean="0"/>
              <a:t>3.  Rescatare de la Atención  con Calidez </a:t>
            </a:r>
          </a:p>
          <a:p>
            <a:endParaRPr lang="es-PA" sz="2400" b="1" dirty="0" smtClean="0"/>
          </a:p>
          <a:p>
            <a:r>
              <a:rPr lang="es-PA" sz="2400" b="1" dirty="0" smtClean="0"/>
              <a:t>4. </a:t>
            </a:r>
            <a:endParaRPr lang="es-PA" sz="2400" b="1" dirty="0"/>
          </a:p>
          <a:p>
            <a:endParaRPr lang="es-PA" sz="2400" b="1" dirty="0" smtClean="0"/>
          </a:p>
          <a:p>
            <a:endParaRPr lang="es-PA" sz="2400" b="1" dirty="0"/>
          </a:p>
          <a:p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13361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"/>
          <a:stretch/>
        </p:blipFill>
        <p:spPr>
          <a:xfrm>
            <a:off x="2545319" y="911301"/>
            <a:ext cx="6958487" cy="474647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50800" dir="5400000" algn="ctr" rotWithShape="0">
              <a:srgbClr val="FF66CC"/>
            </a:outerShdw>
          </a:effectLst>
        </p:spPr>
      </p:pic>
    </p:spTree>
    <p:extLst>
      <p:ext uri="{BB962C8B-B14F-4D97-AF65-F5344CB8AC3E}">
        <p14:creationId xmlns:p14="http://schemas.microsoft.com/office/powerpoint/2010/main" val="13503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4214" y="2967335"/>
            <a:ext cx="641712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>
                  <a:solidFill>
                    <a:srgbClr val="E21ECB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GRACIAS</a:t>
            </a:r>
            <a:endParaRPr lang="es-ES" sz="5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34" y="547687"/>
            <a:ext cx="3003894" cy="23115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25" y="685798"/>
            <a:ext cx="3649929" cy="20818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855" y="4050462"/>
            <a:ext cx="4447001" cy="2404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4086609"/>
            <a:ext cx="4517823" cy="23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2246" y="560714"/>
            <a:ext cx="10171607" cy="52629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PA" sz="2800" b="1" dirty="0">
                <a:latin typeface="Calibri" panose="020F0502020204030204" pitchFamily="34" charset="0"/>
              </a:rPr>
              <a:t>Objetivo 8:</a:t>
            </a:r>
            <a:r>
              <a:rPr lang="es-PA" sz="2800" dirty="0">
                <a:latin typeface="Calibri" panose="020F0502020204030204" pitchFamily="34" charset="0"/>
              </a:rPr>
              <a:t> Promover  el crecimiento </a:t>
            </a:r>
            <a:r>
              <a:rPr lang="es-PA" sz="2800" u="sng" dirty="0">
                <a:latin typeface="Calibri" panose="020F0502020204030204" pitchFamily="34" charset="0"/>
              </a:rPr>
              <a:t>Económico sostenible </a:t>
            </a:r>
            <a:r>
              <a:rPr lang="es-PA" sz="2800" dirty="0">
                <a:latin typeface="Calibri" panose="020F0502020204030204" pitchFamily="34" charset="0"/>
              </a:rPr>
              <a:t>, inclusivo el pleno empleo y productivo y trabajo decente para todos .</a:t>
            </a:r>
          </a:p>
          <a:p>
            <a:r>
              <a:rPr lang="es-PA" sz="2800" b="1" dirty="0">
                <a:latin typeface="Calibri" panose="020F0502020204030204" pitchFamily="34" charset="0"/>
              </a:rPr>
              <a:t>Objetivo 9:</a:t>
            </a:r>
            <a:r>
              <a:rPr lang="es-PA" sz="2800" dirty="0">
                <a:latin typeface="Calibri" panose="020F0502020204030204" pitchFamily="34" charset="0"/>
              </a:rPr>
              <a:t> Construir infraestructuras resilientes , promover la industrialización inclusiva  y sostenible  y fomentar la </a:t>
            </a:r>
            <a:r>
              <a:rPr lang="es-PA" sz="2800" dirty="0" smtClean="0">
                <a:latin typeface="Calibri" panose="020F0502020204030204" pitchFamily="34" charset="0"/>
              </a:rPr>
              <a:t>innovación.</a:t>
            </a:r>
            <a:endParaRPr lang="es-PA" sz="2800" dirty="0">
              <a:latin typeface="Calibri" panose="020F0502020204030204" pitchFamily="34" charset="0"/>
            </a:endParaRPr>
          </a:p>
          <a:p>
            <a:r>
              <a:rPr lang="es-PA" sz="2800" b="1" dirty="0">
                <a:latin typeface="Calibri" panose="020F0502020204030204" pitchFamily="34" charset="0"/>
              </a:rPr>
              <a:t>Objetivo 10:</a:t>
            </a:r>
            <a:r>
              <a:rPr lang="es-PA" sz="2800" dirty="0">
                <a:latin typeface="Calibri" panose="020F0502020204030204" pitchFamily="34" charset="0"/>
              </a:rPr>
              <a:t> Reducir las </a:t>
            </a:r>
            <a:r>
              <a:rPr lang="es-PA" sz="2800" u="sng" dirty="0">
                <a:latin typeface="Calibri" panose="020F0502020204030204" pitchFamily="34" charset="0"/>
              </a:rPr>
              <a:t>desigualdades</a:t>
            </a:r>
            <a:r>
              <a:rPr lang="es-PA" sz="2800" dirty="0">
                <a:latin typeface="Calibri" panose="020F0502020204030204" pitchFamily="34" charset="0"/>
              </a:rPr>
              <a:t> en y entre los </a:t>
            </a:r>
            <a:r>
              <a:rPr lang="es-PA" sz="2800" dirty="0" smtClean="0">
                <a:latin typeface="Calibri" panose="020F0502020204030204" pitchFamily="34" charset="0"/>
              </a:rPr>
              <a:t>países. </a:t>
            </a:r>
            <a:endParaRPr lang="es-PA" sz="2800" dirty="0">
              <a:latin typeface="Calibri" panose="020F0502020204030204" pitchFamily="34" charset="0"/>
            </a:endParaRPr>
          </a:p>
          <a:p>
            <a:r>
              <a:rPr lang="es-PA" sz="2800" b="1" dirty="0">
                <a:latin typeface="Calibri" panose="020F0502020204030204" pitchFamily="34" charset="0"/>
              </a:rPr>
              <a:t>Objetivo 11:</a:t>
            </a:r>
            <a:r>
              <a:rPr lang="es-PA" sz="2800" dirty="0">
                <a:latin typeface="Calibri" panose="020F0502020204030204" pitchFamily="34" charset="0"/>
              </a:rPr>
              <a:t> Lograr las ciudades y los asentamientos </a:t>
            </a:r>
            <a:r>
              <a:rPr lang="es-PA" sz="2800" dirty="0" smtClean="0">
                <a:latin typeface="Calibri" panose="020F0502020204030204" pitchFamily="34" charset="0"/>
              </a:rPr>
              <a:t>humanos </a:t>
            </a:r>
            <a:r>
              <a:rPr lang="es-PA" sz="2800" dirty="0">
                <a:latin typeface="Calibri" panose="020F0502020204030204" pitchFamily="34" charset="0"/>
              </a:rPr>
              <a:t>sean inclusivos , seguros y resilientes  y </a:t>
            </a:r>
            <a:r>
              <a:rPr lang="es-PA" sz="2800" dirty="0" smtClean="0">
                <a:latin typeface="Calibri" panose="020F0502020204030204" pitchFamily="34" charset="0"/>
              </a:rPr>
              <a:t>sostenibles. </a:t>
            </a:r>
            <a:endParaRPr lang="es-PA" sz="2800" dirty="0">
              <a:latin typeface="Calibri" panose="020F0502020204030204" pitchFamily="34" charset="0"/>
            </a:endParaRPr>
          </a:p>
          <a:p>
            <a:r>
              <a:rPr lang="es-PA" sz="2800" b="1" dirty="0">
                <a:latin typeface="Calibri" panose="020F0502020204030204" pitchFamily="34" charset="0"/>
              </a:rPr>
              <a:t>Objetivo 12:</a:t>
            </a:r>
            <a:r>
              <a:rPr lang="es-PA" sz="2800" dirty="0">
                <a:latin typeface="Calibri" panose="020F0502020204030204" pitchFamily="34" charset="0"/>
              </a:rPr>
              <a:t> Garantizar modalidades de consumo  y producción </a:t>
            </a:r>
            <a:r>
              <a:rPr lang="es-PA" sz="2800" dirty="0" smtClean="0">
                <a:latin typeface="Calibri" panose="020F0502020204030204" pitchFamily="34" charset="0"/>
              </a:rPr>
              <a:t>sostenibles.</a:t>
            </a:r>
            <a:endParaRPr lang="es-PA" sz="2800" dirty="0">
              <a:latin typeface="Calibri" panose="020F0502020204030204" pitchFamily="34" charset="0"/>
            </a:endParaRPr>
          </a:p>
          <a:p>
            <a:r>
              <a:rPr lang="es-PA" sz="2800" b="1" dirty="0">
                <a:latin typeface="Calibri" panose="020F0502020204030204" pitchFamily="34" charset="0"/>
              </a:rPr>
              <a:t>Objetivo 13:</a:t>
            </a:r>
            <a:r>
              <a:rPr lang="es-PA" sz="2800" dirty="0">
                <a:latin typeface="Calibri" panose="020F0502020204030204" pitchFamily="34" charset="0"/>
              </a:rPr>
              <a:t> Adoptar medidas urgentes para </a:t>
            </a:r>
            <a:r>
              <a:rPr lang="es-PA" sz="2800" dirty="0" smtClean="0">
                <a:latin typeface="Calibri" panose="020F0502020204030204" pitchFamily="34" charset="0"/>
              </a:rPr>
              <a:t>combatir</a:t>
            </a:r>
          </a:p>
          <a:p>
            <a:r>
              <a:rPr lang="es-PA" sz="2800" dirty="0" smtClean="0">
                <a:latin typeface="Calibri" panose="020F0502020204030204" pitchFamily="34" charset="0"/>
              </a:rPr>
              <a:t>el </a:t>
            </a:r>
            <a:r>
              <a:rPr lang="es-PA" sz="2800" dirty="0">
                <a:latin typeface="Calibri" panose="020F0502020204030204" pitchFamily="34" charset="0"/>
              </a:rPr>
              <a:t>cambio </a:t>
            </a:r>
            <a:r>
              <a:rPr lang="es-PA" sz="2800" dirty="0" smtClean="0">
                <a:latin typeface="Calibri" panose="020F0502020204030204" pitchFamily="34" charset="0"/>
              </a:rPr>
              <a:t>climáticos </a:t>
            </a:r>
            <a:r>
              <a:rPr lang="es-PA" sz="2800" dirty="0">
                <a:latin typeface="Calibri" panose="020F0502020204030204" pitchFamily="34" charset="0"/>
              </a:rPr>
              <a:t>y sus </a:t>
            </a:r>
            <a:r>
              <a:rPr lang="es-PA" sz="2800" dirty="0" smtClean="0">
                <a:latin typeface="Calibri" panose="020F0502020204030204" pitchFamily="34" charset="0"/>
              </a:rPr>
              <a:t>efectos.</a:t>
            </a:r>
            <a:endParaRPr lang="es-PA" sz="2800" dirty="0">
              <a:latin typeface="Calibri" panose="020F0502020204030204" pitchFamily="34" charset="0"/>
            </a:endParaRPr>
          </a:p>
          <a:p>
            <a:endParaRPr lang="es-PA" sz="2800" dirty="0">
              <a:latin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5462" y="6717"/>
            <a:ext cx="83031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400" dirty="0" smtClean="0"/>
              <a:t>O</a:t>
            </a:r>
          </a:p>
          <a:p>
            <a:r>
              <a:rPr lang="es-PA" sz="2400" dirty="0" smtClean="0"/>
              <a:t>B</a:t>
            </a:r>
          </a:p>
          <a:p>
            <a:r>
              <a:rPr lang="es-PA" sz="2400" dirty="0" smtClean="0"/>
              <a:t>J</a:t>
            </a:r>
          </a:p>
          <a:p>
            <a:r>
              <a:rPr lang="es-PA" sz="2400" dirty="0" smtClean="0"/>
              <a:t>E</a:t>
            </a:r>
          </a:p>
          <a:p>
            <a:r>
              <a:rPr lang="es-PA" sz="2400" dirty="0" smtClean="0"/>
              <a:t>T</a:t>
            </a:r>
          </a:p>
          <a:p>
            <a:r>
              <a:rPr lang="es-PA" sz="2400" dirty="0" smtClean="0"/>
              <a:t>I</a:t>
            </a:r>
          </a:p>
          <a:p>
            <a:r>
              <a:rPr lang="es-PA" sz="2400" dirty="0" smtClean="0"/>
              <a:t>V</a:t>
            </a:r>
          </a:p>
          <a:p>
            <a:r>
              <a:rPr lang="es-PA" sz="2400" dirty="0" smtClean="0"/>
              <a:t>O</a:t>
            </a:r>
          </a:p>
          <a:p>
            <a:r>
              <a:rPr lang="es-PA" sz="2400" dirty="0" smtClean="0"/>
              <a:t>S</a:t>
            </a:r>
          </a:p>
          <a:p>
            <a:endParaRPr lang="es-PA" sz="2400" dirty="0"/>
          </a:p>
          <a:p>
            <a:r>
              <a:rPr lang="es-PA" sz="2400" dirty="0" smtClean="0"/>
              <a:t>D</a:t>
            </a:r>
          </a:p>
          <a:p>
            <a:r>
              <a:rPr lang="es-PA" sz="2400" dirty="0" smtClean="0"/>
              <a:t>S</a:t>
            </a:r>
          </a:p>
          <a:p>
            <a:endParaRPr lang="es-PA" sz="2400" dirty="0" smtClean="0"/>
          </a:p>
          <a:p>
            <a:r>
              <a:rPr lang="es-PA" sz="2400" dirty="0" smtClean="0"/>
              <a:t>2</a:t>
            </a:r>
          </a:p>
          <a:p>
            <a:r>
              <a:rPr lang="es-PA" sz="2400" dirty="0" smtClean="0"/>
              <a:t>0</a:t>
            </a:r>
          </a:p>
          <a:p>
            <a:r>
              <a:rPr lang="es-PA" sz="2400" dirty="0" smtClean="0"/>
              <a:t>3</a:t>
            </a:r>
          </a:p>
          <a:p>
            <a:r>
              <a:rPr lang="es-PA" sz="2400" dirty="0"/>
              <a:t>0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046" y="3985146"/>
            <a:ext cx="3320954" cy="23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4712" y="222161"/>
            <a:ext cx="9887826" cy="52629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r>
              <a:rPr lang="es-PA" sz="2800" b="1" dirty="0"/>
              <a:t>Objetivo </a:t>
            </a:r>
            <a:r>
              <a:rPr lang="es-PA" sz="2800" b="1" dirty="0" smtClean="0"/>
              <a:t>14:</a:t>
            </a:r>
            <a:r>
              <a:rPr lang="es-PA" sz="2800" dirty="0" smtClean="0"/>
              <a:t> Conservar y utilizar en forma sostenible los océanos , los mares , y los recursos  marinos para el desarrollo sostenible.</a:t>
            </a:r>
          </a:p>
          <a:p>
            <a:r>
              <a:rPr lang="es-PA" sz="2800" b="1" dirty="0" smtClean="0"/>
              <a:t>Objetivo 15:</a:t>
            </a:r>
            <a:r>
              <a:rPr lang="es-PA" sz="2800" dirty="0" smtClean="0"/>
              <a:t> Proteger  y restablecer   y promover  el uso de los ecosistemas terrestres , gestionar los bosques, detener y luchar contra la  </a:t>
            </a:r>
            <a:r>
              <a:rPr lang="es-PA" sz="2800" dirty="0"/>
              <a:t>desertificación </a:t>
            </a:r>
            <a:r>
              <a:rPr lang="es-PA" sz="2800" dirty="0" smtClean="0"/>
              <a:t>, detener e invertir  la degradación de las tierras  y poner freno a la diversidad de la diversidad biológica </a:t>
            </a:r>
          </a:p>
          <a:p>
            <a:r>
              <a:rPr lang="es-PA" sz="2800" b="1" dirty="0" smtClean="0"/>
              <a:t>Objetivo 16:</a:t>
            </a:r>
            <a:r>
              <a:rPr lang="es-PA" sz="2800" dirty="0" smtClean="0"/>
              <a:t> Promover sociedades  pacificas e inclusivas  para el desarrollo sostenible , facilitar el acceso  a la justicia para todos  y crear instituciones eficaces  responsables e inclusivas  a todos los niveles .</a:t>
            </a:r>
          </a:p>
          <a:p>
            <a:r>
              <a:rPr lang="es-PA" sz="2800" b="1" dirty="0" smtClean="0"/>
              <a:t>Objetivo 17: </a:t>
            </a:r>
            <a:r>
              <a:rPr lang="es-PA" sz="2800" dirty="0" smtClean="0"/>
              <a:t>Fortalecer  los medios de ejecución y revitalizar la Alianza Mundial para el Desarrollo Sostenible.</a:t>
            </a:r>
            <a:endParaRPr lang="es-PA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794126" y="113245"/>
            <a:ext cx="830317" cy="60016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sz="2400" b="1" dirty="0" smtClean="0"/>
              <a:t>O</a:t>
            </a:r>
          </a:p>
          <a:p>
            <a:r>
              <a:rPr lang="es-PA" sz="2400" b="1" dirty="0" smtClean="0"/>
              <a:t>B</a:t>
            </a:r>
          </a:p>
          <a:p>
            <a:r>
              <a:rPr lang="es-PA" sz="2400" b="1" dirty="0" smtClean="0"/>
              <a:t>J</a:t>
            </a:r>
          </a:p>
          <a:p>
            <a:r>
              <a:rPr lang="es-PA" sz="2400" b="1" dirty="0" smtClean="0"/>
              <a:t>E</a:t>
            </a:r>
          </a:p>
          <a:p>
            <a:r>
              <a:rPr lang="es-PA" sz="2400" b="1" dirty="0" smtClean="0"/>
              <a:t>T</a:t>
            </a:r>
          </a:p>
          <a:p>
            <a:r>
              <a:rPr lang="es-PA" sz="2400" b="1" dirty="0" smtClean="0"/>
              <a:t>I</a:t>
            </a:r>
          </a:p>
          <a:p>
            <a:r>
              <a:rPr lang="es-PA" sz="2400" b="1" dirty="0" smtClean="0"/>
              <a:t>V</a:t>
            </a:r>
          </a:p>
          <a:p>
            <a:r>
              <a:rPr lang="es-PA" sz="2400" b="1" dirty="0" smtClean="0"/>
              <a:t>O</a:t>
            </a:r>
          </a:p>
          <a:p>
            <a:endParaRPr lang="es-PA" sz="2400" b="1" dirty="0" smtClean="0"/>
          </a:p>
          <a:p>
            <a:r>
              <a:rPr lang="es-PA" sz="2400" b="1" dirty="0" smtClean="0"/>
              <a:t>D</a:t>
            </a:r>
          </a:p>
          <a:p>
            <a:r>
              <a:rPr lang="es-PA" sz="2400" b="1" dirty="0" smtClean="0"/>
              <a:t>S</a:t>
            </a:r>
          </a:p>
          <a:p>
            <a:endParaRPr lang="es-PA" sz="2400" b="1" dirty="0" smtClean="0"/>
          </a:p>
          <a:p>
            <a:r>
              <a:rPr lang="es-PA" sz="2400" b="1" dirty="0" smtClean="0"/>
              <a:t>2</a:t>
            </a:r>
          </a:p>
          <a:p>
            <a:r>
              <a:rPr lang="es-PA" sz="2400" b="1" dirty="0" smtClean="0"/>
              <a:t>0</a:t>
            </a:r>
          </a:p>
          <a:p>
            <a:r>
              <a:rPr lang="es-PA" sz="2400" b="1" dirty="0" smtClean="0"/>
              <a:t>3</a:t>
            </a:r>
          </a:p>
          <a:p>
            <a:r>
              <a:rPr lang="es-PA" sz="2400" b="1" dirty="0"/>
              <a:t>0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" y="0"/>
            <a:ext cx="12183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7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08581" y="1932898"/>
            <a:ext cx="6096000" cy="11582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es-PA" sz="3200" dirty="0"/>
              <a:t>POBLACION 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es-PA" sz="3200" dirty="0" smtClean="0"/>
              <a:t> 3. 913. </a:t>
            </a:r>
            <a:r>
              <a:rPr lang="es-PA" sz="3200" dirty="0"/>
              <a:t>275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886634" y="258631"/>
            <a:ext cx="6877851" cy="110799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s-PA" sz="4800" b="1" spc="-50" dirty="0">
                <a:solidFill>
                  <a:schemeClr val="accent1">
                    <a:lumMod val="75000"/>
                  </a:schemeClr>
                </a:solidFill>
                <a:latin typeface="Lucida Handwriting" panose="03010101010101010101" pitchFamily="66" charset="0"/>
                <a:ea typeface="+mj-ea"/>
                <a:cs typeface="+mj-cs"/>
              </a:rPr>
              <a:t>PANAMA</a:t>
            </a:r>
            <a:r>
              <a:rPr lang="es-PA" sz="4800" b="1" spc="-5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s-PA" sz="4800" b="1" spc="-5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endParaRPr lang="es-P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2886633" y="3657435"/>
            <a:ext cx="6021977" cy="27305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 smtClean="0">
                <a:solidFill>
                  <a:schemeClr val="tx1"/>
                </a:solidFill>
              </a:rPr>
              <a:t>63% Población 15-64 años.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A" sz="2800" b="1" dirty="0" smtClean="0">
                <a:solidFill>
                  <a:schemeClr val="tx1"/>
                </a:solidFill>
              </a:rPr>
              <a:t> 90 % de la Población no indígena </a:t>
            </a:r>
          </a:p>
          <a:p>
            <a:r>
              <a:rPr lang="es-PA" sz="2800" b="1" dirty="0" smtClean="0">
                <a:solidFill>
                  <a:schemeClr val="tx1"/>
                </a:solidFill>
              </a:rPr>
              <a:t>       y un 10% indígenas</a:t>
            </a:r>
          </a:p>
          <a:p>
            <a:r>
              <a:rPr lang="es-PA" sz="2800" b="1" dirty="0">
                <a:solidFill>
                  <a:schemeClr val="tx1"/>
                </a:solidFill>
              </a:rPr>
              <a:t> </a:t>
            </a:r>
            <a:r>
              <a:rPr lang="es-PA" sz="2800" b="1" dirty="0" smtClean="0">
                <a:solidFill>
                  <a:schemeClr val="tx1"/>
                </a:solidFill>
              </a:rPr>
              <a:t>      2015 Afrodescendientes 14.8 %   </a:t>
            </a:r>
          </a:p>
          <a:p>
            <a:r>
              <a:rPr lang="es-PA" sz="2800" b="1" dirty="0" smtClean="0">
                <a:solidFill>
                  <a:schemeClr val="tx1"/>
                </a:solidFill>
              </a:rPr>
              <a:t>   </a:t>
            </a:r>
            <a:endParaRPr lang="es-PA" sz="2800" b="1" dirty="0">
              <a:solidFill>
                <a:schemeClr val="tx1"/>
              </a:solidFill>
            </a:endParaRPr>
          </a:p>
        </p:txBody>
      </p:sp>
      <p:pic>
        <p:nvPicPr>
          <p:cNvPr id="19" name="Imagen 18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648" y="1155818"/>
            <a:ext cx="4016024" cy="221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4" descr="Mapa Politico Mudo de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8850"/>
            <a:ext cx="2027885" cy="37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curvado 5"/>
          <p:cNvCxnSpPr/>
          <p:nvPr/>
        </p:nvCxnSpPr>
        <p:spPr>
          <a:xfrm flipV="1">
            <a:off x="1189078" y="3070671"/>
            <a:ext cx="1607208" cy="1173527"/>
          </a:xfrm>
          <a:prstGeom prst="curvedConnector3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1129863" y="646331"/>
            <a:ext cx="11372192" cy="402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A" sz="3200" dirty="0" smtClean="0">
                <a:solidFill>
                  <a:srgbClr val="C00000"/>
                </a:solidFill>
              </a:rPr>
              <a:t>Económico 2016  </a:t>
            </a:r>
          </a:p>
          <a:p>
            <a:pPr marL="0" indent="0">
              <a:buNone/>
            </a:pPr>
            <a:r>
              <a:rPr lang="es-PA" sz="3200" b="1" dirty="0" smtClean="0">
                <a:solidFill>
                  <a:srgbClr val="C00000"/>
                </a:solidFill>
              </a:rPr>
              <a:t>ODS N °8 </a:t>
            </a:r>
            <a:r>
              <a:rPr lang="es-PA" sz="3200" dirty="0" smtClean="0">
                <a:solidFill>
                  <a:srgbClr val="C00000"/>
                </a:solidFill>
              </a:rPr>
              <a:t>:  Promover crecimiento </a:t>
            </a:r>
            <a:r>
              <a:rPr lang="es-PA" sz="3200" dirty="0" smtClean="0">
                <a:solidFill>
                  <a:schemeClr val="accent1"/>
                </a:solidFill>
              </a:rPr>
              <a:t>económico sostenido ,</a:t>
            </a:r>
          </a:p>
          <a:p>
            <a:pPr marL="0" indent="0">
              <a:buNone/>
            </a:pPr>
            <a:r>
              <a:rPr lang="es-PA" sz="3200" dirty="0" smtClean="0">
                <a:solidFill>
                  <a:schemeClr val="accent1"/>
                </a:solidFill>
              </a:rPr>
              <a:t> inclusivo, pleno empleo y trabajo decente)</a:t>
            </a:r>
            <a:endParaRPr lang="es-PA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s-PA" sz="3200" dirty="0" smtClean="0">
                <a:solidFill>
                  <a:srgbClr val="C00000"/>
                </a:solidFill>
              </a:rPr>
              <a:t>  </a:t>
            </a:r>
          </a:p>
          <a:p>
            <a:endParaRPr lang="es-PA" sz="3200" dirty="0"/>
          </a:p>
          <a:p>
            <a:r>
              <a:rPr lang="es-PA" sz="3200" dirty="0" smtClean="0"/>
              <a:t>  </a:t>
            </a:r>
            <a:endParaRPr lang="es-PA" sz="3200" dirty="0"/>
          </a:p>
          <a:p>
            <a:endParaRPr lang="es-PA" sz="3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50539"/>
              </p:ext>
            </p:extLst>
          </p:nvPr>
        </p:nvGraphicFramePr>
        <p:xfrm>
          <a:off x="1129863" y="2464355"/>
          <a:ext cx="10662744" cy="387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0053"/>
                <a:gridCol w="4272691"/>
              </a:tblGrid>
              <a:tr h="871243">
                <a:tc>
                  <a:txBody>
                    <a:bodyPr/>
                    <a:lstStyle/>
                    <a:p>
                      <a:r>
                        <a:rPr lang="es-PA" sz="2400" dirty="0" smtClean="0"/>
                        <a:t>Indicadores </a:t>
                      </a:r>
                      <a:endParaRPr lang="es-PA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858475">
                <a:tc>
                  <a:txBody>
                    <a:bodyPr/>
                    <a:lstStyle/>
                    <a:p>
                      <a:r>
                        <a:rPr lang="es-PA" sz="2400" dirty="0" smtClean="0"/>
                        <a:t>Tasa de crecimiento  PIB   :      4.9 %</a:t>
                      </a:r>
                      <a:endParaRPr lang="es-P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858475">
                <a:tc>
                  <a:txBody>
                    <a:bodyPr/>
                    <a:lstStyle/>
                    <a:p>
                      <a:r>
                        <a:rPr lang="es-PA" sz="2400" dirty="0" smtClean="0"/>
                        <a:t>Tasa de desempleo :                6.0%</a:t>
                      </a:r>
                      <a:endParaRPr lang="es-P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1285189">
                <a:tc>
                  <a:txBody>
                    <a:bodyPr/>
                    <a:lstStyle/>
                    <a:p>
                      <a:r>
                        <a:rPr lang="es-PA" sz="2400" dirty="0" smtClean="0"/>
                        <a:t>Inflación   :                             3.4%</a:t>
                      </a:r>
                    </a:p>
                    <a:p>
                      <a:endParaRPr lang="es-PA" sz="2400" dirty="0" smtClean="0"/>
                    </a:p>
                    <a:p>
                      <a:r>
                        <a:rPr lang="es-PA" sz="2400" smtClean="0"/>
                        <a:t>Deuda                             20,000 </a:t>
                      </a:r>
                      <a:r>
                        <a:rPr lang="es-PA" sz="2400" dirty="0" smtClean="0"/>
                        <a:t>millones </a:t>
                      </a:r>
                      <a:r>
                        <a:rPr lang="es-PA" sz="2400" smtClean="0"/>
                        <a:t>de dólares </a:t>
                      </a:r>
                      <a:endParaRPr lang="es-PA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328738" y="6488668"/>
            <a:ext cx="3186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600" b="1" dirty="0" smtClean="0"/>
              <a:t> FUENTE:  INEC 2016</a:t>
            </a:r>
            <a:endParaRPr lang="es-PA" sz="16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078201" y="0"/>
            <a:ext cx="781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dirty="0" smtClean="0"/>
              <a:t>DETERMINANTES DE SALUD </a:t>
            </a:r>
            <a:endParaRPr lang="es-PA" sz="3600" dirty="0"/>
          </a:p>
        </p:txBody>
      </p:sp>
    </p:spTree>
    <p:extLst>
      <p:ext uri="{BB962C8B-B14F-4D97-AF65-F5344CB8AC3E}">
        <p14:creationId xmlns:p14="http://schemas.microsoft.com/office/powerpoint/2010/main" val="29234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2487774"/>
              </p:ext>
            </p:extLst>
          </p:nvPr>
        </p:nvGraphicFramePr>
        <p:xfrm>
          <a:off x="1532682" y="717854"/>
          <a:ext cx="8542562" cy="5133368"/>
        </p:xfrm>
        <a:graphic>
          <a:graphicData uri="http://schemas.openxmlformats.org/drawingml/2006/table">
            <a:tbl>
              <a:tblPr firstRow="1" firstCol="1" bandRow="1"/>
              <a:tblGrid>
                <a:gridCol w="2846876"/>
                <a:gridCol w="2847843"/>
                <a:gridCol w="2847843"/>
              </a:tblGrid>
              <a:tr h="641671">
                <a:tc gridSpan="3"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Tasa de  Crecimiento  PIB Centroamérica  2015 Y 2016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PAIS 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Costa Rica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3.7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4.1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Salvador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2.5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2.2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Guatemala 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4.1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Honduras 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3.6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3.5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Nicaragua </a:t>
                      </a:r>
                      <a:endParaRPr lang="es-PA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4.9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4.8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671"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Panamá 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5.8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5.1</a:t>
                      </a:r>
                      <a:endParaRPr lang="es-PA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26197" y="6565612"/>
            <a:ext cx="32937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s-ES" altLang="es-P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Fuente: Finanzas digital  CEPAL  2017</a:t>
            </a:r>
            <a:endParaRPr kumimoji="0" lang="es-PA" altLang="es-P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A" altLang="es-P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8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-287338"/>
            <a:ext cx="10058400" cy="4024313"/>
          </a:xfrm>
        </p:spPr>
        <p:txBody>
          <a:bodyPr/>
          <a:lstStyle/>
          <a:p>
            <a:endParaRPr lang="es-PA" sz="3200" dirty="0" smtClean="0"/>
          </a:p>
          <a:p>
            <a:endParaRPr lang="es-PA" sz="3200" dirty="0" smtClean="0">
              <a:solidFill>
                <a:srgbClr val="C00000"/>
              </a:solidFill>
            </a:endParaRPr>
          </a:p>
          <a:p>
            <a:endParaRPr lang="es-PA" sz="3200" dirty="0"/>
          </a:p>
          <a:p>
            <a:endParaRPr lang="es-PA" sz="3200" dirty="0" smtClean="0"/>
          </a:p>
          <a:p>
            <a:endParaRPr lang="es-PA" sz="3200" dirty="0" smtClean="0"/>
          </a:p>
          <a:p>
            <a:endParaRPr lang="es-PA" sz="3200" dirty="0" smtClean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88" y="2089070"/>
            <a:ext cx="3267830" cy="24933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0610737"/>
              </p:ext>
            </p:extLst>
          </p:nvPr>
        </p:nvGraphicFramePr>
        <p:xfrm>
          <a:off x="375860" y="1584008"/>
          <a:ext cx="7720768" cy="364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441659" y="5233035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/>
              <a:t>PE 10</a:t>
            </a:r>
            <a:endParaRPr lang="es-PA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52847" y="5247576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/>
              <a:t>PE 14</a:t>
            </a:r>
            <a:endParaRPr lang="es-PA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75860" y="5197938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/>
              <a:t>PE 16.6</a:t>
            </a:r>
            <a:endParaRPr lang="es-PA" sz="2000" b="1" dirty="0"/>
          </a:p>
        </p:txBody>
      </p:sp>
      <p:sp>
        <p:nvSpPr>
          <p:cNvPr id="9" name="Rectángulo 8"/>
          <p:cNvSpPr/>
          <p:nvPr/>
        </p:nvSpPr>
        <p:spPr>
          <a:xfrm>
            <a:off x="288433" y="6010573"/>
            <a:ext cx="8803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/>
              <a:t>http://hdr.undp.org/sites/default/files/HDR2016_SP_Overview_Web.pdf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79140" y="621805"/>
            <a:ext cx="7822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200" dirty="0" smtClean="0">
                <a:solidFill>
                  <a:srgbClr val="C00000"/>
                </a:solidFill>
              </a:rPr>
              <a:t>  </a:t>
            </a:r>
            <a:r>
              <a:rPr lang="es-PA" sz="3200" b="1" dirty="0" smtClean="0">
                <a:solidFill>
                  <a:srgbClr val="C00000"/>
                </a:solidFill>
              </a:rPr>
              <a:t>ODS  N°1  </a:t>
            </a:r>
            <a:r>
              <a:rPr lang="es-PA" sz="3200" b="1" dirty="0" smtClean="0">
                <a:solidFill>
                  <a:srgbClr val="C00000"/>
                </a:solidFill>
              </a:rPr>
              <a:t>  </a:t>
            </a:r>
            <a:r>
              <a:rPr lang="es-PA" sz="3200" dirty="0" smtClean="0">
                <a:solidFill>
                  <a:srgbClr val="C00000"/>
                </a:solidFill>
              </a:rPr>
              <a:t>Poner </a:t>
            </a:r>
            <a:r>
              <a:rPr lang="es-PA" sz="3200" dirty="0" smtClean="0">
                <a:solidFill>
                  <a:srgbClr val="C00000"/>
                </a:solidFill>
              </a:rPr>
              <a:t>fin a la Pobreza</a:t>
            </a:r>
            <a:r>
              <a:rPr lang="es-PA" sz="3200" dirty="0" smtClean="0">
                <a:solidFill>
                  <a:srgbClr val="FF0000"/>
                </a:solidFill>
              </a:rPr>
              <a:t> </a:t>
            </a:r>
            <a:endParaRPr lang="es-P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3907</TotalTime>
  <Words>1194</Words>
  <Application>Microsoft Office PowerPoint</Application>
  <PresentationFormat>Panorámica</PresentationFormat>
  <Paragraphs>382</Paragraphs>
  <Slides>32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8" baseType="lpstr">
      <vt:lpstr>GulimChe</vt:lpstr>
      <vt:lpstr>Andalus</vt:lpstr>
      <vt:lpstr>AR JULIAN</vt:lpstr>
      <vt:lpstr>Arial</vt:lpstr>
      <vt:lpstr>Calibri</vt:lpstr>
      <vt:lpstr>Calibri Light</vt:lpstr>
      <vt:lpstr>Constantia</vt:lpstr>
      <vt:lpstr>FrutigerNeueLTCYR-Bold</vt:lpstr>
      <vt:lpstr>FrutigerNeueLTCYR-Light</vt:lpstr>
      <vt:lpstr>Helvetica</vt:lpstr>
      <vt:lpstr>Lucida Handwriting</vt:lpstr>
      <vt:lpstr>Open Sans</vt:lpstr>
      <vt:lpstr>Times New Roman</vt:lpstr>
      <vt:lpstr>Wingdings</vt:lpstr>
      <vt:lpstr>Retrospección</vt:lpstr>
      <vt:lpstr>Clip</vt:lpstr>
      <vt:lpstr>Presentación de PowerPoint</vt:lpstr>
      <vt:lpstr>DX SALUD DE PANAMA  2016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Recurso humano Sistema de salud Público de Panamá 2015  </vt:lpstr>
      <vt:lpstr>Equidad distribución de recursos humano  ??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DIAGNOSTICO DE SALUD DE PANAMA</dc:title>
  <dc:creator>Rosario</dc:creator>
  <cp:lastModifiedBy>Rosario</cp:lastModifiedBy>
  <cp:revision>292</cp:revision>
  <dcterms:created xsi:type="dcterms:W3CDTF">2017-05-03T00:01:48Z</dcterms:created>
  <dcterms:modified xsi:type="dcterms:W3CDTF">2017-05-17T21:27:02Z</dcterms:modified>
</cp:coreProperties>
</file>