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theme/theme9.xml" ContentType="application/vnd.openxmlformats-officedocument.theme+xml"/>
  <Override PartName="/ppt/slideLayouts/slideLayout18.xml" ContentType="application/vnd.openxmlformats-officedocument.presentationml.slideLayout+xml"/>
  <Override PartName="/ppt/theme/theme10.xml" ContentType="application/vnd.openxmlformats-officedocument.theme+xml"/>
  <Override PartName="/ppt/slideLayouts/slideLayout19.xml" ContentType="application/vnd.openxmlformats-officedocument.presentationml.slideLayout+xml"/>
  <Override PartName="/ppt/theme/theme11.xml" ContentType="application/vnd.openxmlformats-officedocument.theme+xml"/>
  <Override PartName="/ppt/slideLayouts/slideLayout20.xml" ContentType="application/vnd.openxmlformats-officedocument.presentationml.slideLayout+xml"/>
  <Override PartName="/ppt/theme/theme12.xml" ContentType="application/vnd.openxmlformats-officedocument.theme+xml"/>
  <Override PartName="/ppt/slideLayouts/slideLayout21.xml" ContentType="application/vnd.openxmlformats-officedocument.presentationml.slideLayout+xml"/>
  <Override PartName="/ppt/theme/theme13.xml" ContentType="application/vnd.openxmlformats-officedocument.theme+xml"/>
  <Override PartName="/ppt/slideLayouts/slideLayout22.xml" ContentType="application/vnd.openxmlformats-officedocument.presentationml.slideLayout+xml"/>
  <Override PartName="/ppt/theme/theme14.xml" ContentType="application/vnd.openxmlformats-officedocument.theme+xml"/>
  <Override PartName="/ppt/slideLayouts/slideLayout23.xml" ContentType="application/vnd.openxmlformats-officedocument.presentationml.slideLayout+xml"/>
  <Override PartName="/ppt/theme/theme15.xml" ContentType="application/vnd.openxmlformats-officedocument.theme+xml"/>
  <Override PartName="/ppt/slideLayouts/slideLayout24.xml" ContentType="application/vnd.openxmlformats-officedocument.presentationml.slideLayout+xml"/>
  <Override PartName="/ppt/theme/theme16.xml" ContentType="application/vnd.openxmlformats-officedocument.theme+xml"/>
  <Override PartName="/ppt/slideLayouts/slideLayout25.xml" ContentType="application/vnd.openxmlformats-officedocument.presentationml.slideLayout+xml"/>
  <Override PartName="/ppt/theme/theme17.xml" ContentType="application/vnd.openxmlformats-officedocument.theme+xml"/>
  <Override PartName="/ppt/slideLayouts/slideLayout26.xml" ContentType="application/vnd.openxmlformats-officedocument.presentationml.slideLayout+xml"/>
  <Override PartName="/ppt/theme/theme18.xml" ContentType="application/vnd.openxmlformats-officedocument.theme+xml"/>
  <Override PartName="/ppt/slideLayouts/slideLayout27.xml" ContentType="application/vnd.openxmlformats-officedocument.presentationml.slideLayout+xml"/>
  <Override PartName="/ppt/theme/theme19.xml" ContentType="application/vnd.openxmlformats-officedocument.theme+xml"/>
  <Override PartName="/ppt/slideLayouts/slideLayout2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69" r:id="rId3"/>
    <p:sldMasterId id="2147483672" r:id="rId4"/>
    <p:sldMasterId id="2147483677" r:id="rId5"/>
    <p:sldMasterId id="2147483681" r:id="rId6"/>
    <p:sldMasterId id="2147483683" r:id="rId7"/>
    <p:sldMasterId id="2147483685" r:id="rId8"/>
    <p:sldMasterId id="2147483687" r:id="rId9"/>
    <p:sldMasterId id="2147483689" r:id="rId10"/>
    <p:sldMasterId id="2147483691" r:id="rId11"/>
    <p:sldMasterId id="2147483693" r:id="rId12"/>
    <p:sldMasterId id="2147483695" r:id="rId13"/>
    <p:sldMasterId id="2147483697" r:id="rId14"/>
    <p:sldMasterId id="2147483699" r:id="rId15"/>
    <p:sldMasterId id="2147483701" r:id="rId16"/>
    <p:sldMasterId id="2147483703" r:id="rId17"/>
    <p:sldMasterId id="2147483705" r:id="rId18"/>
    <p:sldMasterId id="2147483707" r:id="rId19"/>
    <p:sldMasterId id="2147483709" r:id="rId20"/>
  </p:sldMasterIdLst>
  <p:notesMasterIdLst>
    <p:notesMasterId r:id="rId62"/>
  </p:notesMasterIdLst>
  <p:sldIdLst>
    <p:sldId id="257" r:id="rId21"/>
    <p:sldId id="259" r:id="rId22"/>
    <p:sldId id="291" r:id="rId23"/>
    <p:sldId id="258" r:id="rId24"/>
    <p:sldId id="260" r:id="rId25"/>
    <p:sldId id="261" r:id="rId26"/>
    <p:sldId id="262" r:id="rId27"/>
    <p:sldId id="263" r:id="rId28"/>
    <p:sldId id="292" r:id="rId29"/>
    <p:sldId id="321" r:id="rId30"/>
    <p:sldId id="293" r:id="rId31"/>
    <p:sldId id="294" r:id="rId32"/>
    <p:sldId id="295" r:id="rId33"/>
    <p:sldId id="296" r:id="rId34"/>
    <p:sldId id="269" r:id="rId35"/>
    <p:sldId id="271"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286" r:id="rId49"/>
    <p:sldId id="298" r:id="rId50"/>
    <p:sldId id="299" r:id="rId51"/>
    <p:sldId id="300" r:id="rId52"/>
    <p:sldId id="304" r:id="rId53"/>
    <p:sldId id="287" r:id="rId54"/>
    <p:sldId id="289" r:id="rId55"/>
    <p:sldId id="305" r:id="rId56"/>
    <p:sldId id="306" r:id="rId57"/>
    <p:sldId id="307" r:id="rId58"/>
    <p:sldId id="308" r:id="rId59"/>
    <p:sldId id="322" r:id="rId60"/>
    <p:sldId id="323" r:id="rId61"/>
  </p:sldIdLst>
  <p:sldSz cx="12192000" cy="6858000"/>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8" autoAdjust="0"/>
    <p:restoredTop sz="94660"/>
  </p:normalViewPr>
  <p:slideViewPr>
    <p:cSldViewPr snapToGrid="0">
      <p:cViewPr varScale="1">
        <p:scale>
          <a:sx n="80" d="100"/>
          <a:sy n="80" d="100"/>
        </p:scale>
        <p:origin x="216" y="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n-US" dirty="0"/>
          </a:p>
        </c:rich>
      </c:tx>
      <c:overlay val="1"/>
    </c:title>
    <c:autoTitleDeleted val="0"/>
    <c:plotArea>
      <c:layout>
        <c:manualLayout>
          <c:layoutTarget val="inner"/>
          <c:xMode val="edge"/>
          <c:yMode val="edge"/>
          <c:x val="0.164047"/>
          <c:y val="6.7801899999999998E-2"/>
          <c:w val="0.83595299999999995"/>
          <c:h val="0.81341799999999997"/>
        </c:manualLayout>
      </c:layout>
      <c:barChart>
        <c:barDir val="col"/>
        <c:grouping val="clustered"/>
        <c:varyColors val="0"/>
        <c:ser>
          <c:idx val="0"/>
          <c:order val="0"/>
          <c:tx>
            <c:strRef>
              <c:f>Sheet1!$A$2</c:f>
            </c:strRef>
          </c:tx>
          <c:spPr>
            <a:solidFill>
              <a:srgbClr val="17375E"/>
            </a:solidFill>
            <a:ln w="9525" cap="flat">
              <a:solidFill>
                <a:srgbClr val="F9F9F9"/>
              </a:solidFill>
              <a:prstDash val="solid"/>
              <a:bevel/>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lvl="0">
                  <a:defRPr sz="1400" b="0" i="0" u="none" strike="noStrike">
                    <a:solidFill>
                      <a:srgbClr val="000000"/>
                    </a:solidFill>
                    <a:effectLst/>
                    <a:latin typeface="Arial"/>
                  </a:defRPr>
                </a:pPr>
                <a:endParaRPr lang="es-P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1989</c:v>
                </c:pt>
                <c:pt idx="1">
                  <c:v>2003</c:v>
                </c:pt>
              </c:strCache>
            </c:strRef>
          </c:cat>
          <c:val>
            <c:numRef>
              <c:f>Sheet1!$B$2:$C$2</c:f>
              <c:numCache>
                <c:formatCode>General</c:formatCode>
                <c:ptCount val="2"/>
                <c:pt idx="0">
                  <c:v>2.2000000000000002</c:v>
                </c:pt>
                <c:pt idx="1">
                  <c:v>6.4</c:v>
                </c:pt>
              </c:numCache>
            </c:numRef>
          </c:val>
        </c:ser>
        <c:dLbls>
          <c:showLegendKey val="0"/>
          <c:showVal val="0"/>
          <c:showCatName val="0"/>
          <c:showSerName val="0"/>
          <c:showPercent val="0"/>
          <c:showBubbleSize val="0"/>
        </c:dLbls>
        <c:gapWidth val="70"/>
        <c:overlap val="-40"/>
        <c:axId val="666298784"/>
        <c:axId val="666301528"/>
      </c:barChart>
      <c:catAx>
        <c:axId val="666298784"/>
        <c:scaling>
          <c:orientation val="minMax"/>
        </c:scaling>
        <c:delete val="0"/>
        <c:axPos val="b"/>
        <c:numFmt formatCode="General" sourceLinked="1"/>
        <c:majorTickMark val="out"/>
        <c:minorTickMark val="none"/>
        <c:tickLblPos val="low"/>
        <c:spPr>
          <a:ln w="12700" cap="flat">
            <a:solidFill>
              <a:srgbClr val="000000"/>
            </a:solidFill>
            <a:prstDash val="solid"/>
            <a:miter lim="400000"/>
          </a:ln>
        </c:spPr>
        <c:txPr>
          <a:bodyPr rot="0"/>
          <a:lstStyle/>
          <a:p>
            <a:pPr lvl="0">
              <a:defRPr sz="1400" b="0" i="0" u="none" strike="noStrike">
                <a:solidFill>
                  <a:srgbClr val="000000"/>
                </a:solidFill>
                <a:effectLst/>
                <a:latin typeface="Arial"/>
              </a:defRPr>
            </a:pPr>
            <a:endParaRPr lang="es-PA"/>
          </a:p>
        </c:txPr>
        <c:crossAx val="666301528"/>
        <c:crosses val="autoZero"/>
        <c:auto val="1"/>
        <c:lblAlgn val="ctr"/>
        <c:lblOffset val="100"/>
        <c:noMultiLvlLbl val="1"/>
      </c:catAx>
      <c:valAx>
        <c:axId val="666301528"/>
        <c:scaling>
          <c:orientation val="minMax"/>
          <c:max val="8"/>
        </c:scaling>
        <c:delete val="0"/>
        <c:axPos val="l"/>
        <c:title>
          <c:tx>
            <c:rich>
              <a:bodyPr rot="-5400000"/>
              <a:lstStyle/>
              <a:p>
                <a:pPr lvl="0">
                  <a:defRPr sz="1400" b="0" i="0" u="none" strike="noStrike">
                    <a:solidFill>
                      <a:srgbClr val="000000"/>
                    </a:solidFill>
                    <a:effectLst/>
                    <a:latin typeface="Arial Bold"/>
                  </a:defRPr>
                </a:pPr>
                <a:r>
                  <a:rPr lang="en-US" sz="1400" b="0" i="0" u="none" strike="noStrike" dirty="0">
                    <a:solidFill>
                      <a:srgbClr val="000000"/>
                    </a:solidFill>
                    <a:effectLst/>
                    <a:latin typeface="Arial Bold"/>
                  </a:rPr>
                  <a:t>Population (%)</a:t>
                </a:r>
              </a:p>
            </c:rich>
          </c:tx>
          <c:layout>
            <c:manualLayout>
              <c:xMode val="edge"/>
              <c:yMode val="edge"/>
              <c:x val="8.5220985576722197E-3"/>
              <c:y val="0.23026554886028955"/>
            </c:manualLayout>
          </c:layout>
          <c:overlay val="1"/>
        </c:title>
        <c:numFmt formatCode="General" sourceLinked="0"/>
        <c:majorTickMark val="out"/>
        <c:minorTickMark val="none"/>
        <c:tickLblPos val="nextTo"/>
        <c:spPr>
          <a:ln w="12700" cap="flat">
            <a:solidFill>
              <a:srgbClr val="000000"/>
            </a:solidFill>
            <a:prstDash val="solid"/>
            <a:miter lim="400000"/>
          </a:ln>
        </c:spPr>
        <c:txPr>
          <a:bodyPr rot="0"/>
          <a:lstStyle/>
          <a:p>
            <a:pPr lvl="0">
              <a:defRPr sz="1400" b="0" i="0" u="none" strike="noStrike">
                <a:solidFill>
                  <a:srgbClr val="000000"/>
                </a:solidFill>
                <a:effectLst/>
                <a:latin typeface="Arial"/>
              </a:defRPr>
            </a:pPr>
            <a:endParaRPr lang="es-PA"/>
          </a:p>
        </c:txPr>
        <c:crossAx val="666298784"/>
        <c:crosses val="autoZero"/>
        <c:crossBetween val="between"/>
        <c:majorUnit val="2"/>
        <c:minorUnit val="1"/>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n-US" dirty="0"/>
          </a:p>
        </c:rich>
      </c:tx>
      <c:overlay val="1"/>
    </c:title>
    <c:autoTitleDeleted val="0"/>
    <c:plotArea>
      <c:layout>
        <c:manualLayout>
          <c:layoutTarget val="inner"/>
          <c:xMode val="edge"/>
          <c:yMode val="edge"/>
          <c:x val="0.186917"/>
          <c:y val="6.79588E-2"/>
          <c:w val="0.813083"/>
          <c:h val="0.81301500000000004"/>
        </c:manualLayout>
      </c:layout>
      <c:barChart>
        <c:barDir val="col"/>
        <c:grouping val="clustered"/>
        <c:varyColors val="0"/>
        <c:ser>
          <c:idx val="0"/>
          <c:order val="0"/>
          <c:tx>
            <c:strRef>
              <c:f>Sheet1!$A$2</c:f>
            </c:strRef>
          </c:tx>
          <c:spPr>
            <a:solidFill>
              <a:srgbClr val="953735"/>
            </a:solidFill>
            <a:ln w="9525" cap="flat">
              <a:solidFill>
                <a:srgbClr val="F9F9F9"/>
              </a:solidFill>
              <a:prstDash val="solid"/>
              <a:bevel/>
            </a:ln>
            <a:effectLst>
              <a:outerShdw blurRad="38100" dist="20000" dir="5400000" algn="tl">
                <a:srgbClr val="000000">
                  <a:alpha val="38000"/>
                </a:srgbClr>
              </a:outerShdw>
            </a:effectLst>
          </c:spPr>
          <c:invertIfNegative val="0"/>
          <c:dLbls>
            <c:numFmt formatCode="0.0" sourceLinked="0"/>
            <c:spPr>
              <a:noFill/>
              <a:ln>
                <a:noFill/>
              </a:ln>
              <a:effectLst/>
            </c:spPr>
            <c:txPr>
              <a:bodyPr/>
              <a:lstStyle/>
              <a:p>
                <a:pPr lvl="0">
                  <a:defRPr sz="1400" b="0" i="0" u="none" strike="noStrike">
                    <a:solidFill>
                      <a:srgbClr val="000000"/>
                    </a:solidFill>
                    <a:effectLst/>
                    <a:latin typeface="Arial"/>
                  </a:defRPr>
                </a:pPr>
                <a:endParaRPr lang="es-P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1989</c:v>
                </c:pt>
                <c:pt idx="1">
                  <c:v>2003</c:v>
                </c:pt>
              </c:strCache>
            </c:strRef>
          </c:cat>
          <c:val>
            <c:numRef>
              <c:f>Sheet1!$B$2:$C$2</c:f>
              <c:numCache>
                <c:formatCode>General</c:formatCode>
                <c:ptCount val="2"/>
                <c:pt idx="0">
                  <c:v>2</c:v>
                </c:pt>
                <c:pt idx="1">
                  <c:v>17.100000000000001</c:v>
                </c:pt>
              </c:numCache>
            </c:numRef>
          </c:val>
        </c:ser>
        <c:dLbls>
          <c:showLegendKey val="0"/>
          <c:showVal val="0"/>
          <c:showCatName val="0"/>
          <c:showSerName val="0"/>
          <c:showPercent val="0"/>
          <c:showBubbleSize val="0"/>
        </c:dLbls>
        <c:gapWidth val="70"/>
        <c:overlap val="-40"/>
        <c:axId val="666310152"/>
        <c:axId val="666313288"/>
      </c:barChart>
      <c:catAx>
        <c:axId val="666310152"/>
        <c:scaling>
          <c:orientation val="minMax"/>
        </c:scaling>
        <c:delete val="0"/>
        <c:axPos val="b"/>
        <c:numFmt formatCode="General" sourceLinked="1"/>
        <c:majorTickMark val="out"/>
        <c:minorTickMark val="none"/>
        <c:tickLblPos val="low"/>
        <c:spPr>
          <a:ln w="12700" cap="flat">
            <a:solidFill>
              <a:srgbClr val="000000"/>
            </a:solidFill>
            <a:prstDash val="solid"/>
            <a:miter lim="400000"/>
          </a:ln>
        </c:spPr>
        <c:txPr>
          <a:bodyPr rot="0"/>
          <a:lstStyle/>
          <a:p>
            <a:pPr lvl="0">
              <a:defRPr sz="1400" b="0" i="0" u="none" strike="noStrike">
                <a:solidFill>
                  <a:srgbClr val="000000"/>
                </a:solidFill>
                <a:effectLst/>
                <a:latin typeface="Arial"/>
              </a:defRPr>
            </a:pPr>
            <a:endParaRPr lang="es-PA"/>
          </a:p>
        </c:txPr>
        <c:crossAx val="666313288"/>
        <c:crosses val="autoZero"/>
        <c:auto val="1"/>
        <c:lblAlgn val="ctr"/>
        <c:lblOffset val="100"/>
        <c:noMultiLvlLbl val="1"/>
      </c:catAx>
      <c:valAx>
        <c:axId val="666313288"/>
        <c:scaling>
          <c:orientation val="minMax"/>
          <c:max val="20"/>
        </c:scaling>
        <c:delete val="0"/>
        <c:axPos val="l"/>
        <c:title>
          <c:tx>
            <c:rich>
              <a:bodyPr rot="-5400000"/>
              <a:lstStyle/>
              <a:p>
                <a:pPr lvl="0">
                  <a:defRPr sz="1400" b="0" i="0" u="none" strike="noStrike">
                    <a:solidFill>
                      <a:srgbClr val="000000"/>
                    </a:solidFill>
                    <a:effectLst/>
                    <a:latin typeface="Arial Bold"/>
                  </a:defRPr>
                </a:pPr>
                <a:r>
                  <a:rPr lang="en-US" sz="1400" b="0" i="0" u="none" strike="noStrike" dirty="0">
                    <a:solidFill>
                      <a:srgbClr val="000000"/>
                    </a:solidFill>
                    <a:effectLst/>
                    <a:latin typeface="Arial Bold"/>
                  </a:rPr>
                  <a:t>Population (%)</a:t>
                </a:r>
              </a:p>
            </c:rich>
          </c:tx>
          <c:overlay val="1"/>
        </c:title>
        <c:numFmt formatCode="General" sourceLinked="0"/>
        <c:majorTickMark val="out"/>
        <c:minorTickMark val="none"/>
        <c:tickLblPos val="nextTo"/>
        <c:spPr>
          <a:ln w="12700" cap="flat">
            <a:solidFill>
              <a:srgbClr val="000000"/>
            </a:solidFill>
            <a:prstDash val="solid"/>
            <a:miter lim="400000"/>
          </a:ln>
        </c:spPr>
        <c:txPr>
          <a:bodyPr rot="0"/>
          <a:lstStyle/>
          <a:p>
            <a:pPr lvl="0">
              <a:defRPr sz="1400" b="0" i="0" u="none" strike="noStrike">
                <a:solidFill>
                  <a:srgbClr val="000000"/>
                </a:solidFill>
                <a:effectLst/>
                <a:latin typeface="Arial"/>
              </a:defRPr>
            </a:pPr>
            <a:endParaRPr lang="es-PA"/>
          </a:p>
        </c:txPr>
        <c:crossAx val="666310152"/>
        <c:crosses val="autoZero"/>
        <c:crossBetween val="between"/>
        <c:majorUnit val="5"/>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n-US" dirty="0"/>
          </a:p>
        </c:rich>
      </c:tx>
      <c:overlay val="1"/>
    </c:title>
    <c:autoTitleDeleted val="0"/>
    <c:plotArea>
      <c:layout>
        <c:manualLayout>
          <c:layoutTarget val="inner"/>
          <c:xMode val="edge"/>
          <c:yMode val="edge"/>
          <c:x val="0.191412"/>
          <c:y val="6.8910200000000005E-2"/>
          <c:w val="0.80858799999999997"/>
          <c:h val="0.81967699999999999"/>
        </c:manualLayout>
      </c:layout>
      <c:barChart>
        <c:barDir val="col"/>
        <c:grouping val="clustered"/>
        <c:varyColors val="0"/>
        <c:ser>
          <c:idx val="0"/>
          <c:order val="0"/>
          <c:tx>
            <c:strRef>
              <c:f>Sheet1!$A$2</c:f>
              <c:strCache>
                <c:ptCount val="1"/>
              </c:strCache>
            </c:strRef>
          </c:tx>
          <c:spPr>
            <a:solidFill>
              <a:srgbClr val="953735"/>
            </a:solidFill>
            <a:ln w="9525" cap="flat">
              <a:solidFill>
                <a:srgbClr val="F9F9F9"/>
              </a:solidFill>
              <a:prstDash val="solid"/>
              <a:bevel/>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lvl="0">
                  <a:defRPr sz="1400" b="0" i="0" u="none" strike="noStrike">
                    <a:solidFill>
                      <a:srgbClr val="000000"/>
                    </a:solidFill>
                    <a:effectLst/>
                    <a:latin typeface="Arial"/>
                  </a:defRPr>
                </a:pPr>
                <a:endParaRPr lang="es-P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1998</c:v>
                </c:pt>
                <c:pt idx="1">
                  <c:v>2012</c:v>
                </c:pt>
              </c:strCache>
            </c:strRef>
          </c:cat>
          <c:val>
            <c:numRef>
              <c:f>Sheet1!$B$2:$C$2</c:f>
              <c:numCache>
                <c:formatCode>General</c:formatCode>
                <c:ptCount val="2"/>
                <c:pt idx="0">
                  <c:v>17.899999999999999</c:v>
                </c:pt>
                <c:pt idx="1">
                  <c:v>35.1</c:v>
                </c:pt>
              </c:numCache>
            </c:numRef>
          </c:val>
        </c:ser>
        <c:dLbls>
          <c:showLegendKey val="0"/>
          <c:showVal val="0"/>
          <c:showCatName val="0"/>
          <c:showSerName val="0"/>
          <c:showPercent val="0"/>
          <c:showBubbleSize val="0"/>
        </c:dLbls>
        <c:gapWidth val="70"/>
        <c:overlap val="-40"/>
        <c:axId val="666310544"/>
        <c:axId val="666320736"/>
      </c:barChart>
      <c:catAx>
        <c:axId val="666310544"/>
        <c:scaling>
          <c:orientation val="minMax"/>
        </c:scaling>
        <c:delete val="0"/>
        <c:axPos val="b"/>
        <c:numFmt formatCode="General" sourceLinked="1"/>
        <c:majorTickMark val="out"/>
        <c:minorTickMark val="none"/>
        <c:tickLblPos val="low"/>
        <c:spPr>
          <a:ln w="12700" cap="flat">
            <a:solidFill>
              <a:srgbClr val="000000"/>
            </a:solidFill>
            <a:prstDash val="solid"/>
            <a:miter lim="400000"/>
          </a:ln>
        </c:spPr>
        <c:txPr>
          <a:bodyPr rot="0"/>
          <a:lstStyle/>
          <a:p>
            <a:pPr lvl="0">
              <a:defRPr sz="1400" b="0" i="0" u="none" strike="noStrike">
                <a:solidFill>
                  <a:srgbClr val="000000"/>
                </a:solidFill>
                <a:effectLst/>
                <a:latin typeface="Arial"/>
              </a:defRPr>
            </a:pPr>
            <a:endParaRPr lang="es-PA"/>
          </a:p>
        </c:txPr>
        <c:crossAx val="666320736"/>
        <c:crosses val="autoZero"/>
        <c:auto val="1"/>
        <c:lblAlgn val="ctr"/>
        <c:lblOffset val="100"/>
        <c:noMultiLvlLbl val="1"/>
      </c:catAx>
      <c:valAx>
        <c:axId val="666320736"/>
        <c:scaling>
          <c:orientation val="minMax"/>
        </c:scaling>
        <c:delete val="0"/>
        <c:axPos val="l"/>
        <c:title>
          <c:tx>
            <c:rich>
              <a:bodyPr rot="-5400000"/>
              <a:lstStyle/>
              <a:p>
                <a:pPr lvl="0">
                  <a:defRPr sz="1400" b="0" i="0" u="none" strike="noStrike">
                    <a:solidFill>
                      <a:srgbClr val="000000"/>
                    </a:solidFill>
                    <a:effectLst/>
                    <a:latin typeface="Arial Bold"/>
                  </a:defRPr>
                </a:pPr>
                <a:r>
                  <a:rPr lang="en-US" sz="1400" b="0" i="0" u="none" strike="noStrike" dirty="0">
                    <a:solidFill>
                      <a:srgbClr val="000000"/>
                    </a:solidFill>
                    <a:effectLst/>
                    <a:latin typeface="Arial Bold"/>
                  </a:rPr>
                  <a:t>Population (%)</a:t>
                </a:r>
              </a:p>
            </c:rich>
          </c:tx>
          <c:layout>
            <c:manualLayout>
              <c:xMode val="edge"/>
              <c:yMode val="edge"/>
              <c:x val="1.1993500003517314E-2"/>
              <c:y val="0.26361577557219795"/>
            </c:manualLayout>
          </c:layout>
          <c:overlay val="1"/>
        </c:title>
        <c:numFmt formatCode="General" sourceLinked="0"/>
        <c:majorTickMark val="out"/>
        <c:minorTickMark val="none"/>
        <c:tickLblPos val="nextTo"/>
        <c:spPr>
          <a:ln w="12700" cap="flat">
            <a:solidFill>
              <a:srgbClr val="000000"/>
            </a:solidFill>
            <a:prstDash val="solid"/>
            <a:miter lim="400000"/>
          </a:ln>
        </c:spPr>
        <c:txPr>
          <a:bodyPr rot="0"/>
          <a:lstStyle/>
          <a:p>
            <a:pPr lvl="0">
              <a:defRPr sz="1400" b="0" i="0" u="none" strike="noStrike">
                <a:solidFill>
                  <a:srgbClr val="000000"/>
                </a:solidFill>
                <a:effectLst/>
                <a:latin typeface="Arial"/>
              </a:defRPr>
            </a:pPr>
            <a:endParaRPr lang="es-PA"/>
          </a:p>
        </c:txPr>
        <c:crossAx val="666310544"/>
        <c:crosses val="autoZero"/>
        <c:crossBetween val="between"/>
        <c:majorUnit val="9"/>
        <c:minorUnit val="4.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n-US" dirty="0"/>
          </a:p>
        </c:rich>
      </c:tx>
      <c:overlay val="1"/>
    </c:title>
    <c:autoTitleDeleted val="0"/>
    <c:plotArea>
      <c:layout>
        <c:manualLayout>
          <c:layoutTarget val="inner"/>
          <c:xMode val="edge"/>
          <c:yMode val="edge"/>
          <c:x val="0.12620700000000001"/>
          <c:y val="6.2300000000000001E-2"/>
          <c:w val="0.87379300000000004"/>
          <c:h val="0.82754399999999995"/>
        </c:manualLayout>
      </c:layout>
      <c:barChart>
        <c:barDir val="col"/>
        <c:grouping val="clustered"/>
        <c:varyColors val="0"/>
        <c:ser>
          <c:idx val="0"/>
          <c:order val="0"/>
          <c:tx>
            <c:strRef>
              <c:f>Sheet1!$A$2</c:f>
              <c:strCache>
                <c:ptCount val="1"/>
              </c:strCache>
            </c:strRef>
          </c:tx>
          <c:spPr>
            <a:solidFill>
              <a:srgbClr val="17375E"/>
            </a:solidFill>
            <a:ln w="9525" cap="flat">
              <a:solidFill>
                <a:srgbClr val="F9F9F9"/>
              </a:solidFill>
              <a:prstDash val="solid"/>
              <a:bevel/>
            </a:ln>
            <a:effectLst>
              <a:outerShdw blurRad="38100" dist="20000" dir="5400000" algn="tl">
                <a:srgbClr val="000000">
                  <a:alpha val="38000"/>
                </a:srgbClr>
              </a:outerShdw>
            </a:effectLst>
          </c:spPr>
          <c:invertIfNegative val="0"/>
          <c:dLbls>
            <c:numFmt formatCode="0.#" sourceLinked="0"/>
            <c:spPr>
              <a:noFill/>
              <a:ln>
                <a:noFill/>
              </a:ln>
              <a:effectLst/>
            </c:spPr>
            <c:txPr>
              <a:bodyPr/>
              <a:lstStyle/>
              <a:p>
                <a:pPr lvl="0">
                  <a:defRPr sz="1400" b="0" i="0" u="none" strike="noStrike">
                    <a:solidFill>
                      <a:srgbClr val="000000"/>
                    </a:solidFill>
                    <a:effectLst/>
                    <a:latin typeface="Arial"/>
                  </a:defRPr>
                </a:pPr>
                <a:endParaRPr lang="es-P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1998</c:v>
                </c:pt>
                <c:pt idx="1">
                  <c:v>2014</c:v>
                </c:pt>
              </c:strCache>
            </c:strRef>
          </c:cat>
          <c:val>
            <c:numRef>
              <c:f>Sheet1!$B$2:$C$2</c:f>
              <c:numCache>
                <c:formatCode>General</c:formatCode>
                <c:ptCount val="2"/>
                <c:pt idx="0">
                  <c:v>6.5</c:v>
                </c:pt>
                <c:pt idx="1">
                  <c:v>9.3000000000000007</c:v>
                </c:pt>
              </c:numCache>
            </c:numRef>
          </c:val>
        </c:ser>
        <c:dLbls>
          <c:showLegendKey val="0"/>
          <c:showVal val="0"/>
          <c:showCatName val="0"/>
          <c:showSerName val="0"/>
          <c:showPercent val="0"/>
          <c:showBubbleSize val="0"/>
        </c:dLbls>
        <c:gapWidth val="70"/>
        <c:overlap val="-40"/>
        <c:axId val="666310936"/>
        <c:axId val="666321520"/>
      </c:barChart>
      <c:catAx>
        <c:axId val="666310936"/>
        <c:scaling>
          <c:orientation val="minMax"/>
        </c:scaling>
        <c:delete val="0"/>
        <c:axPos val="b"/>
        <c:numFmt formatCode="General" sourceLinked="1"/>
        <c:majorTickMark val="out"/>
        <c:minorTickMark val="none"/>
        <c:tickLblPos val="low"/>
        <c:spPr>
          <a:ln w="12700" cap="flat">
            <a:solidFill>
              <a:srgbClr val="000000"/>
            </a:solidFill>
            <a:prstDash val="solid"/>
            <a:miter lim="400000"/>
          </a:ln>
        </c:spPr>
        <c:txPr>
          <a:bodyPr rot="0"/>
          <a:lstStyle/>
          <a:p>
            <a:pPr lvl="0">
              <a:defRPr sz="1400" b="0" i="0" u="none" strike="noStrike">
                <a:solidFill>
                  <a:srgbClr val="000000"/>
                </a:solidFill>
                <a:effectLst/>
                <a:latin typeface="Arial"/>
              </a:defRPr>
            </a:pPr>
            <a:endParaRPr lang="es-PA"/>
          </a:p>
        </c:txPr>
        <c:crossAx val="666321520"/>
        <c:crosses val="autoZero"/>
        <c:auto val="1"/>
        <c:lblAlgn val="ctr"/>
        <c:lblOffset val="100"/>
        <c:noMultiLvlLbl val="1"/>
      </c:catAx>
      <c:valAx>
        <c:axId val="666321520"/>
        <c:scaling>
          <c:orientation val="minMax"/>
          <c:max val="12"/>
        </c:scaling>
        <c:delete val="0"/>
        <c:axPos val="l"/>
        <c:numFmt formatCode="General" sourceLinked="0"/>
        <c:majorTickMark val="out"/>
        <c:minorTickMark val="none"/>
        <c:tickLblPos val="nextTo"/>
        <c:spPr>
          <a:ln w="12700" cap="flat">
            <a:solidFill>
              <a:srgbClr val="000000"/>
            </a:solidFill>
            <a:prstDash val="solid"/>
            <a:miter lim="400000"/>
          </a:ln>
        </c:spPr>
        <c:txPr>
          <a:bodyPr rot="0"/>
          <a:lstStyle/>
          <a:p>
            <a:pPr lvl="0">
              <a:defRPr sz="1400" b="0" i="0" u="none" strike="noStrike">
                <a:solidFill>
                  <a:srgbClr val="000000"/>
                </a:solidFill>
                <a:effectLst/>
                <a:latin typeface="Arial"/>
              </a:defRPr>
            </a:pPr>
            <a:endParaRPr lang="es-PA"/>
          </a:p>
        </c:txPr>
        <c:crossAx val="666310936"/>
        <c:crosses val="autoZero"/>
        <c:crossBetween val="between"/>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6.7381499477992698E-2"/>
          <c:y val="5.4450261780104703E-2"/>
          <c:w val="0.91403113992720997"/>
          <c:h val="0.91727748691099498"/>
        </c:manualLayout>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chemeClr val="accent5"/>
              </a:solidFill>
            </c:spPr>
          </c:dPt>
          <c:dPt>
            <c:idx val="1"/>
            <c:invertIfNegative val="0"/>
            <c:bubble3D val="0"/>
            <c:spPr>
              <a:solidFill>
                <a:schemeClr val="accent2"/>
              </a:solidFill>
            </c:spPr>
          </c:dPt>
          <c:dPt>
            <c:idx val="2"/>
            <c:invertIfNegative val="0"/>
            <c:bubble3D val="0"/>
            <c:spPr>
              <a:solidFill>
                <a:srgbClr val="7030A0"/>
              </a:solidFill>
            </c:spPr>
          </c:dPt>
          <c:dPt>
            <c:idx val="3"/>
            <c:invertIfNegative val="0"/>
            <c:bubble3D val="0"/>
            <c:spPr>
              <a:solidFill>
                <a:schemeClr val="accent4"/>
              </a:solidFill>
            </c:spPr>
          </c:dPt>
          <c:dPt>
            <c:idx val="4"/>
            <c:invertIfNegative val="0"/>
            <c:bubble3D val="0"/>
            <c:spPr>
              <a:solidFill>
                <a:schemeClr val="accent6"/>
              </a:solidFill>
            </c:spPr>
          </c:dPt>
          <c:dPt>
            <c:idx val="5"/>
            <c:invertIfNegative val="0"/>
            <c:bubble3D val="0"/>
            <c:spPr>
              <a:solidFill>
                <a:srgbClr val="00B0F0"/>
              </a:solidFill>
            </c:spPr>
          </c:dPt>
          <c:cat>
            <c:strRef>
              <c:f>Sheet1!$A$2:$A$7</c:f>
              <c:strCache>
                <c:ptCount val="6"/>
                <c:pt idx="0">
                  <c:v>Phentermine/Topiramate ER</c:v>
                </c:pt>
                <c:pt idx="1">
                  <c:v>Liraglutide 3mg</c:v>
                </c:pt>
                <c:pt idx="2">
                  <c:v>Naltrexone SR/Bupropion SR</c:v>
                </c:pt>
                <c:pt idx="3">
                  <c:v>Lorcaserin</c:v>
                </c:pt>
                <c:pt idx="4">
                  <c:v>Orlistat</c:v>
                </c:pt>
                <c:pt idx="5">
                  <c:v>Phentermine</c:v>
                </c:pt>
              </c:strCache>
            </c:strRef>
          </c:cat>
          <c:val>
            <c:numRef>
              <c:f>Sheet1!$B$2:$B$7</c:f>
              <c:numCache>
                <c:formatCode>General</c:formatCode>
                <c:ptCount val="6"/>
                <c:pt idx="0">
                  <c:v>-9.3000000000000007</c:v>
                </c:pt>
                <c:pt idx="1">
                  <c:v>-5.9</c:v>
                </c:pt>
                <c:pt idx="2">
                  <c:v>-4.8</c:v>
                </c:pt>
                <c:pt idx="3">
                  <c:v>-3.6</c:v>
                </c:pt>
                <c:pt idx="4">
                  <c:v>-4</c:v>
                </c:pt>
                <c:pt idx="5">
                  <c:v>-2.5</c:v>
                </c:pt>
              </c:numCache>
            </c:numRef>
          </c:val>
        </c:ser>
        <c:ser>
          <c:idx val="1"/>
          <c:order val="1"/>
          <c:tx>
            <c:strRef>
              <c:f>Sheet1!$C$1</c:f>
              <c:strCache>
                <c:ptCount val="1"/>
                <c:pt idx="0">
                  <c:v>Series 2</c:v>
                </c:pt>
              </c:strCache>
            </c:strRef>
          </c:tx>
          <c:spPr>
            <a:solidFill>
              <a:schemeClr val="accent5"/>
            </a:solidFill>
          </c:spPr>
          <c:invertIfNegative val="0"/>
          <c:dPt>
            <c:idx val="0"/>
            <c:invertIfNegative val="0"/>
            <c:bubble3D val="0"/>
          </c:dPt>
          <c:dPt>
            <c:idx val="1"/>
            <c:invertIfNegative val="0"/>
            <c:bubble3D val="0"/>
            <c:spPr>
              <a:solidFill>
                <a:schemeClr val="accent2"/>
              </a:solidFill>
            </c:spPr>
          </c:dPt>
          <c:dPt>
            <c:idx val="2"/>
            <c:invertIfNegative val="0"/>
            <c:bubble3D val="0"/>
            <c:spPr>
              <a:solidFill>
                <a:srgbClr val="7030A0"/>
              </a:solidFill>
            </c:spPr>
          </c:dPt>
          <c:dPt>
            <c:idx val="3"/>
            <c:invertIfNegative val="0"/>
            <c:bubble3D val="0"/>
            <c:spPr>
              <a:solidFill>
                <a:schemeClr val="accent4"/>
              </a:solidFill>
            </c:spPr>
          </c:dPt>
          <c:dPt>
            <c:idx val="5"/>
            <c:invertIfNegative val="0"/>
            <c:bubble3D val="0"/>
            <c:spPr>
              <a:solidFill>
                <a:srgbClr val="00B0F0"/>
              </a:solidFill>
            </c:spPr>
          </c:dPt>
          <c:cat>
            <c:strRef>
              <c:f>Sheet1!$A$2:$A$7</c:f>
              <c:strCache>
                <c:ptCount val="6"/>
                <c:pt idx="0">
                  <c:v>Phentermine/Topiramate ER</c:v>
                </c:pt>
                <c:pt idx="1">
                  <c:v>Liraglutide 3mg</c:v>
                </c:pt>
                <c:pt idx="2">
                  <c:v>Naltrexone SR/Bupropion SR</c:v>
                </c:pt>
                <c:pt idx="3">
                  <c:v>Lorcaserin</c:v>
                </c:pt>
                <c:pt idx="4">
                  <c:v>Orlistat</c:v>
                </c:pt>
                <c:pt idx="5">
                  <c:v>Phentermine</c:v>
                </c:pt>
              </c:strCache>
            </c:strRef>
          </c:cat>
          <c:val>
            <c:numRef>
              <c:f>Sheet1!$C$2:$C$7</c:f>
              <c:numCache>
                <c:formatCode>General</c:formatCode>
                <c:ptCount val="6"/>
                <c:pt idx="0">
                  <c:v>-8.6</c:v>
                </c:pt>
                <c:pt idx="1">
                  <c:v>-6.1</c:v>
                </c:pt>
                <c:pt idx="2">
                  <c:v>-6.4</c:v>
                </c:pt>
                <c:pt idx="3">
                  <c:v>-3</c:v>
                </c:pt>
                <c:pt idx="5">
                  <c:v>-7.8</c:v>
                </c:pt>
              </c:numCache>
            </c:numRef>
          </c:val>
        </c:ser>
        <c:ser>
          <c:idx val="2"/>
          <c:order val="2"/>
          <c:tx>
            <c:strRef>
              <c:f>Sheet1!$D$1</c:f>
              <c:strCache>
                <c:ptCount val="1"/>
                <c:pt idx="0">
                  <c:v>Series 3</c:v>
                </c:pt>
              </c:strCache>
            </c:strRef>
          </c:tx>
          <c:invertIfNegative val="0"/>
          <c:dPt>
            <c:idx val="0"/>
            <c:invertIfNegative val="0"/>
            <c:bubble3D val="0"/>
            <c:spPr>
              <a:solidFill>
                <a:schemeClr val="accent5"/>
              </a:solidFill>
            </c:spPr>
          </c:dPt>
          <c:dPt>
            <c:idx val="3"/>
            <c:invertIfNegative val="0"/>
            <c:bubble3D val="0"/>
            <c:spPr>
              <a:solidFill>
                <a:schemeClr val="accent4"/>
              </a:solidFill>
            </c:spPr>
          </c:dPt>
          <c:cat>
            <c:strRef>
              <c:f>Sheet1!$A$2:$A$7</c:f>
              <c:strCache>
                <c:ptCount val="6"/>
                <c:pt idx="0">
                  <c:v>Phentermine/Topiramate ER</c:v>
                </c:pt>
                <c:pt idx="1">
                  <c:v>Liraglutide 3mg</c:v>
                </c:pt>
                <c:pt idx="2">
                  <c:v>Naltrexone SR/Bupropion SR</c:v>
                </c:pt>
                <c:pt idx="3">
                  <c:v>Lorcaserin</c:v>
                </c:pt>
                <c:pt idx="4">
                  <c:v>Orlistat</c:v>
                </c:pt>
                <c:pt idx="5">
                  <c:v>Phentermine</c:v>
                </c:pt>
              </c:strCache>
            </c:strRef>
          </c:cat>
          <c:val>
            <c:numRef>
              <c:f>Sheet1!$D$2:$D$7</c:f>
              <c:numCache>
                <c:formatCode>General</c:formatCode>
                <c:ptCount val="6"/>
                <c:pt idx="0">
                  <c:v>-8.6999999999999993</c:v>
                </c:pt>
                <c:pt idx="3">
                  <c:v>-3</c:v>
                </c:pt>
              </c:numCache>
            </c:numRef>
          </c:val>
        </c:ser>
        <c:dLbls>
          <c:showLegendKey val="0"/>
          <c:showVal val="0"/>
          <c:showCatName val="0"/>
          <c:showSerName val="0"/>
          <c:showPercent val="0"/>
          <c:showBubbleSize val="0"/>
        </c:dLbls>
        <c:gapWidth val="112"/>
        <c:overlap val="-35"/>
        <c:axId val="666315640"/>
        <c:axId val="666313680"/>
      </c:barChart>
      <c:catAx>
        <c:axId val="666315640"/>
        <c:scaling>
          <c:orientation val="minMax"/>
        </c:scaling>
        <c:delete val="0"/>
        <c:axPos val="b"/>
        <c:numFmt formatCode="General" sourceLinked="0"/>
        <c:majorTickMark val="in"/>
        <c:minorTickMark val="none"/>
        <c:tickLblPos val="none"/>
        <c:crossAx val="666313680"/>
        <c:crosses val="autoZero"/>
        <c:auto val="1"/>
        <c:lblAlgn val="ctr"/>
        <c:lblOffset val="100"/>
        <c:noMultiLvlLbl val="0"/>
      </c:catAx>
      <c:valAx>
        <c:axId val="666313680"/>
        <c:scaling>
          <c:orientation val="minMax"/>
        </c:scaling>
        <c:delete val="0"/>
        <c:axPos val="l"/>
        <c:numFmt formatCode="General" sourceLinked="1"/>
        <c:majorTickMark val="out"/>
        <c:minorTickMark val="none"/>
        <c:tickLblPos val="nextTo"/>
        <c:crossAx val="666315640"/>
        <c:crosses val="autoZero"/>
        <c:crossBetween val="between"/>
      </c:valAx>
    </c:plotArea>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es-PA"/>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A"/>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7E0E4-76E2-4168-B0E7-416991ED0230}" type="datetimeFigureOut">
              <a:rPr lang="es-PA" smtClean="0"/>
              <a:t>18/05/2017</a:t>
            </a:fld>
            <a:endParaRPr lang="es-PA"/>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A"/>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A"/>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86901-567B-456C-A7EE-CF1EDAC42EFA}" type="slidenum">
              <a:rPr lang="es-PA" smtClean="0"/>
              <a:t>‹Nº›</a:t>
            </a:fld>
            <a:endParaRPr lang="es-PA"/>
          </a:p>
        </p:txBody>
      </p:sp>
    </p:spTree>
    <p:extLst>
      <p:ext uri="{BB962C8B-B14F-4D97-AF65-F5344CB8AC3E}">
        <p14:creationId xmlns:p14="http://schemas.microsoft.com/office/powerpoint/2010/main" val="3454481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health.gov/dietaryguidelines/2015/guidelin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208.81.109.233/dietaryguidelines/2015/guidelines/introduction/nutrition-and-health-are-closely-related/#figure-i-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208.81.109.233/dietaryguidelines/2015/guidelines/introduction/nutrition-and-health-are-closely-related/#figure-i-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what is obesity? Different sources have different definitions ranging from the simple “excess adiposity” to the more nuanced including a complex description. In 2012 AACE asserted obesity is a disease and published a position statement emphasizing the fulfilling of criteria to be categorized as a disease</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But what about diagnosis? How do we decide who has obesity and who should be treated at what level of intensity? I’ll go through some cases to frame what we propose </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pPr>
            <a:fld id="{673B083E-BCD5-422C-9EEB-9F3C304C1A2C}" type="slidenum">
              <a:rPr lang="en-US" sz="3200">
                <a:solidFill>
                  <a:srgbClr val="000000"/>
                </a:solidFill>
                <a:latin typeface="Arial" pitchFamily="34" charset="0"/>
                <a:ea typeface="ＭＳ Ｐゴシック" pitchFamily="34" charset="-128"/>
              </a:rPr>
              <a:pPr fontAlgn="base">
                <a:spcBef>
                  <a:spcPct val="0"/>
                </a:spcBef>
                <a:spcAft>
                  <a:spcPct val="0"/>
                </a:spcAft>
              </a:pPr>
              <a:t>3</a:t>
            </a:fld>
            <a:endParaRPr lang="en-US" sz="320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538977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PA" smtClean="0"/>
              <a:t>The </a:t>
            </a:r>
            <a:r>
              <a:rPr lang="en-US" altLang="es-PA" i="1" smtClean="0"/>
              <a:t>2015-2020 Dietary Guidelines for Americans </a:t>
            </a:r>
            <a:r>
              <a:rPr lang="en-US" altLang="es-PA" smtClean="0"/>
              <a:t>provides five overarching Guidelines that encourage healthy eating patterns, recognize that individuals will need to make shifts in their food and beverage choices to achieve a healthy pattern, and acknowledge that all segments of our society have a role to play in supporting healthy choices. </a:t>
            </a:r>
          </a:p>
        </p:txBody>
      </p:sp>
      <p:sp>
        <p:nvSpPr>
          <p:cNvPr id="280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39CC5FE4-2AA6-41DF-BF0D-15C2FEEAD9B6}" type="slidenum">
              <a:rPr lang="en-US" altLang="es-PA">
                <a:solidFill>
                  <a:srgbClr val="000000"/>
                </a:solidFill>
                <a:cs typeface="Arial" panose="020B0604020202020204" pitchFamily="34" charset="0"/>
              </a:rPr>
              <a:pPr/>
              <a:t>22</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3816995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PA" smtClean="0"/>
              <a:t>These five Guidelines are supplemented with a number of Key Recommendations that provide more specific guidance on healthy eating patterns.</a:t>
            </a:r>
          </a:p>
          <a:p>
            <a:endParaRPr lang="en-US" altLang="es-PA" smtClean="0"/>
          </a:p>
          <a:p>
            <a:r>
              <a:rPr lang="en-US" altLang="es-PA" smtClean="0"/>
              <a:t>The </a:t>
            </a:r>
            <a:r>
              <a:rPr lang="en-US" altLang="es-PA" i="1" smtClean="0"/>
              <a:t>Dietary Guidelines’  </a:t>
            </a:r>
            <a:r>
              <a:rPr lang="en-US" altLang="es-PA" smtClean="0"/>
              <a:t>Key Recommendations for healthy eating patterns should be applied in their entirety, given the interconnected relationship that each dietary component can have with others.</a:t>
            </a:r>
          </a:p>
          <a:p>
            <a:endParaRPr lang="en-US" altLang="es-PA" b="1" smtClean="0"/>
          </a:p>
          <a:p>
            <a:r>
              <a:rPr lang="en-US" altLang="es-PA" b="1" smtClean="0"/>
              <a:t>Consume a healthy eating pattern that accounts for all foods and beverages within an appropriate calorie level.</a:t>
            </a:r>
          </a:p>
          <a:p>
            <a:endParaRPr lang="en-US" altLang="es-PA" b="1" smtClean="0"/>
          </a:p>
          <a:p>
            <a:r>
              <a:rPr lang="en-US" altLang="es-PA" b="1" smtClean="0"/>
              <a:t>A healthy eating pattern includes:</a:t>
            </a:r>
          </a:p>
          <a:p>
            <a:endParaRPr lang="en-US" altLang="es-PA" smtClean="0"/>
          </a:p>
          <a:p>
            <a:r>
              <a:rPr lang="en-US" altLang="es-PA" smtClean="0"/>
              <a:t>A variety of vegetables from all of the subgroups—dark green, red and orange, legumes (beans and peas), starchy, and other</a:t>
            </a:r>
          </a:p>
          <a:p>
            <a:endParaRPr lang="en-US" altLang="es-PA" smtClean="0"/>
          </a:p>
          <a:p>
            <a:r>
              <a:rPr lang="en-US" altLang="es-PA" smtClean="0"/>
              <a:t>Fruits, especially whole fruits [Whole fruits include fresh, canned, dried, or frozen fruits.]</a:t>
            </a:r>
          </a:p>
          <a:p>
            <a:endParaRPr lang="en-US" altLang="es-PA" smtClean="0"/>
          </a:p>
          <a:p>
            <a:r>
              <a:rPr lang="en-US" altLang="es-PA" smtClean="0"/>
              <a:t>Grains, at least half of which are whole grains [When refined grains are chosen, they should be enriched.]</a:t>
            </a:r>
          </a:p>
          <a:p>
            <a:endParaRPr lang="en-US" altLang="es-PA" smtClean="0"/>
          </a:p>
          <a:p>
            <a:r>
              <a:rPr lang="en-US" altLang="es-PA" smtClean="0"/>
              <a:t>Fat-free or low-fat dairy, including milk, yogurt, cheese, and/or fortified soy beverages [Increasing the proportion of dairy intake that is fat-free or low-fat milk or yogurt and decreasing the proportion that is cheese would decrease saturated fats and sodium and increase potassium, vitamin A, and vitamin D provided from the dairy group.]</a:t>
            </a:r>
          </a:p>
          <a:p>
            <a:endParaRPr lang="en-US" altLang="es-PA" smtClean="0"/>
          </a:p>
          <a:p>
            <a:r>
              <a:rPr lang="en-US" altLang="es-PA" smtClean="0"/>
              <a:t>A variety of protein foods, including seafood, lean meats and poultry, eggs, legumes (beans and peas), and nuts, seeds, and soy products</a:t>
            </a:r>
          </a:p>
          <a:p>
            <a:endParaRPr lang="en-US" altLang="es-PA" smtClean="0"/>
          </a:p>
          <a:p>
            <a:r>
              <a:rPr lang="en-US" altLang="es-PA" smtClean="0"/>
              <a:t>Oils [Oils include: canola, corn, olive, peanut, safflower, soybean, and sunflower oils. Oils also are naturally present in nuts, seeds, seafood, olives, and avocados.]</a:t>
            </a:r>
          </a:p>
          <a:p>
            <a:endParaRPr lang="en-US" altLang="es-PA" smtClean="0"/>
          </a:p>
          <a:p>
            <a:r>
              <a:rPr lang="en-US" altLang="es-PA" b="1" smtClean="0"/>
              <a:t>A healthy eating pattern limits: </a:t>
            </a:r>
            <a:r>
              <a:rPr lang="en-US" altLang="es-PA" smtClean="0"/>
              <a:t>Saturated fats and </a:t>
            </a:r>
            <a:r>
              <a:rPr lang="en-US" altLang="es-PA" i="1" smtClean="0"/>
              <a:t>trans</a:t>
            </a:r>
            <a:r>
              <a:rPr lang="en-US" altLang="es-PA" smtClean="0"/>
              <a:t> fats, added sugars, and sodium [More information about these components to limit is provided on the next slide.]</a:t>
            </a:r>
          </a:p>
          <a:p>
            <a:endParaRPr lang="en-US" altLang="es-PA" smtClean="0"/>
          </a:p>
          <a:p>
            <a:endParaRPr lang="en-US" altLang="es-PA" smtClean="0"/>
          </a:p>
        </p:txBody>
      </p:sp>
      <p:sp>
        <p:nvSpPr>
          <p:cNvPr id="282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CF0C82C6-1417-42AB-8A0E-99B28364FE11}" type="slidenum">
              <a:rPr lang="en-US" altLang="es-PA">
                <a:solidFill>
                  <a:srgbClr val="000000"/>
                </a:solidFill>
                <a:cs typeface="Arial" panose="020B0604020202020204" pitchFamily="34" charset="0"/>
              </a:rPr>
              <a:pPr/>
              <a:t>23</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1894145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PA" smtClean="0"/>
              <a:t>Chapter 1 also includes discussion of the quantitative Key Recommendations for several components of the diet that should be limited. These components are of particular public health concern in the United States, and the specified limits can help individuals achieve healthy eating patterns within calorie limits:</a:t>
            </a:r>
          </a:p>
          <a:p>
            <a:endParaRPr lang="en-US" altLang="es-PA" smtClean="0"/>
          </a:p>
          <a:p>
            <a:pPr>
              <a:buFontTx/>
              <a:buChar char="•"/>
            </a:pPr>
            <a:r>
              <a:rPr lang="en-US" altLang="es-PA" b="1" smtClean="0"/>
              <a:t>Consume less than 10 percent of calories per day from added sugars. </a:t>
            </a:r>
            <a:r>
              <a:rPr lang="en-US" altLang="es-PA" smtClean="0"/>
              <a:t>[The added sugars recommendation is a </a:t>
            </a:r>
            <a:r>
              <a:rPr lang="en-US" altLang="es-PA" i="1" smtClean="0"/>
              <a:t>target </a:t>
            </a:r>
            <a:r>
              <a:rPr lang="en-US" altLang="es-PA" smtClean="0"/>
              <a:t>based on food pattern modeling and national data on intakes of calories from added sugars. This target demonstrates the public health need to limit calories from added sugars to meet food group and nutrient needs within calorie limits. When added sugars exceed 10% of calories, a healthy eating pattern may be difficult to achieve.]</a:t>
            </a:r>
          </a:p>
          <a:p>
            <a:endParaRPr lang="en-US" altLang="es-PA" smtClean="0"/>
          </a:p>
          <a:p>
            <a:pPr>
              <a:buFontTx/>
              <a:buChar char="•"/>
            </a:pPr>
            <a:r>
              <a:rPr lang="en-US" altLang="es-PA" b="1" smtClean="0"/>
              <a:t>Consume less than 10 percent of calories per day from saturated fats. </a:t>
            </a:r>
            <a:r>
              <a:rPr lang="en-US" altLang="es-PA" smtClean="0"/>
              <a:t>[The recommendation to consume less than 10 percent of calories per day as saturated fats is a target based on evidence that </a:t>
            </a:r>
            <a:r>
              <a:rPr lang="en-US" altLang="es-PA" i="1" smtClean="0"/>
              <a:t>replacing saturated fats with unsaturated fats </a:t>
            </a:r>
            <a:r>
              <a:rPr lang="en-US" altLang="es-PA" smtClean="0"/>
              <a:t>is associated with reduced risk of cardiovascular disease. However, replacing saturated fats with carbohydrates is not associated with reduced risk of cardiovascular disease.]</a:t>
            </a:r>
          </a:p>
          <a:p>
            <a:endParaRPr lang="en-US" altLang="es-PA" smtClean="0"/>
          </a:p>
          <a:p>
            <a:pPr>
              <a:buFontTx/>
              <a:buChar char="•"/>
            </a:pPr>
            <a:r>
              <a:rPr lang="en-US" altLang="es-PA" b="1" smtClean="0"/>
              <a:t>Consume less than 2,300 milligrams per day of sodium. </a:t>
            </a:r>
            <a:r>
              <a:rPr lang="en-US" altLang="es-PA" smtClean="0"/>
              <a:t>[Americans are encouraged to follow the age- and sex-appropriate Tolerable Upper Intake Levels (ULs) for sodium set by the Institute of Medicine. The UL is 2,300 milligrams per day for individuals ages 14 years and older. The recommendations for children younger than 14 years of age are the IOM age- and sex-appropriate ULs {which vary from 1,500 to 2,200, depending on age}. For adults with hypertension or prehypertension, further reduction to 1,500 mg per day can result in greater blood pressure reduction.]</a:t>
            </a:r>
          </a:p>
          <a:p>
            <a:endParaRPr lang="en-US" altLang="es-PA" smtClean="0"/>
          </a:p>
          <a:p>
            <a:pPr>
              <a:buFontTx/>
              <a:buChar char="•"/>
            </a:pPr>
            <a:r>
              <a:rPr lang="en-US" altLang="es-PA" b="1" smtClean="0"/>
              <a:t>If alcohol is consumed, it should be consumed in moderation—up to one drink per day for women and up to two drinks per day for men—and only by adults of legal drinking age. </a:t>
            </a:r>
            <a:r>
              <a:rPr lang="en-US" altLang="es-PA" smtClean="0"/>
              <a:t>[It is not recommended that individuals begin drinking or drink more for any reason, and there are many circumstances in which individuals should not drink, such as during pregnancy.] </a:t>
            </a:r>
          </a:p>
          <a:p>
            <a:endParaRPr lang="en-US" altLang="es-PA" smtClean="0"/>
          </a:p>
          <a:p>
            <a:r>
              <a:rPr lang="en-US" altLang="es-PA" smtClean="0"/>
              <a:t>In tandem with these recommendations, Americans of all ages—children, adolescents, adults, and older adults—should meet the </a:t>
            </a:r>
            <a:r>
              <a:rPr lang="en-US" altLang="es-PA" i="1" smtClean="0"/>
              <a:t>Physical Activity Guidelines for Americans</a:t>
            </a:r>
            <a:r>
              <a:rPr lang="en-US" altLang="es-PA" smtClean="0"/>
              <a:t> to help promote health and reduce the risk of chronic disease. </a:t>
            </a:r>
          </a:p>
          <a:p>
            <a:endParaRPr lang="en-US" altLang="es-PA" smtClean="0"/>
          </a:p>
          <a:p>
            <a:r>
              <a:rPr lang="en-US" altLang="es-PA" smtClean="0"/>
              <a:t>And, Americans should aim to achieve and maintain a healthy body weight. </a:t>
            </a:r>
          </a:p>
        </p:txBody>
      </p:sp>
      <p:sp>
        <p:nvSpPr>
          <p:cNvPr id="284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1333802E-2EAE-4B4B-9E0D-587A43C3C03D}" type="slidenum">
              <a:rPr lang="en-US" altLang="es-PA">
                <a:solidFill>
                  <a:srgbClr val="000000"/>
                </a:solidFill>
                <a:cs typeface="Arial" panose="020B0604020202020204" pitchFamily="34" charset="0"/>
              </a:rPr>
              <a:pPr/>
              <a:t>24</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1941474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PA" smtClean="0"/>
              <a:t>The </a:t>
            </a:r>
            <a:r>
              <a:rPr lang="en-US" altLang="es-PA" i="1" smtClean="0"/>
              <a:t>2015-2020 Dietary Guidelines for Americans </a:t>
            </a:r>
            <a:r>
              <a:rPr lang="en-US" altLang="es-PA" smtClean="0"/>
              <a:t>reflects for the first time a robust body of scientific evidence on overall </a:t>
            </a:r>
            <a:r>
              <a:rPr lang="en-US" altLang="es-PA" b="1" smtClean="0"/>
              <a:t>eating patterns </a:t>
            </a:r>
            <a:r>
              <a:rPr lang="en-US" altLang="es-PA" smtClean="0"/>
              <a:t>and chronic disease. </a:t>
            </a:r>
          </a:p>
          <a:p>
            <a:endParaRPr lang="en-US" altLang="es-PA" smtClean="0"/>
          </a:p>
          <a:p>
            <a:r>
              <a:rPr lang="en-US" altLang="es-PA" smtClean="0"/>
              <a:t>Healthy eating patterns support a healthy body weight and can help prevent and reduce the risk of chronic disease throughout periods of growth, development, and aging as well as during pregnancy. The following principles apply to meeting the Key Recommendations:</a:t>
            </a:r>
          </a:p>
          <a:p>
            <a:endParaRPr lang="en-US" altLang="es-PA" smtClean="0"/>
          </a:p>
          <a:p>
            <a:r>
              <a:rPr lang="en-US" altLang="es-PA" b="1" smtClean="0"/>
              <a:t>An eating pattern represents the totality of all foods and beverages consumed.</a:t>
            </a:r>
            <a:r>
              <a:rPr lang="en-US" altLang="es-PA" smtClean="0"/>
              <a:t> All foods consumed as part of a healthy eating pattern fit together like a puzzle to meet nutritional needs without exceeding limits, such as those for saturated fats, added sugars, sodium, and total calories. All forms of foods, including fresh, canned, dried, and frozen, can be included in healthy eating patterns. Eating patterns are more than the sum of their parts and may be more predictive of overall health and disease risk than individual foods or nutrients.</a:t>
            </a:r>
          </a:p>
          <a:p>
            <a:endParaRPr lang="en-US" altLang="es-PA" smtClean="0"/>
          </a:p>
          <a:p>
            <a:r>
              <a:rPr lang="en-US" altLang="es-PA" b="1" smtClean="0"/>
              <a:t>Nutritional needs should be met primarily from foods.</a:t>
            </a:r>
            <a:r>
              <a:rPr lang="en-US" altLang="es-PA" smtClean="0"/>
              <a:t> Individuals should aim to meet their nutrient needs through healthy eating patterns that include nutrient-dense foods. Foods in nutrient-dense forms contain essential vitamins and minerals and also dietary fiber and other naturally occurring substances that may have positive health effects. In some cases, fortified foods and dietary supplements may be useful in providing one or more nutrients that otherwise may be consumed in less than recommended amounts.</a:t>
            </a:r>
          </a:p>
          <a:p>
            <a:endParaRPr lang="en-US" altLang="es-PA" b="1" smtClean="0"/>
          </a:p>
          <a:p>
            <a:r>
              <a:rPr lang="en-US" altLang="es-PA" b="1" smtClean="0"/>
              <a:t>Healthy eating patterns are adaptable.</a:t>
            </a:r>
            <a:r>
              <a:rPr lang="en-US" altLang="es-PA" smtClean="0"/>
              <a:t> Individuals have more than one way to achieve a healthy eating pattern. Any eating pattern can be tailored to the individual’s socio-cultural and personal preferences.</a:t>
            </a:r>
          </a:p>
          <a:p>
            <a:endParaRPr lang="en-US" altLang="es-PA" smtClean="0"/>
          </a:p>
          <a:p>
            <a:r>
              <a:rPr lang="en-US" altLang="es-PA" smtClean="0"/>
              <a:t>There is more than one type of healthy eating pattern. The </a:t>
            </a:r>
            <a:r>
              <a:rPr lang="en-US" altLang="es-PA" i="1" smtClean="0"/>
              <a:t>2015-2020 Dietary Guidelines</a:t>
            </a:r>
            <a:r>
              <a:rPr lang="en-US" altLang="es-PA" smtClean="0"/>
              <a:t> embodies the idea that a healthy eating pattern is not a rigid prescription, but rather, an adaptable framework in which individuals can enjoy foods that meet their personal, cultural, and traditional preferences and fit within their budget. </a:t>
            </a:r>
          </a:p>
          <a:p>
            <a:endParaRPr lang="en-US" altLang="es-PA" smtClean="0"/>
          </a:p>
        </p:txBody>
      </p:sp>
      <p:sp>
        <p:nvSpPr>
          <p:cNvPr id="286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A0EA5177-4DA0-4101-AE59-180268172BDB}" type="slidenum">
              <a:rPr lang="en-US" altLang="es-PA">
                <a:solidFill>
                  <a:srgbClr val="000000"/>
                </a:solidFill>
                <a:cs typeface="Arial" panose="020B0604020202020204" pitchFamily="34" charset="0"/>
              </a:rPr>
              <a:pPr/>
              <a:t>25</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2231827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PA" smtClean="0"/>
              <a:t>The </a:t>
            </a:r>
            <a:r>
              <a:rPr lang="en-US" altLang="es-PA" i="1" smtClean="0"/>
              <a:t>2015-2020 Dietary Guidelines </a:t>
            </a:r>
            <a:r>
              <a:rPr lang="en-US" altLang="es-PA" smtClean="0"/>
              <a:t>notes that eating an appropriate mix of foods from the food groups and subgroups—within an appropriate calorie level—is important to promote health. </a:t>
            </a:r>
          </a:p>
          <a:p>
            <a:endParaRPr lang="en-US" altLang="es-PA" smtClean="0"/>
          </a:p>
          <a:p>
            <a:r>
              <a:rPr lang="en-US" altLang="es-PA" smtClean="0"/>
              <a:t>Each of the food groups (vegetables, fruits, grains, dairy, and protein foods) and their subgroups provides an array of nutrients, and the amounts recommended reflect eating patterns that have been associated with positive health outcomes. </a:t>
            </a:r>
          </a:p>
          <a:p>
            <a:endParaRPr lang="en-US" altLang="es-PA" smtClean="0"/>
          </a:p>
          <a:p>
            <a:r>
              <a:rPr lang="en-US" altLang="es-PA" smtClean="0"/>
              <a:t>Foods from all of the food groups should be eaten in nutrient-dense forms. </a:t>
            </a:r>
          </a:p>
          <a:p>
            <a:endParaRPr lang="en-US" altLang="es-PA" smtClean="0"/>
          </a:p>
          <a:p>
            <a:r>
              <a:rPr lang="en-US" altLang="es-PA" smtClean="0"/>
              <a:t>The </a:t>
            </a:r>
            <a:r>
              <a:rPr lang="en-US" altLang="es-PA" i="1" smtClean="0"/>
              <a:t>Guidelines </a:t>
            </a:r>
            <a:r>
              <a:rPr lang="en-US" altLang="es-PA" smtClean="0"/>
              <a:t>describes the recommendations for each of the food groups, highlights nutrients for which the food group is a key contributor, and describes special considerations related to the food group.</a:t>
            </a:r>
            <a:endParaRPr lang="en-US" altLang="es-PA" i="1" smtClean="0"/>
          </a:p>
        </p:txBody>
      </p:sp>
      <p:sp>
        <p:nvSpPr>
          <p:cNvPr id="288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F5DC3998-C10C-4C28-90B8-EEF5D9063EFC}" type="slidenum">
              <a:rPr lang="en-US" altLang="es-PA">
                <a:solidFill>
                  <a:srgbClr val="000000"/>
                </a:solidFill>
                <a:cs typeface="Arial" panose="020B0604020202020204" pitchFamily="34" charset="0"/>
              </a:rPr>
              <a:pPr/>
              <a:t>26</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814433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6938"/>
            <a:r>
              <a:rPr lang="en-US" altLang="es-PA" smtClean="0"/>
              <a:t>There are many ways to consume a healthy eating pattern, and the evidence to support multiple approaches has expanded over time. </a:t>
            </a:r>
          </a:p>
          <a:p>
            <a:pPr defTabSz="896938"/>
            <a:endParaRPr lang="en-US" altLang="es-PA" smtClean="0"/>
          </a:p>
          <a:p>
            <a:pPr defTabSz="896938"/>
            <a:r>
              <a:rPr lang="en-US" altLang="es-PA" smtClean="0"/>
              <a:t>Throughout the </a:t>
            </a:r>
            <a:r>
              <a:rPr lang="en-US" altLang="es-PA" i="1" smtClean="0"/>
              <a:t>2015-2020 Dietary Guidelines</a:t>
            </a:r>
            <a:r>
              <a:rPr lang="en-US" altLang="es-PA" smtClean="0"/>
              <a:t>, the Healthy U.S.-Style Eating Pattern is used to illustrate the specific amounts and limits for food groups and other dietary components that make up healthy eating patterns.  The Healthy U.S.-Style Eating Pattern at the 2000-calorie level is illustrated here.  </a:t>
            </a:r>
          </a:p>
          <a:p>
            <a:pPr defTabSz="896938"/>
            <a:endParaRPr lang="en-US" altLang="es-PA" smtClean="0"/>
          </a:p>
          <a:p>
            <a:pPr defTabSz="896938"/>
            <a:r>
              <a:rPr lang="en-US" altLang="es-PA" smtClean="0"/>
              <a:t>Two additional healthy eating patterns—the Healthy Mediterranean-Style Eating Pattern and the Healthy Vegetarian Eating Pattern—are provided as examples to reflect other styles of eating. </a:t>
            </a:r>
          </a:p>
          <a:p>
            <a:pPr defTabSz="896938"/>
            <a:endParaRPr lang="en-US" altLang="es-PA" smtClean="0"/>
          </a:p>
          <a:p>
            <a:pPr defTabSz="896938"/>
            <a:r>
              <a:rPr lang="en-US" altLang="es-PA" smtClean="0"/>
              <a:t>The Healthy Mediterranean-Style Eating Pattern and Healthy Vegetarian Eating Pattern were developed by modifying the Healthy U.S.-Style Eating Pattern. Similar to the Healthy U.S.-Style Eating Pattern, these patterns were designed to consider the types and proportions of foods Americans typically consume, but in nutrient-dense forms and appropriate amounts, which result in eating patterns that are attainable and relevant in the U.S. population. </a:t>
            </a:r>
          </a:p>
          <a:p>
            <a:pPr defTabSz="896938"/>
            <a:endParaRPr lang="en-US" altLang="es-PA" smtClean="0"/>
          </a:p>
          <a:p>
            <a:pPr defTabSz="896938"/>
            <a:r>
              <a:rPr lang="en-US" altLang="es-PA" smtClean="0"/>
              <a:t>Appendices to the </a:t>
            </a:r>
            <a:r>
              <a:rPr lang="en-US" altLang="es-PA" i="1" smtClean="0"/>
              <a:t>Guidelines </a:t>
            </a:r>
            <a:r>
              <a:rPr lang="en-US" altLang="es-PA" smtClean="0"/>
              <a:t>provide detailed information about all three example eating patterns at 12 calorie levels—from 1000 to 3200 calories.</a:t>
            </a:r>
          </a:p>
          <a:p>
            <a:pPr defTabSz="896938"/>
            <a:endParaRPr lang="en-US" altLang="es-PA" smtClean="0"/>
          </a:p>
          <a:p>
            <a:pPr defTabSz="896938"/>
            <a:r>
              <a:rPr lang="en-US" altLang="es-PA" smtClean="0"/>
              <a:t>Additionally, healthy eating patterns can be flexible with respect to the intake of carbohydrate, protein, and fat within the context of the AMDR</a:t>
            </a:r>
          </a:p>
          <a:p>
            <a:pPr defTabSz="896938"/>
            <a:endParaRPr lang="en-US" altLang="es-PA" smtClean="0"/>
          </a:p>
          <a:p>
            <a:pPr defTabSz="896938"/>
            <a:endParaRPr lang="en-US" altLang="es-PA" i="1" smtClean="0"/>
          </a:p>
        </p:txBody>
      </p:sp>
      <p:sp>
        <p:nvSpPr>
          <p:cNvPr id="296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78053FE3-95A0-451A-A184-9A982EEEA3D4}" type="slidenum">
              <a:rPr lang="en-US" altLang="es-PA">
                <a:solidFill>
                  <a:srgbClr val="000000"/>
                </a:solidFill>
                <a:cs typeface="Arial" panose="020B0604020202020204" pitchFamily="34" charset="0"/>
              </a:rPr>
              <a:pPr/>
              <a:t>27</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61321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PA" smtClean="0"/>
          </a:p>
        </p:txBody>
      </p:sp>
      <p:sp>
        <p:nvSpPr>
          <p:cNvPr id="301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2FD92F63-5F84-4646-8A0C-7E42CB95D7B5}" type="slidenum">
              <a:rPr lang="en-US" altLang="es-PA">
                <a:solidFill>
                  <a:srgbClr val="000000"/>
                </a:solidFill>
                <a:cs typeface="Arial" panose="020B0604020202020204" pitchFamily="34" charset="0"/>
              </a:rPr>
              <a:pPr/>
              <a:t>28</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1917428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0979" name="Rectangle 3"/>
          <p:cNvSpPr>
            <a:spLocks noGrp="1" noChangeArrowheads="1"/>
          </p:cNvSpPr>
          <p:nvPr>
            <p:ph type="body" idx="1"/>
          </p:nvPr>
        </p:nvSpPr>
        <p:spPr>
          <a:xfrm>
            <a:off x="685486" y="4386515"/>
            <a:ext cx="5487030" cy="4156544"/>
          </a:xfrm>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421649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7785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980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11469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2A8B80-554B-9348-A62D-C700684E82F6}" type="slidenum">
              <a:rPr lang="en-US" sz="1200">
                <a:solidFill>
                  <a:srgbClr val="000000"/>
                </a:solidFill>
                <a:latin typeface="Calibri" charset="0"/>
              </a:rPr>
              <a:pPr eaLnBrk="1" hangingPunct="1"/>
              <a:t>5</a:t>
            </a:fld>
            <a:endParaRPr lang="en-US" sz="1200" dirty="0">
              <a:solidFill>
                <a:srgbClr val="000000"/>
              </a:solidFill>
              <a:latin typeface="Calibri" charset="0"/>
            </a:endParaRPr>
          </a:p>
        </p:txBody>
      </p:sp>
    </p:spTree>
    <p:extLst>
      <p:ext uri="{BB962C8B-B14F-4D97-AF65-F5344CB8AC3E}">
        <p14:creationId xmlns:p14="http://schemas.microsoft.com/office/powerpoint/2010/main" val="4370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6156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456090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7887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F1637F8-CE6C-4D8C-AB35-63F0F209300F}" type="slidenum">
              <a:rPr lang="es-ES" altLang="es-PA">
                <a:solidFill>
                  <a:srgbClr val="000000"/>
                </a:solidFill>
                <a:cs typeface="Gothic"/>
              </a:rPr>
              <a:pPr>
                <a:spcBef>
                  <a:spcPct val="0"/>
                </a:spcBef>
              </a:pPr>
              <a:t>40</a:t>
            </a:fld>
            <a:endParaRPr lang="es-ES" altLang="es-PA">
              <a:solidFill>
                <a:srgbClr val="000000"/>
              </a:solidFill>
              <a:cs typeface="Gothic"/>
            </a:endParaRPr>
          </a:p>
        </p:txBody>
      </p:sp>
      <p:sp>
        <p:nvSpPr>
          <p:cNvPr id="570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fld id="{388143CE-5282-48B3-B03D-313DEC7F9E1D}" type="slidenum">
              <a:rPr lang="es-ES" altLang="es-PA">
                <a:solidFill>
                  <a:srgbClr val="000000"/>
                </a:solidFill>
                <a:cs typeface="Gothic"/>
              </a:rPr>
              <a:pPr algn="r" fontAlgn="base">
                <a:spcBef>
                  <a:spcPct val="0"/>
                </a:spcBef>
                <a:spcAft>
                  <a:spcPct val="0"/>
                </a:spcAft>
              </a:pPr>
              <a:t>40</a:t>
            </a:fld>
            <a:endParaRPr lang="es-ES" altLang="es-PA">
              <a:solidFill>
                <a:srgbClr val="000000"/>
              </a:solidFill>
              <a:cs typeface="Gothic"/>
            </a:endParaRPr>
          </a:p>
        </p:txBody>
      </p:sp>
      <p:sp>
        <p:nvSpPr>
          <p:cNvPr id="57037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fld id="{986A2984-7B32-46A9-9574-6A37806F0DFC}" type="slidenum">
              <a:rPr lang="es-ES" altLang="es-PA">
                <a:solidFill>
                  <a:srgbClr val="000000"/>
                </a:solidFill>
                <a:cs typeface="Gothic"/>
              </a:rPr>
              <a:pPr algn="r" fontAlgn="base">
                <a:spcBef>
                  <a:spcPct val="0"/>
                </a:spcBef>
                <a:spcAft>
                  <a:spcPct val="0"/>
                </a:spcAft>
              </a:pPr>
              <a:t>40</a:t>
            </a:fld>
            <a:endParaRPr lang="es-ES" altLang="es-PA">
              <a:solidFill>
                <a:srgbClr val="000000"/>
              </a:solidFill>
              <a:cs typeface="Gothic"/>
            </a:endParaRPr>
          </a:p>
        </p:txBody>
      </p:sp>
      <p:sp>
        <p:nvSpPr>
          <p:cNvPr id="57037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defTabSz="8969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759D6D61-0D2A-449A-B203-7CABC03E1AD0}" type="slidenum">
              <a:rPr lang="es-ES" altLang="es-PA" sz="1800">
                <a:solidFill>
                  <a:srgbClr val="000000"/>
                </a:solidFill>
                <a:cs typeface="Gothic"/>
              </a:rPr>
              <a:pPr fontAlgn="base">
                <a:spcBef>
                  <a:spcPct val="0"/>
                </a:spcBef>
                <a:spcAft>
                  <a:spcPct val="0"/>
                </a:spcAft>
              </a:pPr>
              <a:t>40</a:t>
            </a:fld>
            <a:endParaRPr lang="es-ES" altLang="es-PA" sz="1800">
              <a:solidFill>
                <a:srgbClr val="000000"/>
              </a:solidFill>
              <a:cs typeface="Gothic"/>
            </a:endParaRPr>
          </a:p>
        </p:txBody>
      </p:sp>
      <p:sp>
        <p:nvSpPr>
          <p:cNvPr id="5703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8969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fld id="{FFCD2325-A67A-4538-80ED-C958CE68EBD9}" type="slidenum">
              <a:rPr lang="es-ES" altLang="es-PA">
                <a:solidFill>
                  <a:srgbClr val="000000"/>
                </a:solidFill>
                <a:cs typeface="Gothic"/>
              </a:rPr>
              <a:pPr algn="r" fontAlgn="base">
                <a:spcBef>
                  <a:spcPct val="0"/>
                </a:spcBef>
                <a:spcAft>
                  <a:spcPct val="0"/>
                </a:spcAft>
              </a:pPr>
              <a:t>40</a:t>
            </a:fld>
            <a:endParaRPr lang="es-ES" altLang="es-PA">
              <a:solidFill>
                <a:srgbClr val="000000"/>
              </a:solidFill>
              <a:cs typeface="Gothic"/>
            </a:endParaRPr>
          </a:p>
        </p:txBody>
      </p:sp>
      <p:sp>
        <p:nvSpPr>
          <p:cNvPr id="5703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8969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pPr>
            <a:fld id="{83588952-42EE-488E-B217-C9F58E1F3B95}" type="slidenum">
              <a:rPr lang="es-PA" altLang="es-PA">
                <a:solidFill>
                  <a:srgbClr val="000000"/>
                </a:solidFill>
                <a:cs typeface="Gothic"/>
              </a:rPr>
              <a:pPr algn="r" fontAlgn="base">
                <a:spcBef>
                  <a:spcPct val="0"/>
                </a:spcBef>
                <a:spcAft>
                  <a:spcPct val="0"/>
                </a:spcAft>
              </a:pPr>
              <a:t>40</a:t>
            </a:fld>
            <a:endParaRPr lang="es-PA" altLang="es-PA">
              <a:solidFill>
                <a:srgbClr val="000000"/>
              </a:solidFill>
              <a:cs typeface="Gothic"/>
            </a:endParaRPr>
          </a:p>
        </p:txBody>
      </p:sp>
      <p:sp>
        <p:nvSpPr>
          <p:cNvPr id="570376" name="Rectangle 2"/>
          <p:cNvSpPr>
            <a:spLocks noGrp="1" noRot="1" noChangeAspect="1" noChangeArrowheads="1" noTextEdit="1"/>
          </p:cNvSpPr>
          <p:nvPr>
            <p:ph type="sldImg"/>
          </p:nvPr>
        </p:nvSpPr>
        <p:spPr>
          <a:xfrm>
            <a:off x="381000" y="687388"/>
            <a:ext cx="6096000" cy="3429000"/>
          </a:xfrm>
          <a:ln/>
        </p:spPr>
      </p:sp>
      <p:sp>
        <p:nvSpPr>
          <p:cNvPr id="5703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eaLnBrk="1" hangingPunct="1"/>
            <a:endParaRPr lang="es-PA" altLang="es-PA" smtClean="0"/>
          </a:p>
        </p:txBody>
      </p:sp>
    </p:spTree>
    <p:extLst>
      <p:ext uri="{BB962C8B-B14F-4D97-AF65-F5344CB8AC3E}">
        <p14:creationId xmlns:p14="http://schemas.microsoft.com/office/powerpoint/2010/main" val="1358457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8252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531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PA" smtClean="0"/>
              <a:t>Available at: DietaryGuidelines.gov</a:t>
            </a:r>
          </a:p>
          <a:p>
            <a:endParaRPr lang="en-US" altLang="es-PA" smtClean="0"/>
          </a:p>
          <a:p>
            <a:r>
              <a:rPr lang="en-US" altLang="es-PA" smtClean="0"/>
              <a:t>The 2015-2020 Dietary Guidelines is available exclusively on DietaryGuidelines.gov. </a:t>
            </a:r>
            <a:r>
              <a:rPr lang="en-US" altLang="es-PA" b="1" smtClean="0"/>
              <a:t>In the coming months, the U.S. Government Publishing Office will release a printed edition and a downloadable PDF will become available online.</a:t>
            </a:r>
          </a:p>
          <a:p>
            <a:endParaRPr lang="en-US" altLang="es-PA" b="1" smtClean="0"/>
          </a:p>
          <a:p>
            <a:r>
              <a:rPr lang="en-US" altLang="es-PA" b="1" smtClean="0"/>
              <a:t>Suggested Citation</a:t>
            </a:r>
          </a:p>
          <a:p>
            <a:r>
              <a:rPr lang="en-US" altLang="es-PA" smtClean="0"/>
              <a:t>U.S. Department of Health and Human Services and U.S. Department of Agriculture. </a:t>
            </a:r>
            <a:r>
              <a:rPr lang="en-US" altLang="es-PA" i="1" smtClean="0"/>
              <a:t>2015 – 2020 Dietary Guidelines for Americans</a:t>
            </a:r>
            <a:r>
              <a:rPr lang="en-US" altLang="es-PA" smtClean="0"/>
              <a:t>. 8</a:t>
            </a:r>
            <a:r>
              <a:rPr lang="en-US" altLang="es-PA" baseline="30000" smtClean="0"/>
              <a:t>th</a:t>
            </a:r>
            <a:r>
              <a:rPr lang="en-US" altLang="es-PA" smtClean="0"/>
              <a:t> Edition. December 2015. Available at </a:t>
            </a:r>
            <a:r>
              <a:rPr lang="en-US" altLang="es-PA" smtClean="0">
                <a:hlinkClick r:id="rId3"/>
              </a:rPr>
              <a:t>http://health.gov/dietaryguidelines/2015/guidelines/</a:t>
            </a:r>
            <a:r>
              <a:rPr lang="en-US" altLang="es-PA" smtClean="0"/>
              <a:t>.</a:t>
            </a:r>
          </a:p>
          <a:p>
            <a:endParaRPr lang="en-US" altLang="es-PA"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A51FA9B7-119A-4846-97ED-05C5A06F2776}" type="slidenum">
              <a:rPr lang="en-US" altLang="es-PA">
                <a:solidFill>
                  <a:srgbClr val="000000"/>
                </a:solidFill>
                <a:cs typeface="Arial" panose="020B0604020202020204" pitchFamily="34" charset="0"/>
              </a:rPr>
              <a:pPr/>
              <a:t>17</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865951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PA" smtClean="0"/>
              <a:t>About half of all American adults—117 million individuals—have one or more preventable chronic diseases, many of which are related to poor quality eating patterns and physical inactivity. These include cardiovascular disease, high blood pressure, type 2 diabetes, some cancers, and poor bone health. More than two-thirds of adults and nearly one-third of children and youth are overweight or obese. These high rates of overweight and obesity and chronic disease have persisted for more than two decades and come not only with increased health risks, but also at high cost. In 2008, the medical costs associated with obesity were estimated to be $147 billion. In 2012, the total estimated cost of diagnosed diabetes was $245 billion, including $176 billion in direct medical costs and $69 billion in decreased productivity.</a:t>
            </a:r>
          </a:p>
          <a:p>
            <a:endParaRPr lang="en-US" altLang="es-PA" smtClean="0"/>
          </a:p>
          <a:p>
            <a:r>
              <a:rPr lang="en-US" altLang="es-PA" smtClean="0"/>
              <a:t>[See Table I-1 for additional facts about Nutrition- and Physical Activity-Related Health Conditions in the United States.]</a:t>
            </a:r>
          </a:p>
        </p:txBody>
      </p:sp>
      <p:sp>
        <p:nvSpPr>
          <p:cNvPr id="272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E6B3ADEF-1D08-432B-A727-6DD4EB063AFF}" type="slidenum">
              <a:rPr lang="en-US" altLang="es-PA">
                <a:solidFill>
                  <a:srgbClr val="000000"/>
                </a:solidFill>
                <a:cs typeface="Arial" panose="020B0604020202020204" pitchFamily="34" charset="0"/>
              </a:rPr>
              <a:pPr/>
              <a:t>18</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158550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r>
              <a:rPr lang="en-US" altLang="es-PA" smtClean="0"/>
              <a:t>Concurrent with these diet-related health problems persisting at high levels, trends in food intake over time show that, at the population level, Americans are not consuming healthy eating patterns. For example, the prevalence of overweight and obesity has risen and remained high for the past 25 years, while Healthy Eating Index (HEI) scores, a measure of how food choices align with the </a:t>
            </a:r>
            <a:r>
              <a:rPr lang="en-US" altLang="es-PA" i="1" smtClean="0"/>
              <a:t>Dietary Guidelines</a:t>
            </a:r>
            <a:r>
              <a:rPr lang="en-US" altLang="es-PA" smtClean="0"/>
              <a:t>, have remained low (</a:t>
            </a:r>
            <a:r>
              <a:rPr lang="en-US" altLang="es-PA" smtClean="0">
                <a:hlinkClick r:id="rId3"/>
              </a:rPr>
              <a:t>Figure I-1</a:t>
            </a:r>
            <a:r>
              <a:rPr lang="en-US" altLang="es-PA" smtClean="0"/>
              <a:t>). </a:t>
            </a:r>
          </a:p>
        </p:txBody>
      </p:sp>
      <p:sp>
        <p:nvSpPr>
          <p:cNvPr id="274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4B0D8263-2C09-4996-A53B-06926BB14041}" type="slidenum">
              <a:rPr lang="en-US" altLang="es-PA">
                <a:solidFill>
                  <a:srgbClr val="000000"/>
                </a:solidFill>
                <a:cs typeface="Arial" panose="020B0604020202020204" pitchFamily="34" charset="0"/>
              </a:rPr>
              <a:pPr/>
              <a:t>19</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161697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r>
              <a:rPr lang="en-US" altLang="es-PA" smtClean="0"/>
              <a:t>Similarly, physical activity levels have remained low over time (</a:t>
            </a:r>
            <a:r>
              <a:rPr lang="en-US" altLang="es-PA" smtClean="0">
                <a:hlinkClick r:id="rId3"/>
              </a:rPr>
              <a:t>Figure I-2</a:t>
            </a:r>
            <a:r>
              <a:rPr lang="en-US" altLang="es-PA" smtClean="0"/>
              <a:t>). The continued high rates of overweight and obesity and low levels of progress toward meeting </a:t>
            </a:r>
            <a:r>
              <a:rPr lang="en-US" altLang="es-PA" i="1" smtClean="0"/>
              <a:t>Dietary Guidelines</a:t>
            </a:r>
            <a:r>
              <a:rPr lang="en-US" altLang="es-PA" smtClean="0"/>
              <a:t> recommendations highlight the need to improve dietary and physical activity education and behaviors across the U.S. population. </a:t>
            </a:r>
          </a:p>
          <a:p>
            <a:pPr defTabSz="912813"/>
            <a:endParaRPr lang="en-US" altLang="es-PA" smtClean="0"/>
          </a:p>
          <a:p>
            <a:pPr defTabSz="912813"/>
            <a:r>
              <a:rPr lang="en-US" altLang="es-PA" smtClean="0"/>
              <a:t>Progress in reversing these trends will require comprehensive and coordinated strategies, built on the </a:t>
            </a:r>
            <a:r>
              <a:rPr lang="en-US" altLang="es-PA" i="1" smtClean="0"/>
              <a:t>Dietary Guidelines</a:t>
            </a:r>
            <a:r>
              <a:rPr lang="en-US" altLang="es-PA" smtClean="0"/>
              <a:t> as the scientific foundation</a:t>
            </a:r>
            <a:r>
              <a:rPr lang="en-US" altLang="es-PA" i="1" smtClean="0"/>
              <a:t>,</a:t>
            </a:r>
            <a:r>
              <a:rPr lang="en-US" altLang="es-PA" smtClean="0"/>
              <a:t> that can be maintained over time. The </a:t>
            </a:r>
            <a:r>
              <a:rPr lang="en-US" altLang="es-PA" i="1" smtClean="0"/>
              <a:t>Dietary Guidelines</a:t>
            </a:r>
            <a:r>
              <a:rPr lang="en-US" altLang="es-PA" smtClean="0"/>
              <a:t> is an important part of a complex and multifaceted solution to promoting health and helping to reduce the risk of chronic disease.</a:t>
            </a:r>
          </a:p>
        </p:txBody>
      </p:sp>
      <p:sp>
        <p:nvSpPr>
          <p:cNvPr id="276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6F5CF918-D164-4073-BD6D-6110A64AAC6F}" type="slidenum">
              <a:rPr lang="en-US" altLang="es-PA">
                <a:solidFill>
                  <a:srgbClr val="000000"/>
                </a:solidFill>
                <a:cs typeface="Arial" panose="020B0604020202020204" pitchFamily="34" charset="0"/>
              </a:rPr>
              <a:pPr/>
              <a:t>20</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3434279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PA" smtClean="0"/>
              <a:t>The </a:t>
            </a:r>
            <a:r>
              <a:rPr lang="en-US" altLang="es-PA" i="1" smtClean="0"/>
              <a:t>2015-2020 Dietary Guidelines for Americans </a:t>
            </a:r>
            <a:r>
              <a:rPr lang="en-US" altLang="es-PA" smtClean="0"/>
              <a:t>provides five overarching Guidelines that encourage healthy eating patterns, recognize that individuals will need to make shifts in their food and beverage choices to achieve a healthy pattern, and acknowledge that all segments of our society have a role to play in supporting healthy choices. </a:t>
            </a:r>
          </a:p>
        </p:txBody>
      </p:sp>
      <p:sp>
        <p:nvSpPr>
          <p:cNvPr id="278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othic"/>
                <a:cs typeface="Gothic"/>
              </a:defRPr>
            </a:lvl1pPr>
            <a:lvl2pPr marL="742950" indent="-285750">
              <a:defRPr>
                <a:solidFill>
                  <a:schemeClr val="tx1"/>
                </a:solidFill>
                <a:latin typeface="Arial" panose="020B0604020202020204" pitchFamily="34" charset="0"/>
                <a:ea typeface="Gothic"/>
                <a:cs typeface="Gothic"/>
              </a:defRPr>
            </a:lvl2pPr>
            <a:lvl3pPr marL="1143000" indent="-228600">
              <a:defRPr>
                <a:solidFill>
                  <a:schemeClr val="tx1"/>
                </a:solidFill>
                <a:latin typeface="Arial" panose="020B0604020202020204" pitchFamily="34" charset="0"/>
                <a:ea typeface="Gothic"/>
                <a:cs typeface="Gothic"/>
              </a:defRPr>
            </a:lvl3pPr>
            <a:lvl4pPr marL="1600200" indent="-228600">
              <a:defRPr>
                <a:solidFill>
                  <a:schemeClr val="tx1"/>
                </a:solidFill>
                <a:latin typeface="Arial" panose="020B0604020202020204" pitchFamily="34" charset="0"/>
                <a:ea typeface="Gothic"/>
                <a:cs typeface="Gothic"/>
              </a:defRPr>
            </a:lvl4pPr>
            <a:lvl5pPr marL="2057400" indent="-228600">
              <a:defRPr>
                <a:solidFill>
                  <a:schemeClr val="tx1"/>
                </a:solidFill>
                <a:latin typeface="Arial" panose="020B0604020202020204" pitchFamily="34" charset="0"/>
                <a:ea typeface="Gothic"/>
                <a:cs typeface="Gothic"/>
              </a:defRPr>
            </a:lvl5pPr>
            <a:lvl6pPr marL="2514600" indent="-228600" eaLnBrk="0" fontAlgn="base" hangingPunct="0">
              <a:spcBef>
                <a:spcPct val="0"/>
              </a:spcBef>
              <a:spcAft>
                <a:spcPct val="0"/>
              </a:spcAft>
              <a:defRPr>
                <a:solidFill>
                  <a:schemeClr val="tx1"/>
                </a:solidFill>
                <a:latin typeface="Arial" panose="020B0604020202020204" pitchFamily="34" charset="0"/>
                <a:ea typeface="Gothic"/>
                <a:cs typeface="Gothic"/>
              </a:defRPr>
            </a:lvl6pPr>
            <a:lvl7pPr marL="2971800" indent="-228600" eaLnBrk="0" fontAlgn="base" hangingPunct="0">
              <a:spcBef>
                <a:spcPct val="0"/>
              </a:spcBef>
              <a:spcAft>
                <a:spcPct val="0"/>
              </a:spcAft>
              <a:defRPr>
                <a:solidFill>
                  <a:schemeClr val="tx1"/>
                </a:solidFill>
                <a:latin typeface="Arial" panose="020B0604020202020204" pitchFamily="34" charset="0"/>
                <a:ea typeface="Gothic"/>
                <a:cs typeface="Gothic"/>
              </a:defRPr>
            </a:lvl7pPr>
            <a:lvl8pPr marL="3429000" indent="-228600" eaLnBrk="0" fontAlgn="base" hangingPunct="0">
              <a:spcBef>
                <a:spcPct val="0"/>
              </a:spcBef>
              <a:spcAft>
                <a:spcPct val="0"/>
              </a:spcAft>
              <a:defRPr>
                <a:solidFill>
                  <a:schemeClr val="tx1"/>
                </a:solidFill>
                <a:latin typeface="Arial" panose="020B0604020202020204" pitchFamily="34" charset="0"/>
                <a:ea typeface="Gothic"/>
                <a:cs typeface="Gothic"/>
              </a:defRPr>
            </a:lvl8pPr>
            <a:lvl9pPr marL="3886200" indent="-228600" eaLnBrk="0" fontAlgn="base" hangingPunct="0">
              <a:spcBef>
                <a:spcPct val="0"/>
              </a:spcBef>
              <a:spcAft>
                <a:spcPct val="0"/>
              </a:spcAft>
              <a:defRPr>
                <a:solidFill>
                  <a:schemeClr val="tx1"/>
                </a:solidFill>
                <a:latin typeface="Arial" panose="020B0604020202020204" pitchFamily="34" charset="0"/>
                <a:ea typeface="Gothic"/>
                <a:cs typeface="Gothic"/>
              </a:defRPr>
            </a:lvl9pPr>
          </a:lstStyle>
          <a:p>
            <a:fld id="{A336FA8C-6958-4414-979B-4F7ED3E83AFE}" type="slidenum">
              <a:rPr lang="en-US" altLang="es-PA">
                <a:solidFill>
                  <a:srgbClr val="000000"/>
                </a:solidFill>
                <a:cs typeface="Arial" panose="020B0604020202020204" pitchFamily="34" charset="0"/>
              </a:rPr>
              <a:pPr/>
              <a:t>21</a:t>
            </a:fld>
            <a:endParaRPr lang="en-US" altLang="es-PA">
              <a:solidFill>
                <a:srgbClr val="000000"/>
              </a:solidFill>
              <a:cs typeface="Arial" panose="020B0604020202020204" pitchFamily="34" charset="0"/>
            </a:endParaRPr>
          </a:p>
        </p:txBody>
      </p:sp>
    </p:spTree>
    <p:extLst>
      <p:ext uri="{BB962C8B-B14F-4D97-AF65-F5344CB8AC3E}">
        <p14:creationId xmlns:p14="http://schemas.microsoft.com/office/powerpoint/2010/main" val="1639829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0.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4.xml"/><Relationship Id="rId4" Type="http://schemas.openxmlformats.org/officeDocument/2006/relationships/image" Target="../media/image10.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5.xml"/><Relationship Id="rId4" Type="http://schemas.openxmlformats.org/officeDocument/2006/relationships/image" Target="../media/image10.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6.xml"/><Relationship Id="rId4" Type="http://schemas.openxmlformats.org/officeDocument/2006/relationships/image" Target="../media/image10.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4934857" y="1239023"/>
            <a:ext cx="6808687" cy="1404289"/>
          </a:xfrm>
          <a:prstGeom prst="rect">
            <a:avLst/>
          </a:prstGeom>
        </p:spPr>
        <p:txBody>
          <a:bodyPr anchor="b"/>
          <a:lstStyle>
            <a:lvl1pPr>
              <a:defRPr sz="4800">
                <a:solidFill>
                  <a:srgbClr val="A00230"/>
                </a:solidFill>
              </a:defRPr>
            </a:lvl1pPr>
          </a:lstStyle>
          <a:p>
            <a:r>
              <a:rPr lang="en-US" dirty="0" smtClean="0"/>
              <a:t>Click to edit Master title style</a:t>
            </a:r>
            <a:endParaRPr lang="en-US" dirty="0"/>
          </a:p>
        </p:txBody>
      </p:sp>
      <p:sp>
        <p:nvSpPr>
          <p:cNvPr id="5" name="Subtitle 2"/>
          <p:cNvSpPr>
            <a:spLocks noGrp="1"/>
          </p:cNvSpPr>
          <p:nvPr>
            <p:ph type="subTitle" idx="1"/>
          </p:nvPr>
        </p:nvSpPr>
        <p:spPr>
          <a:xfrm>
            <a:off x="4934857" y="2960370"/>
            <a:ext cx="6808687" cy="1752600"/>
          </a:xfrm>
          <a:prstGeom prst="rect">
            <a:avLst/>
          </a:prstGeom>
        </p:spPr>
        <p:txBody>
          <a:bodyPr/>
          <a:lstStyle>
            <a:lvl1pPr marL="0" indent="0">
              <a:buNone/>
              <a:defRPr lang="en-US" sz="4400">
                <a:solidFill>
                  <a:srgbClr val="339BC7"/>
                </a:solidFill>
                <a:latin typeface="+mj-lt"/>
                <a:ea typeface="+mj-ea"/>
                <a:cs typeface="+mj-cs"/>
              </a:defRPr>
            </a:lvl1pPr>
          </a:lstStyle>
          <a:p>
            <a:pPr marL="0" lvl="0">
              <a:spcBef>
                <a:spcPct val="0"/>
              </a:spcBef>
            </a:pPr>
            <a:r>
              <a:rPr lang="en-US" dirty="0" smtClean="0"/>
              <a:t>Click to edit Master subtitle style</a:t>
            </a:r>
            <a:endParaRPr lang="en-US" dirty="0"/>
          </a:p>
        </p:txBody>
      </p:sp>
    </p:spTree>
    <p:extLst>
      <p:ext uri="{BB962C8B-B14F-4D97-AF65-F5344CB8AC3E}">
        <p14:creationId xmlns:p14="http://schemas.microsoft.com/office/powerpoint/2010/main" val="164563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7372" y="335147"/>
            <a:ext cx="11331269" cy="749482"/>
          </a:xfrm>
          <a:prstGeom prst="rect">
            <a:avLst/>
          </a:prstGeom>
        </p:spPr>
        <p:txBody>
          <a:bodyPr/>
          <a:lstStyle>
            <a:lvl1pPr>
              <a:defRPr>
                <a:solidFill>
                  <a:srgbClr val="A00230"/>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4"/>
          </p:nvPr>
        </p:nvSpPr>
        <p:spPr>
          <a:xfrm>
            <a:off x="11374361" y="6472363"/>
            <a:ext cx="660817" cy="312725"/>
          </a:xfrm>
          <a:prstGeom prst="rect">
            <a:avLst/>
          </a:prstGeom>
          <a:noFill/>
        </p:spPr>
        <p:txBody>
          <a:bodyPr/>
          <a:lstStyle>
            <a:lvl1pPr algn="ctr">
              <a:defRPr sz="1400">
                <a:solidFill>
                  <a:srgbClr val="339BC7"/>
                </a:solidFill>
              </a:defRPr>
            </a:lvl1pPr>
          </a:lstStyle>
          <a:p>
            <a:fld id="{60D70358-72BA-BE40-895F-9C31D1D1A6EA}" type="slidenum">
              <a:rPr lang="en-US" smtClean="0"/>
              <a:pPr/>
              <a:t>‹Nº›</a:t>
            </a:fld>
            <a:endParaRPr lang="en-US" dirty="0"/>
          </a:p>
        </p:txBody>
      </p:sp>
    </p:spTree>
    <p:extLst>
      <p:ext uri="{BB962C8B-B14F-4D97-AF65-F5344CB8AC3E}">
        <p14:creationId xmlns:p14="http://schemas.microsoft.com/office/powerpoint/2010/main" val="3480050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4934857" y="1239023"/>
            <a:ext cx="6808687" cy="1404289"/>
          </a:xfrm>
          <a:prstGeom prst="rect">
            <a:avLst/>
          </a:prstGeom>
        </p:spPr>
        <p:txBody>
          <a:bodyPr anchor="b"/>
          <a:lstStyle>
            <a:lvl1pPr>
              <a:defRPr sz="4800">
                <a:solidFill>
                  <a:srgbClr val="A00230"/>
                </a:solidFill>
              </a:defRPr>
            </a:lvl1pPr>
          </a:lstStyle>
          <a:p>
            <a:r>
              <a:rPr lang="en-US" dirty="0" smtClean="0"/>
              <a:t>Click to edit Master title style</a:t>
            </a:r>
            <a:endParaRPr lang="en-US" dirty="0"/>
          </a:p>
        </p:txBody>
      </p:sp>
      <p:sp>
        <p:nvSpPr>
          <p:cNvPr id="5" name="Subtitle 2"/>
          <p:cNvSpPr>
            <a:spLocks noGrp="1"/>
          </p:cNvSpPr>
          <p:nvPr>
            <p:ph type="subTitle" idx="1"/>
          </p:nvPr>
        </p:nvSpPr>
        <p:spPr>
          <a:xfrm>
            <a:off x="4934857" y="2960370"/>
            <a:ext cx="6808687" cy="1752600"/>
          </a:xfrm>
          <a:prstGeom prst="rect">
            <a:avLst/>
          </a:prstGeom>
        </p:spPr>
        <p:txBody>
          <a:bodyPr/>
          <a:lstStyle>
            <a:lvl1pPr marL="0" indent="0">
              <a:buNone/>
              <a:defRPr lang="en-US" sz="4400">
                <a:solidFill>
                  <a:srgbClr val="339BC7"/>
                </a:solidFill>
                <a:latin typeface="+mj-lt"/>
                <a:ea typeface="+mj-ea"/>
                <a:cs typeface="+mj-cs"/>
              </a:defRPr>
            </a:lvl1pPr>
          </a:lstStyle>
          <a:p>
            <a:pPr marL="0" lvl="0">
              <a:spcBef>
                <a:spcPct val="0"/>
              </a:spcBef>
            </a:pPr>
            <a:r>
              <a:rPr lang="en-US" dirty="0" smtClean="0"/>
              <a:t>Click to edit Master subtitle style</a:t>
            </a:r>
            <a:endParaRPr lang="en-US" dirty="0"/>
          </a:p>
        </p:txBody>
      </p:sp>
    </p:spTree>
    <p:extLst>
      <p:ext uri="{BB962C8B-B14F-4D97-AF65-F5344CB8AC3E}">
        <p14:creationId xmlns:p14="http://schemas.microsoft.com/office/powerpoint/2010/main" val="980745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itle 1"/>
          <p:cNvSpPr>
            <a:spLocks noGrp="1"/>
          </p:cNvSpPr>
          <p:nvPr>
            <p:ph type="ctrTitle"/>
          </p:nvPr>
        </p:nvSpPr>
        <p:spPr>
          <a:xfrm>
            <a:off x="3451795" y="2715847"/>
            <a:ext cx="7825805" cy="646331"/>
          </a:xfrm>
          <a:prstGeom prst="rect">
            <a:avLst/>
          </a:prstGeom>
        </p:spPr>
        <p:txBody>
          <a:bodyPr>
            <a:spAutoFit/>
          </a:bodyPr>
          <a:lstStyle>
            <a:lvl1pPr>
              <a:defRPr lang="en-US" b="1" dirty="0">
                <a:ln w="3175">
                  <a:noFill/>
                </a:ln>
                <a:solidFill>
                  <a:schemeClr val="tx2"/>
                </a:solidFill>
              </a:defRPr>
            </a:lvl1pPr>
          </a:lstStyle>
          <a:p>
            <a:pPr lvl="0"/>
            <a:r>
              <a:rPr lang="en-US" dirty="0" smtClean="0"/>
              <a:t>Click to edit Master title style</a:t>
            </a:r>
            <a:endParaRPr lang="en-US" dirty="0"/>
          </a:p>
        </p:txBody>
      </p:sp>
      <p:sp>
        <p:nvSpPr>
          <p:cNvPr id="5" name="Subtitle 2"/>
          <p:cNvSpPr>
            <a:spLocks noGrp="1"/>
          </p:cNvSpPr>
          <p:nvPr>
            <p:ph type="subTitle" idx="1"/>
          </p:nvPr>
        </p:nvSpPr>
        <p:spPr>
          <a:xfrm>
            <a:off x="3451795" y="2186354"/>
            <a:ext cx="7841045" cy="424732"/>
          </a:xfrm>
          <a:prstGeom prst="rect">
            <a:avLst/>
          </a:prstGeom>
        </p:spPr>
        <p:txBody>
          <a:bodyPr wrap="square" anchor="b">
            <a:spAutoFit/>
          </a:bodyPr>
          <a:lstStyle>
            <a:lvl1pPr marL="342900" indent="-342900">
              <a:buFont typeface="Arial" panose="020B0604020202020204" pitchFamily="34" charset="0"/>
              <a:buNone/>
              <a:defRPr lang="en-US" sz="2400" dirty="0">
                <a:solidFill>
                  <a:schemeClr val="tx2"/>
                </a:solidFill>
              </a:defRPr>
            </a:lvl1pPr>
          </a:lstStyle>
          <a:p>
            <a:pPr marL="0" lvl="0" indent="0"/>
            <a:r>
              <a:rPr lang="en-US" dirty="0" smtClean="0"/>
              <a:t>Click to edit Master subtitle style</a:t>
            </a:r>
            <a:endParaRPr lang="en-US" dirty="0"/>
          </a:p>
        </p:txBody>
      </p:sp>
      <p:sp>
        <p:nvSpPr>
          <p:cNvPr id="6" name="Slide Number Placeholder 5"/>
          <p:cNvSpPr>
            <a:spLocks noGrp="1"/>
          </p:cNvSpPr>
          <p:nvPr>
            <p:ph type="sldNum" sz="quarter" idx="12"/>
          </p:nvPr>
        </p:nvSpPr>
        <p:spPr>
          <a:xfrm>
            <a:off x="10899856" y="6356351"/>
            <a:ext cx="1083733" cy="365125"/>
          </a:xfrm>
        </p:spPr>
        <p:txBody>
          <a:bodyPr/>
          <a:lstStyle>
            <a:lvl1pPr>
              <a:defRPr>
                <a:solidFill>
                  <a:schemeClr val="bg1"/>
                </a:solidFill>
              </a:defRPr>
            </a:lvl1pPr>
          </a:lstStyle>
          <a:p>
            <a:fld id="{45F4D2CD-0CF2-344F-A6E3-947A5E856352}"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73816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87967" y="285750"/>
            <a:ext cx="10895623" cy="822252"/>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433FBB3-1E54-2A40-BFB2-C920F4B5828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96523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821897" y="2143392"/>
            <a:ext cx="3830081" cy="2792900"/>
          </a:xfrm>
        </p:spPr>
        <p:txBody>
          <a:bodyPr>
            <a:noAutofit/>
          </a:bodyPr>
          <a:lstStyle>
            <a:lvl1pPr algn="l">
              <a:lnSpc>
                <a:spcPts val="4340"/>
              </a:lnSpc>
              <a:defRPr sz="4200" b="1">
                <a:latin typeface="Arial Narrow"/>
                <a:cs typeface="Arial Narrow"/>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821896" y="4758225"/>
            <a:ext cx="3370104" cy="1182200"/>
          </a:xfrm>
        </p:spPr>
        <p:txBody>
          <a:bodyPr>
            <a:normAutofit/>
          </a:bodyPr>
          <a:lstStyle>
            <a:lvl1pPr marL="0" indent="0" algn="l">
              <a:buNone/>
              <a:defRPr sz="1800" b="1">
                <a:solidFill>
                  <a:schemeClr val="tx1"/>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7" name="Content Placeholder 16"/>
          <p:cNvSpPr>
            <a:spLocks noGrp="1"/>
          </p:cNvSpPr>
          <p:nvPr>
            <p:ph sz="quarter" idx="13"/>
          </p:nvPr>
        </p:nvSpPr>
        <p:spPr>
          <a:xfrm>
            <a:off x="8822267" y="5940425"/>
            <a:ext cx="3268133" cy="78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19" name="Content Placeholder 18"/>
          <p:cNvSpPr>
            <a:spLocks noGrp="1"/>
          </p:cNvSpPr>
          <p:nvPr>
            <p:ph sz="quarter" idx="14"/>
          </p:nvPr>
        </p:nvSpPr>
        <p:spPr>
          <a:xfrm>
            <a:off x="203200" y="381001"/>
            <a:ext cx="85344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21" name="Content Placeholder 20"/>
          <p:cNvSpPr>
            <a:spLocks noGrp="1"/>
          </p:cNvSpPr>
          <p:nvPr>
            <p:ph sz="quarter" idx="15"/>
          </p:nvPr>
        </p:nvSpPr>
        <p:spPr>
          <a:xfrm>
            <a:off x="8822267" y="381000"/>
            <a:ext cx="3268133" cy="167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16"/>
          </p:nvPr>
        </p:nvSpPr>
        <p:spPr>
          <a:xfrm>
            <a:off x="203200" y="6553200"/>
            <a:ext cx="8534400" cy="30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02229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pic>
        <p:nvPicPr>
          <p:cNvPr id="4" name="Picture 4" descr="Image of a bag of groceries with various vegetables in it. "/>
          <p:cNvPicPr>
            <a:picLocks noChangeAspect="1" noChangeArrowheads="1"/>
          </p:cNvPicPr>
          <p:nvPr userDrawn="1"/>
        </p:nvPicPr>
        <p:blipFill>
          <a:blip r:embed="rId2">
            <a:extLst>
              <a:ext uri="{28A0092B-C50C-407E-A947-70E740481C1C}">
                <a14:useLocalDpi xmlns:a14="http://schemas.microsoft.com/office/drawing/2010/main" val="0"/>
              </a:ext>
            </a:extLst>
          </a:blip>
          <a:srcRect l="10809" r="6197"/>
          <a:stretch>
            <a:fillRect/>
          </a:stretch>
        </p:blipFill>
        <p:spPr bwMode="auto">
          <a:xfrm>
            <a:off x="586318" y="4237039"/>
            <a:ext cx="2484967" cy="229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2" name="Text Placeholder 11"/>
          <p:cNvSpPr>
            <a:spLocks noGrp="1"/>
          </p:cNvSpPr>
          <p:nvPr>
            <p:ph type="body" sz="quarter" idx="12"/>
          </p:nvPr>
        </p:nvSpPr>
        <p:spPr>
          <a:xfrm>
            <a:off x="673101" y="1733551"/>
            <a:ext cx="10809817" cy="4138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2"/>
          <p:cNvSpPr>
            <a:spLocks noGrp="1"/>
          </p:cNvSpPr>
          <p:nvPr>
            <p:ph type="dt" sz="half" idx="13"/>
          </p:nvPr>
        </p:nvSpPr>
        <p:spPr/>
        <p:txBody>
          <a:bodyPr/>
          <a:lstStyle>
            <a:lvl1pPr defTabSz="914400" eaLnBrk="0" hangingPunct="0">
              <a:defRPr smtClean="0">
                <a:latin typeface="Arial" panose="020B0604020202020204" pitchFamily="34" charset="0"/>
              </a:defRPr>
            </a:lvl1pPr>
          </a:lstStyle>
          <a:p>
            <a:pPr>
              <a:defRPr/>
            </a:pPr>
            <a:fld id="{556928D4-872B-48A8-AEA0-FBBFE693D4A3}" type="datetimeFigureOut">
              <a:rPr lang="en-US" altLang="es-ES"/>
              <a:pPr>
                <a:defRPr/>
              </a:pPr>
              <a:t>5/18/2017</a:t>
            </a:fld>
            <a:endParaRPr lang="en-US" altLang="es-ES"/>
          </a:p>
        </p:txBody>
      </p:sp>
      <p:sp>
        <p:nvSpPr>
          <p:cNvPr id="9" name="Slide Number Placeholder 3"/>
          <p:cNvSpPr>
            <a:spLocks noGrp="1"/>
          </p:cNvSpPr>
          <p:nvPr>
            <p:ph type="sldNum" sz="quarter" idx="14"/>
          </p:nvPr>
        </p:nvSpPr>
        <p:spPr/>
        <p:txBody>
          <a:bodyPr/>
          <a:lstStyle>
            <a:lvl1pPr defTabSz="914400" eaLnBrk="0" hangingPunct="0">
              <a:defRPr smtClean="0">
                <a:latin typeface="Arial" panose="020B0604020202020204" pitchFamily="34" charset="0"/>
              </a:defRPr>
            </a:lvl1pPr>
          </a:lstStyle>
          <a:p>
            <a:pPr>
              <a:defRPr/>
            </a:pPr>
            <a:fld id="{35A830A9-0D51-49D0-8F9C-EAEEC2674F97}" type="slidenum">
              <a:rPr lang="en-US" altLang="es-ES"/>
              <a:pPr>
                <a:defRPr/>
              </a:pPr>
              <a:t>‹Nº›</a:t>
            </a:fld>
            <a:endParaRPr lang="en-US" altLang="es-ES"/>
          </a:p>
        </p:txBody>
      </p:sp>
    </p:spTree>
    <p:extLst>
      <p:ext uri="{BB962C8B-B14F-4D97-AF65-F5344CB8AC3E}">
        <p14:creationId xmlns:p14="http://schemas.microsoft.com/office/powerpoint/2010/main" val="2767228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hangingPunct="0">
              <a:defRPr smtClean="0">
                <a:latin typeface="Arial" panose="020B0604020202020204" pitchFamily="34" charset="0"/>
              </a:defRPr>
            </a:lvl1pPr>
          </a:lstStyle>
          <a:p>
            <a:pPr>
              <a:defRPr/>
            </a:pPr>
            <a:fld id="{02A83D74-F180-40F4-AB3B-73057F4B423B}" type="datetimeFigureOut">
              <a:rPr lang="en-US" altLang="es-ES"/>
              <a:pPr>
                <a:defRPr/>
              </a:pPr>
              <a:t>5/18/2017</a:t>
            </a:fld>
            <a:endParaRPr lang="en-US" altLang="es-ES"/>
          </a:p>
        </p:txBody>
      </p:sp>
      <p:sp>
        <p:nvSpPr>
          <p:cNvPr id="6" name="Footer Placeholder 5"/>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mtClean="0">
                <a:solidFill>
                  <a:srgbClr val="000000"/>
                </a:solidFill>
                <a:latin typeface="Tahoma" panose="020B0604030504040204" pitchFamily="34" charset="0"/>
              </a:defRPr>
            </a:lvl1pPr>
          </a:lstStyle>
          <a:p>
            <a:pPr fontAlgn="base">
              <a:spcBef>
                <a:spcPct val="0"/>
              </a:spcBef>
              <a:spcAft>
                <a:spcPct val="0"/>
              </a:spcAft>
              <a:defRPr/>
            </a:pPr>
            <a:endParaRPr lang="en-US" altLang="es-ES"/>
          </a:p>
        </p:txBody>
      </p:sp>
      <p:sp>
        <p:nvSpPr>
          <p:cNvPr id="7" name="Slide Number Placeholder 6"/>
          <p:cNvSpPr>
            <a:spLocks noGrp="1"/>
          </p:cNvSpPr>
          <p:nvPr>
            <p:ph type="sldNum" sz="quarter" idx="12"/>
          </p:nvPr>
        </p:nvSpPr>
        <p:spPr/>
        <p:txBody>
          <a:bodyPr/>
          <a:lstStyle>
            <a:lvl1pPr defTabSz="914400" eaLnBrk="0" hangingPunct="0">
              <a:defRPr smtClean="0">
                <a:latin typeface="Arial" panose="020B0604020202020204" pitchFamily="34" charset="0"/>
              </a:defRPr>
            </a:lvl1pPr>
          </a:lstStyle>
          <a:p>
            <a:pPr>
              <a:defRPr/>
            </a:pPr>
            <a:fld id="{703175BD-DDFF-43FE-BF36-E6FA1DC7E135}" type="slidenum">
              <a:rPr lang="en-US" altLang="es-ES"/>
              <a:pPr>
                <a:defRPr/>
              </a:pPr>
              <a:t>‹Nº›</a:t>
            </a:fld>
            <a:endParaRPr lang="en-US" altLang="es-ES"/>
          </a:p>
        </p:txBody>
      </p:sp>
    </p:spTree>
    <p:extLst>
      <p:ext uri="{BB962C8B-B14F-4D97-AF65-F5344CB8AC3E}">
        <p14:creationId xmlns:p14="http://schemas.microsoft.com/office/powerpoint/2010/main" val="3512477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hangingPunct="0">
              <a:defRPr smtClean="0">
                <a:latin typeface="Arial" panose="020B0604020202020204" pitchFamily="34" charset="0"/>
              </a:defRPr>
            </a:lvl1pPr>
          </a:lstStyle>
          <a:p>
            <a:pPr>
              <a:defRPr/>
            </a:pPr>
            <a:fld id="{88E5C1DB-311E-44B8-9F39-74B6928AC13C}" type="datetimeFigureOut">
              <a:rPr lang="en-US" altLang="es-ES"/>
              <a:pPr>
                <a:defRPr/>
              </a:pPr>
              <a:t>5/18/2017</a:t>
            </a:fld>
            <a:endParaRPr lang="en-US" altLang="es-ES"/>
          </a:p>
        </p:txBody>
      </p:sp>
      <p:sp>
        <p:nvSpPr>
          <p:cNvPr id="6" name="Footer Placeholder 5"/>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mtClean="0">
                <a:solidFill>
                  <a:srgbClr val="000000"/>
                </a:solidFill>
                <a:latin typeface="Tahoma" panose="020B0604030504040204" pitchFamily="34" charset="0"/>
              </a:defRPr>
            </a:lvl1pPr>
          </a:lstStyle>
          <a:p>
            <a:pPr fontAlgn="base">
              <a:spcBef>
                <a:spcPct val="0"/>
              </a:spcBef>
              <a:spcAft>
                <a:spcPct val="0"/>
              </a:spcAft>
              <a:defRPr/>
            </a:pPr>
            <a:endParaRPr lang="en-US" altLang="es-ES"/>
          </a:p>
        </p:txBody>
      </p:sp>
      <p:sp>
        <p:nvSpPr>
          <p:cNvPr id="7" name="Slide Number Placeholder 6"/>
          <p:cNvSpPr>
            <a:spLocks noGrp="1"/>
          </p:cNvSpPr>
          <p:nvPr>
            <p:ph type="sldNum" sz="quarter" idx="12"/>
          </p:nvPr>
        </p:nvSpPr>
        <p:spPr/>
        <p:txBody>
          <a:bodyPr/>
          <a:lstStyle>
            <a:lvl1pPr defTabSz="914400" eaLnBrk="0" hangingPunct="0">
              <a:defRPr smtClean="0">
                <a:latin typeface="Arial" panose="020B0604020202020204" pitchFamily="34" charset="0"/>
              </a:defRPr>
            </a:lvl1pPr>
          </a:lstStyle>
          <a:p>
            <a:pPr>
              <a:defRPr/>
            </a:pPr>
            <a:fld id="{91659947-F7A7-42B0-8C91-AE3961FAA8D0}" type="slidenum">
              <a:rPr lang="en-US" altLang="es-ES"/>
              <a:pPr>
                <a:defRPr/>
              </a:pPr>
              <a:t>‹Nº›</a:t>
            </a:fld>
            <a:endParaRPr lang="en-US" altLang="es-ES"/>
          </a:p>
        </p:txBody>
      </p:sp>
    </p:spTree>
    <p:extLst>
      <p:ext uri="{BB962C8B-B14F-4D97-AF65-F5344CB8AC3E}">
        <p14:creationId xmlns:p14="http://schemas.microsoft.com/office/powerpoint/2010/main" val="4226839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hangingPunct="0">
              <a:defRPr smtClean="0">
                <a:latin typeface="Arial" panose="020B0604020202020204" pitchFamily="34" charset="0"/>
              </a:defRPr>
            </a:lvl1pPr>
          </a:lstStyle>
          <a:p>
            <a:pPr>
              <a:defRPr/>
            </a:pPr>
            <a:fld id="{3F1A2253-1273-451F-AC52-03BB6D9103B9}" type="datetimeFigureOut">
              <a:rPr lang="en-US" altLang="es-ES"/>
              <a:pPr>
                <a:defRPr/>
              </a:pPr>
              <a:t>5/18/2017</a:t>
            </a:fld>
            <a:endParaRPr lang="en-US" altLang="es-ES"/>
          </a:p>
        </p:txBody>
      </p:sp>
      <p:sp>
        <p:nvSpPr>
          <p:cNvPr id="3" name="Footer Placeholder 2"/>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mtClean="0">
                <a:solidFill>
                  <a:srgbClr val="000000"/>
                </a:solidFill>
                <a:latin typeface="Tahoma" panose="020B0604030504040204" pitchFamily="34" charset="0"/>
              </a:defRPr>
            </a:lvl1pPr>
          </a:lstStyle>
          <a:p>
            <a:pPr fontAlgn="base">
              <a:spcBef>
                <a:spcPct val="0"/>
              </a:spcBef>
              <a:spcAft>
                <a:spcPct val="0"/>
              </a:spcAft>
              <a:defRPr/>
            </a:pPr>
            <a:endParaRPr lang="en-US" altLang="es-ES"/>
          </a:p>
        </p:txBody>
      </p:sp>
      <p:sp>
        <p:nvSpPr>
          <p:cNvPr id="4" name="Slide Number Placeholder 3"/>
          <p:cNvSpPr>
            <a:spLocks noGrp="1"/>
          </p:cNvSpPr>
          <p:nvPr>
            <p:ph type="sldNum" sz="quarter" idx="12"/>
          </p:nvPr>
        </p:nvSpPr>
        <p:spPr/>
        <p:txBody>
          <a:bodyPr/>
          <a:lstStyle>
            <a:lvl1pPr defTabSz="914400" eaLnBrk="0" hangingPunct="0">
              <a:defRPr smtClean="0">
                <a:latin typeface="Arial" panose="020B0604020202020204" pitchFamily="34" charset="0"/>
              </a:defRPr>
            </a:lvl1pPr>
          </a:lstStyle>
          <a:p>
            <a:pPr>
              <a:defRPr/>
            </a:pPr>
            <a:fld id="{7283EC70-5977-4254-8646-403CF1E02703}" type="slidenum">
              <a:rPr lang="en-US" altLang="es-ES"/>
              <a:pPr>
                <a:defRPr/>
              </a:pPr>
              <a:t>‹Nº›</a:t>
            </a:fld>
            <a:endParaRPr lang="en-US" altLang="es-ES"/>
          </a:p>
        </p:txBody>
      </p:sp>
    </p:spTree>
    <p:extLst>
      <p:ext uri="{BB962C8B-B14F-4D97-AF65-F5344CB8AC3E}">
        <p14:creationId xmlns:p14="http://schemas.microsoft.com/office/powerpoint/2010/main" val="1168565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pic>
        <p:nvPicPr>
          <p:cNvPr id="4" name="Picture 4" descr="Image of a bag of groceries with various vegetables in it. "/>
          <p:cNvPicPr>
            <a:picLocks noChangeAspect="1" noChangeArrowheads="1"/>
          </p:cNvPicPr>
          <p:nvPr userDrawn="1"/>
        </p:nvPicPr>
        <p:blipFill>
          <a:blip r:embed="rId2">
            <a:extLst>
              <a:ext uri="{28A0092B-C50C-407E-A947-70E740481C1C}">
                <a14:useLocalDpi xmlns:a14="http://schemas.microsoft.com/office/drawing/2010/main" val="0"/>
              </a:ext>
            </a:extLst>
          </a:blip>
          <a:srcRect l="10809" r="6197"/>
          <a:stretch>
            <a:fillRect/>
          </a:stretch>
        </p:blipFill>
        <p:spPr bwMode="auto">
          <a:xfrm>
            <a:off x="586318" y="4237039"/>
            <a:ext cx="2484967" cy="229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2" name="Text Placeholder 11"/>
          <p:cNvSpPr>
            <a:spLocks noGrp="1"/>
          </p:cNvSpPr>
          <p:nvPr>
            <p:ph type="body" sz="quarter" idx="12"/>
          </p:nvPr>
        </p:nvSpPr>
        <p:spPr>
          <a:xfrm>
            <a:off x="673101" y="1733551"/>
            <a:ext cx="10809817" cy="4138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2"/>
          <p:cNvSpPr>
            <a:spLocks noGrp="1"/>
          </p:cNvSpPr>
          <p:nvPr>
            <p:ph type="dt" sz="half" idx="13"/>
          </p:nvPr>
        </p:nvSpPr>
        <p:spPr/>
        <p:txBody>
          <a:bodyPr/>
          <a:lstStyle>
            <a:lvl1pPr defTabSz="914400" eaLnBrk="0" hangingPunct="0">
              <a:defRPr smtClean="0">
                <a:latin typeface="Arial" panose="020B0604020202020204" pitchFamily="34" charset="0"/>
              </a:defRPr>
            </a:lvl1pPr>
          </a:lstStyle>
          <a:p>
            <a:pPr>
              <a:defRPr/>
            </a:pPr>
            <a:fld id="{1FDB3E27-492F-4F28-9EBE-E7539EEBDDC7}" type="datetimeFigureOut">
              <a:rPr lang="en-US" altLang="es-ES"/>
              <a:pPr>
                <a:defRPr/>
              </a:pPr>
              <a:t>5/18/2017</a:t>
            </a:fld>
            <a:endParaRPr lang="en-US" altLang="es-ES"/>
          </a:p>
        </p:txBody>
      </p:sp>
      <p:sp>
        <p:nvSpPr>
          <p:cNvPr id="9" name="Slide Number Placeholder 3"/>
          <p:cNvSpPr>
            <a:spLocks noGrp="1"/>
          </p:cNvSpPr>
          <p:nvPr>
            <p:ph type="sldNum" sz="quarter" idx="14"/>
          </p:nvPr>
        </p:nvSpPr>
        <p:spPr/>
        <p:txBody>
          <a:bodyPr/>
          <a:lstStyle>
            <a:lvl1pPr defTabSz="914400" eaLnBrk="0" hangingPunct="0">
              <a:defRPr smtClean="0">
                <a:latin typeface="Arial" panose="020B0604020202020204" pitchFamily="34" charset="0"/>
              </a:defRPr>
            </a:lvl1pPr>
          </a:lstStyle>
          <a:p>
            <a:pPr>
              <a:defRPr/>
            </a:pPr>
            <a:fld id="{E735CD34-8940-47A3-9582-09EE8E74297E}" type="slidenum">
              <a:rPr lang="en-US" altLang="es-ES"/>
              <a:pPr>
                <a:defRPr/>
              </a:pPr>
              <a:t>‹Nº›</a:t>
            </a:fld>
            <a:endParaRPr lang="en-US" altLang="es-ES"/>
          </a:p>
        </p:txBody>
      </p:sp>
    </p:spTree>
    <p:extLst>
      <p:ext uri="{BB962C8B-B14F-4D97-AF65-F5344CB8AC3E}">
        <p14:creationId xmlns:p14="http://schemas.microsoft.com/office/powerpoint/2010/main" val="70759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87967" y="285750"/>
            <a:ext cx="10895623" cy="822252"/>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433FBB3-1E54-2A40-BFB2-C920F4B5828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94735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1" y="290513"/>
            <a:ext cx="109093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smtClean="0">
                <a:latin typeface="Arial" panose="020B0604020202020204" pitchFamily="34" charset="0"/>
              </a:defRPr>
            </a:lvl1pPr>
          </a:lstStyle>
          <a:p>
            <a:pPr>
              <a:defRPr/>
            </a:pPr>
            <a:fld id="{BF922B6A-F7A2-4ADE-8CEA-DF69A6B38AAD}" type="datetimeFigureOut">
              <a:rPr lang="en-US" altLang="es-ES"/>
              <a:pPr>
                <a:defRPr/>
              </a:pPr>
              <a:t>5/18/2017</a:t>
            </a:fld>
            <a:endParaRPr lang="en-US" altLang="es-E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mtClean="0">
                <a:solidFill>
                  <a:srgbClr val="000000"/>
                </a:solidFill>
                <a:latin typeface="Tahoma" panose="020B0604030504040204" pitchFamily="34" charset="0"/>
              </a:defRPr>
            </a:lvl1pPr>
          </a:lstStyle>
          <a:p>
            <a:pPr fontAlgn="base">
              <a:spcBef>
                <a:spcPct val="0"/>
              </a:spcBef>
              <a:spcAft>
                <a:spcPct val="0"/>
              </a:spcAft>
              <a:defRPr/>
            </a:pPr>
            <a:endParaRPr lang="en-US" altLang="es-ES"/>
          </a:p>
        </p:txBody>
      </p:sp>
      <p:sp>
        <p:nvSpPr>
          <p:cNvPr id="6" name="Slide Number Placeholder 5"/>
          <p:cNvSpPr>
            <a:spLocks noGrp="1"/>
          </p:cNvSpPr>
          <p:nvPr>
            <p:ph type="sldNum" sz="quarter" idx="12"/>
          </p:nvPr>
        </p:nvSpPr>
        <p:spPr/>
        <p:txBody>
          <a:bodyPr/>
          <a:lstStyle>
            <a:lvl1pPr defTabSz="914400" eaLnBrk="0" hangingPunct="0">
              <a:defRPr smtClean="0">
                <a:latin typeface="Arial" panose="020B0604020202020204" pitchFamily="34" charset="0"/>
              </a:defRPr>
            </a:lvl1pPr>
          </a:lstStyle>
          <a:p>
            <a:pPr>
              <a:defRPr/>
            </a:pPr>
            <a:fld id="{1D0AEB10-E1FF-4833-88C0-2D97B28B4D9B}" type="slidenum">
              <a:rPr lang="en-US" altLang="es-ES"/>
              <a:pPr>
                <a:defRPr/>
              </a:pPr>
              <a:t>‹Nº›</a:t>
            </a:fld>
            <a:endParaRPr lang="en-US" altLang="es-ES"/>
          </a:p>
        </p:txBody>
      </p:sp>
    </p:spTree>
    <p:extLst>
      <p:ext uri="{BB962C8B-B14F-4D97-AF65-F5344CB8AC3E}">
        <p14:creationId xmlns:p14="http://schemas.microsoft.com/office/powerpoint/2010/main" val="3587184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1" y="290513"/>
            <a:ext cx="109093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smtClean="0">
                <a:latin typeface="Arial" panose="020B0604020202020204" pitchFamily="34" charset="0"/>
              </a:defRPr>
            </a:lvl1pPr>
          </a:lstStyle>
          <a:p>
            <a:pPr>
              <a:defRPr/>
            </a:pPr>
            <a:fld id="{333DA9FA-80E4-4E3A-AB16-B75D049DDE29}" type="datetimeFigureOut">
              <a:rPr lang="en-US" altLang="es-ES"/>
              <a:pPr>
                <a:defRPr/>
              </a:pPr>
              <a:t>5/18/2017</a:t>
            </a:fld>
            <a:endParaRPr lang="en-US" altLang="es-ES"/>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mtClean="0">
                <a:solidFill>
                  <a:srgbClr val="000000"/>
                </a:solidFill>
                <a:latin typeface="Tahoma" panose="020B0604030504040204" pitchFamily="34" charset="0"/>
              </a:defRPr>
            </a:lvl1pPr>
          </a:lstStyle>
          <a:p>
            <a:pPr fontAlgn="base">
              <a:spcBef>
                <a:spcPct val="0"/>
              </a:spcBef>
              <a:spcAft>
                <a:spcPct val="0"/>
              </a:spcAft>
              <a:defRPr/>
            </a:pPr>
            <a:endParaRPr lang="en-US" altLang="es-ES"/>
          </a:p>
        </p:txBody>
      </p:sp>
      <p:sp>
        <p:nvSpPr>
          <p:cNvPr id="6" name="Slide Number Placeholder 5"/>
          <p:cNvSpPr>
            <a:spLocks noGrp="1"/>
          </p:cNvSpPr>
          <p:nvPr>
            <p:ph type="sldNum" sz="quarter" idx="12"/>
          </p:nvPr>
        </p:nvSpPr>
        <p:spPr/>
        <p:txBody>
          <a:bodyPr/>
          <a:lstStyle>
            <a:lvl1pPr defTabSz="914400" eaLnBrk="0" hangingPunct="0">
              <a:defRPr smtClean="0">
                <a:latin typeface="Arial" panose="020B0604020202020204" pitchFamily="34" charset="0"/>
              </a:defRPr>
            </a:lvl1pPr>
          </a:lstStyle>
          <a:p>
            <a:pPr>
              <a:defRPr/>
            </a:pPr>
            <a:fld id="{BF69A66F-D462-479D-9A35-11AF7595AB48}" type="slidenum">
              <a:rPr lang="en-US" altLang="es-ES"/>
              <a:pPr>
                <a:defRPr/>
              </a:pPr>
              <a:t>‹Nº›</a:t>
            </a:fld>
            <a:endParaRPr lang="en-US" altLang="es-ES"/>
          </a:p>
        </p:txBody>
      </p:sp>
    </p:spTree>
    <p:extLst>
      <p:ext uri="{BB962C8B-B14F-4D97-AF65-F5344CB8AC3E}">
        <p14:creationId xmlns:p14="http://schemas.microsoft.com/office/powerpoint/2010/main" val="4029122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4" name="Picture 4" descr="Image of a fork and knife."/>
          <p:cNvPicPr>
            <a:picLocks noChangeAspect="1"/>
          </p:cNvPicPr>
          <p:nvPr userDrawn="1"/>
        </p:nvPicPr>
        <p:blipFill>
          <a:blip r:embed="rId2">
            <a:extLst>
              <a:ext uri="{28A0092B-C50C-407E-A947-70E740481C1C}">
                <a14:useLocalDpi xmlns:a14="http://schemas.microsoft.com/office/drawing/2010/main" val="0"/>
              </a:ext>
            </a:extLst>
          </a:blip>
          <a:srcRect l="16594" t="8260" r="18460" b="187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2" name="Text Placeholder 11"/>
          <p:cNvSpPr>
            <a:spLocks noGrp="1"/>
          </p:cNvSpPr>
          <p:nvPr>
            <p:ph type="body" sz="quarter" idx="12"/>
          </p:nvPr>
        </p:nvSpPr>
        <p:spPr>
          <a:xfrm>
            <a:off x="1055843" y="1643905"/>
            <a:ext cx="10446996" cy="41386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2"/>
          <p:cNvSpPr>
            <a:spLocks noGrp="1"/>
          </p:cNvSpPr>
          <p:nvPr>
            <p:ph type="dt" sz="half" idx="13"/>
          </p:nvPr>
        </p:nvSpPr>
        <p:spPr/>
        <p:txBody>
          <a:bodyPr/>
          <a:lstStyle>
            <a:lvl1pPr defTabSz="914400" eaLnBrk="0" hangingPunct="0">
              <a:defRPr smtClean="0">
                <a:latin typeface="Arial" panose="020B0604020202020204" pitchFamily="34" charset="0"/>
              </a:defRPr>
            </a:lvl1pPr>
          </a:lstStyle>
          <a:p>
            <a:pPr>
              <a:defRPr/>
            </a:pPr>
            <a:fld id="{AF6AC1FA-FCC6-4DFD-B7FD-8421E4E08730}" type="datetimeFigureOut">
              <a:rPr lang="en-US" altLang="es-ES"/>
              <a:pPr>
                <a:defRPr/>
              </a:pPr>
              <a:t>5/18/2017</a:t>
            </a:fld>
            <a:endParaRPr lang="en-US" altLang="es-ES"/>
          </a:p>
        </p:txBody>
      </p:sp>
      <p:sp>
        <p:nvSpPr>
          <p:cNvPr id="9" name="Slide Number Placeholder 3"/>
          <p:cNvSpPr>
            <a:spLocks noGrp="1"/>
          </p:cNvSpPr>
          <p:nvPr>
            <p:ph type="sldNum" sz="quarter" idx="14"/>
          </p:nvPr>
        </p:nvSpPr>
        <p:spPr/>
        <p:txBody>
          <a:bodyPr/>
          <a:lstStyle>
            <a:lvl1pPr defTabSz="914400" eaLnBrk="0" hangingPunct="0">
              <a:defRPr smtClean="0">
                <a:latin typeface="Arial" panose="020B0604020202020204" pitchFamily="34" charset="0"/>
              </a:defRPr>
            </a:lvl1pPr>
          </a:lstStyle>
          <a:p>
            <a:pPr>
              <a:defRPr/>
            </a:pPr>
            <a:fld id="{6A4D342D-C1FD-482B-ADB1-1A06BDC71B6C}" type="slidenum">
              <a:rPr lang="en-US" altLang="es-ES"/>
              <a:pPr>
                <a:defRPr/>
              </a:pPr>
              <a:t>‹Nº›</a:t>
            </a:fld>
            <a:endParaRPr lang="en-US" altLang="es-ES"/>
          </a:p>
        </p:txBody>
      </p:sp>
    </p:spTree>
    <p:extLst>
      <p:ext uri="{BB962C8B-B14F-4D97-AF65-F5344CB8AC3E}">
        <p14:creationId xmlns:p14="http://schemas.microsoft.com/office/powerpoint/2010/main" val="2733032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pic>
        <p:nvPicPr>
          <p:cNvPr id="4" name="Picture 4" descr="Image of a bag of groceries with various vegetables in it. "/>
          <p:cNvPicPr>
            <a:picLocks noChangeAspect="1" noChangeArrowheads="1"/>
          </p:cNvPicPr>
          <p:nvPr userDrawn="1"/>
        </p:nvPicPr>
        <p:blipFill>
          <a:blip r:embed="rId2">
            <a:extLst>
              <a:ext uri="{28A0092B-C50C-407E-A947-70E740481C1C}">
                <a14:useLocalDpi xmlns:a14="http://schemas.microsoft.com/office/drawing/2010/main" val="0"/>
              </a:ext>
            </a:extLst>
          </a:blip>
          <a:srcRect l="10809" r="6197"/>
          <a:stretch>
            <a:fillRect/>
          </a:stretch>
        </p:blipFill>
        <p:spPr bwMode="auto">
          <a:xfrm>
            <a:off x="586318" y="4237039"/>
            <a:ext cx="2484967" cy="229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2" name="Text Placeholder 11"/>
          <p:cNvSpPr>
            <a:spLocks noGrp="1"/>
          </p:cNvSpPr>
          <p:nvPr>
            <p:ph type="body" sz="quarter" idx="12"/>
          </p:nvPr>
        </p:nvSpPr>
        <p:spPr>
          <a:xfrm>
            <a:off x="673101" y="1733551"/>
            <a:ext cx="10809817" cy="4138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2"/>
          <p:cNvSpPr>
            <a:spLocks noGrp="1"/>
          </p:cNvSpPr>
          <p:nvPr>
            <p:ph type="dt" sz="half" idx="13"/>
          </p:nvPr>
        </p:nvSpPr>
        <p:spPr/>
        <p:txBody>
          <a:bodyPr/>
          <a:lstStyle>
            <a:lvl1pPr defTabSz="914400" eaLnBrk="0" hangingPunct="0">
              <a:defRPr smtClean="0">
                <a:latin typeface="Arial" panose="020B0604020202020204" pitchFamily="34" charset="0"/>
              </a:defRPr>
            </a:lvl1pPr>
          </a:lstStyle>
          <a:p>
            <a:pPr>
              <a:defRPr/>
            </a:pPr>
            <a:fld id="{53F50C89-1522-4FB4-94B6-8E292BCDA00B}" type="datetimeFigureOut">
              <a:rPr lang="en-US" altLang="es-ES"/>
              <a:pPr>
                <a:defRPr/>
              </a:pPr>
              <a:t>5/18/2017</a:t>
            </a:fld>
            <a:endParaRPr lang="en-US" altLang="es-ES"/>
          </a:p>
        </p:txBody>
      </p:sp>
      <p:sp>
        <p:nvSpPr>
          <p:cNvPr id="9" name="Slide Number Placeholder 3"/>
          <p:cNvSpPr>
            <a:spLocks noGrp="1"/>
          </p:cNvSpPr>
          <p:nvPr>
            <p:ph type="sldNum" sz="quarter" idx="14"/>
          </p:nvPr>
        </p:nvSpPr>
        <p:spPr/>
        <p:txBody>
          <a:bodyPr/>
          <a:lstStyle>
            <a:lvl1pPr defTabSz="914400" eaLnBrk="0" hangingPunct="0">
              <a:defRPr smtClean="0">
                <a:latin typeface="Arial" panose="020B0604020202020204" pitchFamily="34" charset="0"/>
              </a:defRPr>
            </a:lvl1pPr>
          </a:lstStyle>
          <a:p>
            <a:pPr>
              <a:defRPr/>
            </a:pPr>
            <a:fld id="{5203C66A-149D-432B-84D2-C5DCAE2F940C}" type="slidenum">
              <a:rPr lang="en-US" altLang="es-ES"/>
              <a:pPr>
                <a:defRPr/>
              </a:pPr>
              <a:t>‹Nº›</a:t>
            </a:fld>
            <a:endParaRPr lang="en-US" altLang="es-ES"/>
          </a:p>
        </p:txBody>
      </p:sp>
    </p:spTree>
    <p:extLst>
      <p:ext uri="{BB962C8B-B14F-4D97-AF65-F5344CB8AC3E}">
        <p14:creationId xmlns:p14="http://schemas.microsoft.com/office/powerpoint/2010/main" val="731631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4" name="Picture 4" descr="Image of a fork and knife."/>
          <p:cNvPicPr>
            <a:picLocks noChangeAspect="1"/>
          </p:cNvPicPr>
          <p:nvPr userDrawn="1"/>
        </p:nvPicPr>
        <p:blipFill>
          <a:blip r:embed="rId2">
            <a:extLst>
              <a:ext uri="{28A0092B-C50C-407E-A947-70E740481C1C}">
                <a14:useLocalDpi xmlns:a14="http://schemas.microsoft.com/office/drawing/2010/main" val="0"/>
              </a:ext>
            </a:extLst>
          </a:blip>
          <a:srcRect l="16594" t="8260" r="18460" b="187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2" name="Text Placeholder 11"/>
          <p:cNvSpPr>
            <a:spLocks noGrp="1"/>
          </p:cNvSpPr>
          <p:nvPr>
            <p:ph type="body" sz="quarter" idx="12"/>
          </p:nvPr>
        </p:nvSpPr>
        <p:spPr>
          <a:xfrm>
            <a:off x="1055843" y="1643905"/>
            <a:ext cx="10446996" cy="41386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2"/>
          <p:cNvSpPr>
            <a:spLocks noGrp="1"/>
          </p:cNvSpPr>
          <p:nvPr>
            <p:ph type="dt" sz="half" idx="13"/>
          </p:nvPr>
        </p:nvSpPr>
        <p:spPr/>
        <p:txBody>
          <a:bodyPr/>
          <a:lstStyle>
            <a:lvl1pPr defTabSz="914400" eaLnBrk="0" hangingPunct="0">
              <a:defRPr smtClean="0">
                <a:latin typeface="Arial" panose="020B0604020202020204" pitchFamily="34" charset="0"/>
              </a:defRPr>
            </a:lvl1pPr>
          </a:lstStyle>
          <a:p>
            <a:pPr>
              <a:defRPr/>
            </a:pPr>
            <a:fld id="{EC395F4E-9F5B-4F6B-B842-E9EE248DFFCD}" type="datetimeFigureOut">
              <a:rPr lang="en-US" altLang="es-ES"/>
              <a:pPr>
                <a:defRPr/>
              </a:pPr>
              <a:t>5/18/2017</a:t>
            </a:fld>
            <a:endParaRPr lang="en-US" altLang="es-ES"/>
          </a:p>
        </p:txBody>
      </p:sp>
      <p:sp>
        <p:nvSpPr>
          <p:cNvPr id="9" name="Slide Number Placeholder 3"/>
          <p:cNvSpPr>
            <a:spLocks noGrp="1"/>
          </p:cNvSpPr>
          <p:nvPr>
            <p:ph type="sldNum" sz="quarter" idx="14"/>
          </p:nvPr>
        </p:nvSpPr>
        <p:spPr/>
        <p:txBody>
          <a:bodyPr/>
          <a:lstStyle>
            <a:lvl1pPr defTabSz="914400" eaLnBrk="0" hangingPunct="0">
              <a:defRPr smtClean="0">
                <a:latin typeface="Arial" panose="020B0604020202020204" pitchFamily="34" charset="0"/>
              </a:defRPr>
            </a:lvl1pPr>
          </a:lstStyle>
          <a:p>
            <a:pPr>
              <a:defRPr/>
            </a:pPr>
            <a:fld id="{AD0F17CB-67BD-4641-90C0-7D6DBCB00F4F}" type="slidenum">
              <a:rPr lang="en-US" altLang="es-ES"/>
              <a:pPr>
                <a:defRPr/>
              </a:pPr>
              <a:t>‹Nº›</a:t>
            </a:fld>
            <a:endParaRPr lang="en-US" altLang="es-ES"/>
          </a:p>
        </p:txBody>
      </p:sp>
    </p:spTree>
    <p:extLst>
      <p:ext uri="{BB962C8B-B14F-4D97-AF65-F5344CB8AC3E}">
        <p14:creationId xmlns:p14="http://schemas.microsoft.com/office/powerpoint/2010/main" val="1592096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7_Back_Cover">
    <p:spTree>
      <p:nvGrpSpPr>
        <p:cNvPr id="1" name=""/>
        <p:cNvGrpSpPr/>
        <p:nvPr/>
      </p:nvGrpSpPr>
      <p:grpSpPr>
        <a:xfrm>
          <a:off x="0" y="0"/>
          <a:ext cx="0" cy="0"/>
          <a:chOff x="0" y="0"/>
          <a:chExt cx="0" cy="0"/>
        </a:xfrm>
      </p:grpSpPr>
      <p:pic>
        <p:nvPicPr>
          <p:cNvPr id="5" name="Picture 4" descr="Decorative chalk background. "/>
          <p:cNvPicPr>
            <a:picLocks noChangeAspect="1"/>
          </p:cNvPicPr>
          <p:nvPr userDrawn="1"/>
        </p:nvPicPr>
        <p:blipFill>
          <a:blip r:embed="rId2">
            <a:extLst>
              <a:ext uri="{28A0092B-C50C-407E-A947-70E740481C1C}">
                <a14:useLocalDpi xmlns:a14="http://schemas.microsoft.com/office/drawing/2010/main" val="0"/>
              </a:ext>
            </a:extLst>
          </a:blip>
          <a:srcRect l="6383" r="8511" b="67021"/>
          <a:stretch>
            <a:fillRect/>
          </a:stretch>
        </p:blipFill>
        <p:spPr bwMode="auto">
          <a:xfrm>
            <a:off x="0" y="4800600"/>
            <a:ext cx="121920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0"/>
          </p:nvPr>
        </p:nvSpPr>
        <p:spPr>
          <a:xfrm>
            <a:off x="203200" y="152400"/>
            <a:ext cx="11785600" cy="1828800"/>
          </a:xfrm>
        </p:spPr>
        <p:txBody>
          <a:bodyPr anchor="ctr"/>
          <a:lstStyle>
            <a:lvl1pPr algn="ctr">
              <a:defRPr/>
            </a:lvl1pPr>
            <a:lvl2pPr algn="ctr">
              <a:defRPr/>
            </a:lvl2pPr>
            <a:lvl3pPr algn="ctr">
              <a:defRPr/>
            </a:lvl3pPr>
            <a:lvl4pPr algn="ctr">
              <a:defRPr/>
            </a:lvl4pPr>
            <a:lvl5pPr algn="ct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0"/>
          <p:cNvSpPr>
            <a:spLocks noGrp="1"/>
          </p:cNvSpPr>
          <p:nvPr>
            <p:ph sz="quarter" idx="12"/>
          </p:nvPr>
        </p:nvSpPr>
        <p:spPr>
          <a:xfrm>
            <a:off x="203200" y="4876800"/>
            <a:ext cx="11785600" cy="1752600"/>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12" name="Title 11"/>
          <p:cNvSpPr>
            <a:spLocks noGrp="1"/>
          </p:cNvSpPr>
          <p:nvPr>
            <p:ph type="title"/>
          </p:nvPr>
        </p:nvSpPr>
        <p:spPr>
          <a:xfrm>
            <a:off x="203200" y="2065874"/>
            <a:ext cx="11785600" cy="2658526"/>
          </a:xfrm>
        </p:spPr>
        <p:txBody>
          <a:bodyPr/>
          <a:lstStyle/>
          <a:p>
            <a:r>
              <a:rPr lang="en-US" smtClean="0"/>
              <a:t>Click to edit Master title style</a:t>
            </a:r>
            <a:endParaRPr lang="en-CA"/>
          </a:p>
        </p:txBody>
      </p:sp>
    </p:spTree>
    <p:extLst>
      <p:ext uri="{BB962C8B-B14F-4D97-AF65-F5344CB8AC3E}">
        <p14:creationId xmlns:p14="http://schemas.microsoft.com/office/powerpoint/2010/main" val="774153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s-PA" altLang="es-ES"/>
          </a:p>
        </p:txBody>
      </p:sp>
      <p:sp>
        <p:nvSpPr>
          <p:cNvPr id="3" name="Rectangle 3"/>
          <p:cNvSpPr>
            <a:spLocks noGrp="1" noChangeArrowheads="1"/>
          </p:cNvSpPr>
          <p:nvPr>
            <p:ph type="sldNum" sz="quarter" idx="11"/>
          </p:nvPr>
        </p:nvSpPr>
        <p:spPr>
          <a:ln/>
        </p:spPr>
        <p:txBody>
          <a:bodyPr/>
          <a:lstStyle>
            <a:lvl1pPr>
              <a:defRPr/>
            </a:lvl1pPr>
          </a:lstStyle>
          <a:p>
            <a:pPr>
              <a:defRPr/>
            </a:pPr>
            <a:fld id="{246C1551-2782-4829-A80C-4329FD133F75}" type="slidenum">
              <a:rPr lang="es-ES" altLang="es-PA"/>
              <a:pPr>
                <a:defRPr/>
              </a:pPr>
              <a:t>‹Nº›</a:t>
            </a:fld>
            <a:endParaRPr lang="es-ES" altLang="es-PA"/>
          </a:p>
        </p:txBody>
      </p:sp>
      <p:sp>
        <p:nvSpPr>
          <p:cNvPr id="4" name="Rectangle 14"/>
          <p:cNvSpPr>
            <a:spLocks noGrp="1" noChangeArrowheads="1"/>
          </p:cNvSpPr>
          <p:nvPr>
            <p:ph type="ftr" sz="quarter" idx="12"/>
          </p:nvPr>
        </p:nvSpPr>
        <p:spPr>
          <a:ln/>
        </p:spPr>
        <p:txBody>
          <a:bodyPr/>
          <a:lstStyle>
            <a:lvl1pPr>
              <a:defRPr/>
            </a:lvl1pPr>
          </a:lstStyle>
          <a:p>
            <a:pPr>
              <a:defRPr/>
            </a:pPr>
            <a:endParaRPr lang="es-PA" altLang="es-ES"/>
          </a:p>
        </p:txBody>
      </p:sp>
    </p:spTree>
    <p:extLst>
      <p:ext uri="{BB962C8B-B14F-4D97-AF65-F5344CB8AC3E}">
        <p14:creationId xmlns:p14="http://schemas.microsoft.com/office/powerpoint/2010/main" val="2985877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64250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ln/>
        </p:spPr>
        <p:txBody>
          <a:bodyPr/>
          <a:lstStyle>
            <a:lvl1pPr>
              <a:defRPr/>
            </a:lvl1pPr>
          </a:lstStyle>
          <a:p>
            <a:pPr>
              <a:defRPr/>
            </a:pPr>
            <a:endParaRPr lang="es-ES" altLang="es-ES"/>
          </a:p>
        </p:txBody>
      </p:sp>
      <p:sp>
        <p:nvSpPr>
          <p:cNvPr id="3" name="2 Marcador de pie de página"/>
          <p:cNvSpPr>
            <a:spLocks noGrp="1"/>
          </p:cNvSpPr>
          <p:nvPr>
            <p:ph type="ftr" sz="quarter" idx="11"/>
          </p:nvPr>
        </p:nvSpPr>
        <p:spPr>
          <a:ln/>
        </p:spPr>
        <p:txBody>
          <a:bodyPr/>
          <a:lstStyle>
            <a:lvl1pPr>
              <a:defRPr/>
            </a:lvl1pPr>
          </a:lstStyle>
          <a:p>
            <a:pPr>
              <a:defRPr/>
            </a:pPr>
            <a:endParaRPr lang="es-ES" altLang="es-ES"/>
          </a:p>
        </p:txBody>
      </p:sp>
      <p:sp>
        <p:nvSpPr>
          <p:cNvPr id="4" name="3 Marcador de número de diapositiva"/>
          <p:cNvSpPr>
            <a:spLocks noGrp="1"/>
          </p:cNvSpPr>
          <p:nvPr>
            <p:ph type="sldNum" sz="quarter" idx="12"/>
          </p:nvPr>
        </p:nvSpPr>
        <p:spPr>
          <a:ln/>
        </p:spPr>
        <p:txBody>
          <a:bodyPr/>
          <a:lstStyle>
            <a:lvl1pPr>
              <a:defRPr/>
            </a:lvl1pPr>
          </a:lstStyle>
          <a:p>
            <a:pPr>
              <a:defRPr/>
            </a:pPr>
            <a:fld id="{849C6275-F091-43D0-A038-663C61D43422}" type="slidenum">
              <a:rPr lang="es-ES" altLang="es-PA"/>
              <a:pPr>
                <a:defRPr/>
              </a:pPr>
              <a:t>‹Nº›</a:t>
            </a:fld>
            <a:endParaRPr lang="es-ES" altLang="es-PA"/>
          </a:p>
        </p:txBody>
      </p:sp>
    </p:spTree>
    <p:extLst>
      <p:ext uri="{BB962C8B-B14F-4D97-AF65-F5344CB8AC3E}">
        <p14:creationId xmlns:p14="http://schemas.microsoft.com/office/powerpoint/2010/main" val="1229277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5F4D2CD-0CF2-344F-A6E3-947A5E856352}" type="slidenum">
              <a:rPr lang="en-US" smtClean="0"/>
              <a:pPr/>
              <a:t>‹Nº›</a:t>
            </a:fld>
            <a:endParaRPr lang="en-US"/>
          </a:p>
        </p:txBody>
      </p:sp>
      <p:sp>
        <p:nvSpPr>
          <p:cNvPr id="7" name="Title Placeholder 1"/>
          <p:cNvSpPr>
            <a:spLocks noGrp="1"/>
          </p:cNvSpPr>
          <p:nvPr>
            <p:ph type="title"/>
          </p:nvPr>
        </p:nvSpPr>
        <p:spPr>
          <a:xfrm>
            <a:off x="1087966" y="274393"/>
            <a:ext cx="10895623" cy="83368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1087966" y="1600201"/>
            <a:ext cx="10661161" cy="4525963"/>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buClr>
                <a:srgbClr val="A00230"/>
              </a:buClr>
              <a:buFont typeface="Wingdings" charset="2"/>
              <a:buChar char="§"/>
            </a:pPr>
            <a:r>
              <a:rPr lang="en-US" dirty="0" smtClean="0"/>
              <a:t>Click to edit Master text styles</a:t>
            </a:r>
          </a:p>
          <a:p>
            <a:pPr lvl="1">
              <a:buClr>
                <a:srgbClr val="A00230"/>
              </a:buClr>
              <a:buFont typeface="Wingdings" charset="2"/>
              <a:buChar char="§"/>
            </a:pPr>
            <a:r>
              <a:rPr lang="en-US" dirty="0" smtClean="0"/>
              <a:t>Second level</a:t>
            </a:r>
          </a:p>
          <a:p>
            <a:pPr lvl="2">
              <a:buClr>
                <a:srgbClr val="A00230"/>
              </a:buClr>
              <a:buFont typeface="Wingdings" charset="2"/>
              <a:buChar char="§"/>
            </a:pPr>
            <a:r>
              <a:rPr lang="en-US" dirty="0" smtClean="0"/>
              <a:t>Third level</a:t>
            </a:r>
          </a:p>
          <a:p>
            <a:pPr lvl="3">
              <a:buClr>
                <a:srgbClr val="A00230"/>
              </a:buClr>
              <a:buFont typeface="Wingdings" charset="2"/>
              <a:buChar char="§"/>
            </a:pPr>
            <a:r>
              <a:rPr lang="en-US" dirty="0" smtClean="0"/>
              <a:t>Fourth level</a:t>
            </a:r>
          </a:p>
          <a:p>
            <a:pPr lvl="4">
              <a:buClr>
                <a:srgbClr val="A00230"/>
              </a:buClr>
              <a:buFont typeface="Wingdings" charset="2"/>
              <a:buChar char="§"/>
            </a:pPr>
            <a:r>
              <a:rPr lang="en-US" dirty="0" smtClean="0"/>
              <a:t>Fifth level</a:t>
            </a:r>
            <a:endParaRPr lang="en-US" dirty="0"/>
          </a:p>
        </p:txBody>
      </p:sp>
    </p:spTree>
    <p:extLst>
      <p:ext uri="{BB962C8B-B14F-4D97-AF65-F5344CB8AC3E}">
        <p14:creationId xmlns:p14="http://schemas.microsoft.com/office/powerpoint/2010/main" val="224629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D70358-72BA-BE40-895F-9C31D1D1A6EA}" type="slidenum">
              <a:rPr lang="en-US" smtClean="0"/>
              <a:pPr/>
              <a:t>‹Nº›</a:t>
            </a:fld>
            <a:endParaRPr lang="en-US" dirty="0"/>
          </a:p>
        </p:txBody>
      </p:sp>
      <p:sp>
        <p:nvSpPr>
          <p:cNvPr id="4" name="Title 1"/>
          <p:cNvSpPr>
            <a:spLocks noGrp="1"/>
          </p:cNvSpPr>
          <p:nvPr>
            <p:ph type="title"/>
          </p:nvPr>
        </p:nvSpPr>
        <p:spPr>
          <a:xfrm>
            <a:off x="1082044" y="335147"/>
            <a:ext cx="10515601" cy="749482"/>
          </a:xfrm>
          <a:prstGeom prst="rect">
            <a:avLst/>
          </a:prstGeom>
        </p:spPr>
        <p:txBody>
          <a:bodyPr/>
          <a:lstStyle>
            <a:lvl1pPr>
              <a:defRPr>
                <a:solidFill>
                  <a:srgbClr val="A00230"/>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1082045" y="1596453"/>
            <a:ext cx="5077567" cy="4122177"/>
          </a:xfrm>
          <a:prstGeom prst="rect">
            <a:avLst/>
          </a:prstGeom>
        </p:spPr>
        <p:txBody>
          <a:bodyPr/>
          <a:lstStyle>
            <a:lvl1pPr marL="228600" indent="-228600">
              <a:buClr>
                <a:srgbClr val="A00230"/>
              </a:buClr>
              <a:buFont typeface="Wingdings" charset="2"/>
              <a:buChar char="§"/>
              <a:defRPr>
                <a:solidFill>
                  <a:schemeClr val="tx1">
                    <a:lumMod val="85000"/>
                    <a:lumOff val="15000"/>
                  </a:schemeClr>
                </a:solidFill>
              </a:defRPr>
            </a:lvl1pPr>
            <a:lvl2pPr marL="685800" indent="-228600">
              <a:buClr>
                <a:srgbClr val="A00230"/>
              </a:buClr>
              <a:buFont typeface="Wingdings" charset="2"/>
              <a:buChar char="§"/>
              <a:defRPr>
                <a:solidFill>
                  <a:schemeClr val="tx1">
                    <a:lumMod val="85000"/>
                    <a:lumOff val="15000"/>
                  </a:schemeClr>
                </a:solidFill>
              </a:defRPr>
            </a:lvl2pPr>
            <a:lvl3pPr marL="1143000" indent="-228600">
              <a:buClr>
                <a:srgbClr val="A00230"/>
              </a:buClr>
              <a:buFont typeface="Wingdings" charset="2"/>
              <a:buChar char="§"/>
              <a:defRPr>
                <a:solidFill>
                  <a:schemeClr val="tx1">
                    <a:lumMod val="85000"/>
                    <a:lumOff val="15000"/>
                  </a:schemeClr>
                </a:solidFill>
              </a:defRPr>
            </a:lvl3pPr>
            <a:lvl4pPr marL="1600200" indent="-228600">
              <a:buClr>
                <a:srgbClr val="A00230"/>
              </a:buClr>
              <a:buFont typeface="Wingdings" charset="2"/>
              <a:buChar char="§"/>
              <a:defRPr>
                <a:solidFill>
                  <a:schemeClr val="tx1">
                    <a:lumMod val="85000"/>
                    <a:lumOff val="15000"/>
                  </a:schemeClr>
                </a:solidFill>
              </a:defRPr>
            </a:lvl4pPr>
            <a:lvl5pPr marL="2057400" indent="-228600">
              <a:buClr>
                <a:srgbClr val="A00230"/>
              </a:buClr>
              <a:buFont typeface="Wingdings" charset="2"/>
              <a:buChar cha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p:nvPr>
        </p:nvSpPr>
        <p:spPr>
          <a:xfrm>
            <a:off x="6551876" y="1596452"/>
            <a:ext cx="5045769" cy="4122177"/>
          </a:xfrm>
          <a:prstGeom prst="rect">
            <a:avLst/>
          </a:prstGeom>
        </p:spPr>
        <p:txBody>
          <a:bodyPr/>
          <a:lstStyle>
            <a:lvl1pPr marL="228600" indent="-228600">
              <a:buClr>
                <a:srgbClr val="A00230"/>
              </a:buClr>
              <a:buFont typeface="Wingdings" charset="2"/>
              <a:buChar char="§"/>
              <a:defRPr>
                <a:solidFill>
                  <a:schemeClr val="tx1">
                    <a:lumMod val="85000"/>
                    <a:lumOff val="15000"/>
                  </a:schemeClr>
                </a:solidFill>
              </a:defRPr>
            </a:lvl1pPr>
            <a:lvl2pPr marL="685800" indent="-228600">
              <a:buClr>
                <a:srgbClr val="A00230"/>
              </a:buClr>
              <a:buFont typeface="Wingdings" charset="2"/>
              <a:buChar char="§"/>
              <a:defRPr>
                <a:solidFill>
                  <a:schemeClr val="tx1">
                    <a:lumMod val="85000"/>
                    <a:lumOff val="15000"/>
                  </a:schemeClr>
                </a:solidFill>
              </a:defRPr>
            </a:lvl2pPr>
            <a:lvl3pPr marL="1143000" indent="-228600">
              <a:buClr>
                <a:srgbClr val="A00230"/>
              </a:buClr>
              <a:buFont typeface="Wingdings" charset="2"/>
              <a:buChar char="§"/>
              <a:defRPr>
                <a:solidFill>
                  <a:schemeClr val="tx1">
                    <a:lumMod val="85000"/>
                    <a:lumOff val="15000"/>
                  </a:schemeClr>
                </a:solidFill>
              </a:defRPr>
            </a:lvl3pPr>
            <a:lvl4pPr marL="1600200" indent="-228600">
              <a:buClr>
                <a:srgbClr val="A00230"/>
              </a:buClr>
              <a:buFont typeface="Wingdings" charset="2"/>
              <a:buChar char="§"/>
              <a:defRPr>
                <a:solidFill>
                  <a:schemeClr val="tx1">
                    <a:lumMod val="85000"/>
                    <a:lumOff val="15000"/>
                  </a:schemeClr>
                </a:solidFill>
              </a:defRPr>
            </a:lvl4pPr>
            <a:lvl5pPr marL="2057400" indent="-228600">
              <a:buClr>
                <a:srgbClr val="A00230"/>
              </a:buClr>
              <a:buFont typeface="Wingdings" charset="2"/>
              <a:buChar char="§"/>
              <a:defRPr>
                <a:solidFill>
                  <a:schemeClr val="tx1">
                    <a:lumMod val="85000"/>
                    <a:lumOff val="15000"/>
                  </a:schemeClr>
                </a:solidFill>
              </a:defRPr>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323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4C8C5E-79E7-F941-A0FC-42FFA405FE8C}" type="datetimeFigureOut">
              <a:rPr lang="en-US" smtClean="0">
                <a:solidFill>
                  <a:prstClr val="black">
                    <a:tint val="75000"/>
                  </a:prstClr>
                </a:solidFill>
              </a:rPr>
              <a:pPr/>
              <a:t>5/18/2017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059A51-9A3A-4D4D-9A0E-19D31B8777BA}"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42181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5F4D2CD-0CF2-344F-A6E3-947A5E856352}" type="slidenum">
              <a:rPr lang="en-US" smtClean="0"/>
              <a:pPr/>
              <a:t>‹Nº›</a:t>
            </a:fld>
            <a:endParaRPr lang="en-US"/>
          </a:p>
        </p:txBody>
      </p:sp>
      <p:sp>
        <p:nvSpPr>
          <p:cNvPr id="7" name="Title Placeholder 1"/>
          <p:cNvSpPr>
            <a:spLocks noGrp="1"/>
          </p:cNvSpPr>
          <p:nvPr>
            <p:ph type="title"/>
          </p:nvPr>
        </p:nvSpPr>
        <p:spPr>
          <a:xfrm>
            <a:off x="1087966" y="274393"/>
            <a:ext cx="10895623" cy="83368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1087966" y="1600201"/>
            <a:ext cx="10661161" cy="4525963"/>
          </a:xfrm>
          <a:prstGeom prst="rect">
            <a:avLst/>
          </a:prstGeom>
        </p:spPr>
        <p:txBody>
          <a:bodyPr/>
          <a:lstStyle>
            <a:lvl1pPr>
              <a:defRPr lang="en-US" dirty="0" smtClean="0">
                <a:solidFill>
                  <a:schemeClr val="tx1">
                    <a:lumMod val="85000"/>
                    <a:lumOff val="15000"/>
                  </a:schemeClr>
                </a:solidFill>
              </a:defRPr>
            </a:lvl1pPr>
            <a:lvl2pPr>
              <a:defRPr lang="en-US" dirty="0" smtClean="0">
                <a:solidFill>
                  <a:schemeClr val="tx1">
                    <a:lumMod val="85000"/>
                    <a:lumOff val="15000"/>
                  </a:schemeClr>
                </a:solidFill>
              </a:defRPr>
            </a:lvl2pPr>
            <a:lvl3pPr>
              <a:defRPr lang="en-US" dirty="0" smtClean="0">
                <a:solidFill>
                  <a:schemeClr val="tx1">
                    <a:lumMod val="85000"/>
                    <a:lumOff val="15000"/>
                  </a:schemeClr>
                </a:solidFill>
              </a:defRPr>
            </a:lvl3pPr>
            <a:lvl4pPr>
              <a:defRPr lang="en-US" dirty="0" smtClean="0">
                <a:solidFill>
                  <a:schemeClr val="tx1">
                    <a:lumMod val="85000"/>
                    <a:lumOff val="15000"/>
                  </a:schemeClr>
                </a:solidFill>
              </a:defRPr>
            </a:lvl4pPr>
            <a:lvl5pPr>
              <a:defRPr lang="en-US" dirty="0">
                <a:solidFill>
                  <a:schemeClr val="tx1">
                    <a:lumMod val="85000"/>
                    <a:lumOff val="15000"/>
                  </a:schemeClr>
                </a:solidFill>
              </a:defRPr>
            </a:lvl5pPr>
          </a:lstStyle>
          <a:p>
            <a:pPr lvl="0">
              <a:buClr>
                <a:srgbClr val="A00230"/>
              </a:buClr>
              <a:buFont typeface="Wingdings" charset="2"/>
              <a:buChar char="§"/>
            </a:pPr>
            <a:r>
              <a:rPr lang="en-US" dirty="0" smtClean="0"/>
              <a:t>Click to edit Master text styles</a:t>
            </a:r>
          </a:p>
          <a:p>
            <a:pPr lvl="1">
              <a:buClr>
                <a:srgbClr val="A00230"/>
              </a:buClr>
              <a:buFont typeface="Wingdings" charset="2"/>
              <a:buChar char="§"/>
            </a:pPr>
            <a:r>
              <a:rPr lang="en-US" dirty="0" smtClean="0"/>
              <a:t>Second level</a:t>
            </a:r>
          </a:p>
          <a:p>
            <a:pPr lvl="2">
              <a:buClr>
                <a:srgbClr val="A00230"/>
              </a:buClr>
              <a:buFont typeface="Wingdings" charset="2"/>
              <a:buChar char="§"/>
            </a:pPr>
            <a:r>
              <a:rPr lang="en-US" dirty="0" smtClean="0"/>
              <a:t>Third level</a:t>
            </a:r>
          </a:p>
          <a:p>
            <a:pPr lvl="3">
              <a:buClr>
                <a:srgbClr val="A00230"/>
              </a:buClr>
              <a:buFont typeface="Wingdings" charset="2"/>
              <a:buChar char="§"/>
            </a:pPr>
            <a:r>
              <a:rPr lang="en-US" dirty="0" smtClean="0"/>
              <a:t>Fourth level</a:t>
            </a:r>
          </a:p>
          <a:p>
            <a:pPr lvl="4">
              <a:buClr>
                <a:srgbClr val="A00230"/>
              </a:buClr>
              <a:buFont typeface="Wingdings" charset="2"/>
              <a:buChar char="§"/>
            </a:pPr>
            <a:r>
              <a:rPr lang="en-US" dirty="0" smtClean="0"/>
              <a:t>Fifth level</a:t>
            </a:r>
            <a:endParaRPr lang="en-US" dirty="0"/>
          </a:p>
        </p:txBody>
      </p:sp>
    </p:spTree>
    <p:extLst>
      <p:ext uri="{BB962C8B-B14F-4D97-AF65-F5344CB8AC3E}">
        <p14:creationId xmlns:p14="http://schemas.microsoft.com/office/powerpoint/2010/main" val="186322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itle 1"/>
          <p:cNvSpPr>
            <a:spLocks noGrp="1"/>
          </p:cNvSpPr>
          <p:nvPr>
            <p:ph type="ctrTitle"/>
          </p:nvPr>
        </p:nvSpPr>
        <p:spPr>
          <a:xfrm>
            <a:off x="3451795" y="2715847"/>
            <a:ext cx="7825805" cy="646331"/>
          </a:xfrm>
          <a:prstGeom prst="rect">
            <a:avLst/>
          </a:prstGeom>
        </p:spPr>
        <p:txBody>
          <a:bodyPr>
            <a:spAutoFit/>
          </a:bodyPr>
          <a:lstStyle>
            <a:lvl1pPr>
              <a:defRPr lang="en-US" b="1" dirty="0">
                <a:ln w="3175">
                  <a:noFill/>
                </a:ln>
                <a:solidFill>
                  <a:schemeClr val="tx2"/>
                </a:solidFill>
              </a:defRPr>
            </a:lvl1pPr>
          </a:lstStyle>
          <a:p>
            <a:pPr lvl="0"/>
            <a:r>
              <a:rPr lang="en-US" dirty="0" smtClean="0"/>
              <a:t>Click to edit Master title style</a:t>
            </a:r>
            <a:endParaRPr lang="en-US" dirty="0"/>
          </a:p>
        </p:txBody>
      </p:sp>
      <p:sp>
        <p:nvSpPr>
          <p:cNvPr id="5" name="Subtitle 2"/>
          <p:cNvSpPr>
            <a:spLocks noGrp="1"/>
          </p:cNvSpPr>
          <p:nvPr>
            <p:ph type="subTitle" idx="1"/>
          </p:nvPr>
        </p:nvSpPr>
        <p:spPr>
          <a:xfrm>
            <a:off x="3451795" y="2186354"/>
            <a:ext cx="7448061" cy="529492"/>
          </a:xfrm>
          <a:prstGeom prst="rect">
            <a:avLst/>
          </a:prstGeom>
        </p:spPr>
        <p:txBody>
          <a:bodyPr>
            <a:normAutofit/>
          </a:bodyPr>
          <a:lstStyle>
            <a:lvl1pPr marL="228600" indent="-228600">
              <a:buNone/>
              <a:defRPr lang="en-US" sz="2400" dirty="0">
                <a:solidFill>
                  <a:schemeClr val="tx2"/>
                </a:solidFill>
              </a:defRPr>
            </a:lvl1pPr>
          </a:lstStyle>
          <a:p>
            <a:pPr marL="0" lvl="0" indent="0"/>
            <a:r>
              <a:rPr lang="en-US" dirty="0" smtClean="0"/>
              <a:t>Click to edit Master subtitle style</a:t>
            </a:r>
            <a:endParaRPr lang="en-US" dirty="0"/>
          </a:p>
        </p:txBody>
      </p:sp>
      <p:sp>
        <p:nvSpPr>
          <p:cNvPr id="6" name="Slide Number Placeholder 5"/>
          <p:cNvSpPr>
            <a:spLocks noGrp="1"/>
          </p:cNvSpPr>
          <p:nvPr>
            <p:ph type="sldNum" sz="quarter" idx="12"/>
          </p:nvPr>
        </p:nvSpPr>
        <p:spPr>
          <a:xfrm>
            <a:off x="10899856" y="6356351"/>
            <a:ext cx="1083733" cy="365125"/>
          </a:xfrm>
        </p:spPr>
        <p:txBody>
          <a:bodyPr/>
          <a:lstStyle>
            <a:lvl1pPr>
              <a:defRPr>
                <a:solidFill>
                  <a:schemeClr val="bg1"/>
                </a:solidFill>
              </a:defRPr>
            </a:lvl1pPr>
          </a:lstStyle>
          <a:p>
            <a:fld id="{45F4D2CD-0CF2-344F-A6E3-947A5E856352}"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41481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87967" y="285750"/>
            <a:ext cx="10895623" cy="822252"/>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433FBB3-1E54-2A40-BFB2-C920F4B5828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59868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D70358-72BA-BE40-895F-9C31D1D1A6EA}" type="slidenum">
              <a:rPr lang="en-US" smtClean="0"/>
              <a:pPr/>
              <a:t>‹Nº›</a:t>
            </a:fld>
            <a:endParaRPr lang="en-US" dirty="0"/>
          </a:p>
        </p:txBody>
      </p:sp>
      <p:sp>
        <p:nvSpPr>
          <p:cNvPr id="4" name="Title 1"/>
          <p:cNvSpPr>
            <a:spLocks noGrp="1"/>
          </p:cNvSpPr>
          <p:nvPr>
            <p:ph type="title"/>
          </p:nvPr>
        </p:nvSpPr>
        <p:spPr>
          <a:xfrm>
            <a:off x="1082044" y="335147"/>
            <a:ext cx="10515601" cy="749482"/>
          </a:xfrm>
          <a:prstGeom prst="rect">
            <a:avLst/>
          </a:prstGeom>
        </p:spPr>
        <p:txBody>
          <a:bodyPr/>
          <a:lstStyle>
            <a:lvl1pPr>
              <a:defRPr>
                <a:solidFill>
                  <a:srgbClr val="A00230"/>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1082045" y="1596453"/>
            <a:ext cx="5077567" cy="4122177"/>
          </a:xfrm>
          <a:prstGeom prst="rect">
            <a:avLst/>
          </a:prstGeom>
        </p:spPr>
        <p:txBody>
          <a:bodyPr/>
          <a:lstStyle>
            <a:lvl1pPr marL="228600" indent="-228600">
              <a:buClr>
                <a:srgbClr val="A00230"/>
              </a:buClr>
              <a:buFont typeface="Wingdings" charset="2"/>
              <a:buChar char="§"/>
              <a:defRPr>
                <a:solidFill>
                  <a:schemeClr val="tx1">
                    <a:lumMod val="85000"/>
                    <a:lumOff val="15000"/>
                  </a:schemeClr>
                </a:solidFill>
              </a:defRPr>
            </a:lvl1pPr>
            <a:lvl2pPr marL="685800" indent="-228600">
              <a:buClr>
                <a:srgbClr val="A00230"/>
              </a:buClr>
              <a:buFont typeface="Wingdings" charset="2"/>
              <a:buChar char="§"/>
              <a:defRPr>
                <a:solidFill>
                  <a:schemeClr val="tx1">
                    <a:lumMod val="85000"/>
                    <a:lumOff val="15000"/>
                  </a:schemeClr>
                </a:solidFill>
              </a:defRPr>
            </a:lvl2pPr>
            <a:lvl3pPr marL="1143000" indent="-228600">
              <a:buClr>
                <a:srgbClr val="A00230"/>
              </a:buClr>
              <a:buFont typeface="Wingdings" charset="2"/>
              <a:buChar char="§"/>
              <a:defRPr>
                <a:solidFill>
                  <a:schemeClr val="tx1">
                    <a:lumMod val="85000"/>
                    <a:lumOff val="15000"/>
                  </a:schemeClr>
                </a:solidFill>
              </a:defRPr>
            </a:lvl3pPr>
            <a:lvl4pPr marL="1600200" indent="-228600">
              <a:buClr>
                <a:srgbClr val="A00230"/>
              </a:buClr>
              <a:buFont typeface="Wingdings" charset="2"/>
              <a:buChar char="§"/>
              <a:defRPr>
                <a:solidFill>
                  <a:schemeClr val="tx1">
                    <a:lumMod val="85000"/>
                    <a:lumOff val="15000"/>
                  </a:schemeClr>
                </a:solidFill>
              </a:defRPr>
            </a:lvl4pPr>
            <a:lvl5pPr marL="2057400" indent="-228600">
              <a:buClr>
                <a:srgbClr val="A00230"/>
              </a:buClr>
              <a:buFont typeface="Wingdings" charset="2"/>
              <a:buChar cha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p:nvPr>
        </p:nvSpPr>
        <p:spPr>
          <a:xfrm>
            <a:off x="6551876" y="1596452"/>
            <a:ext cx="5045769" cy="4122177"/>
          </a:xfrm>
          <a:prstGeom prst="rect">
            <a:avLst/>
          </a:prstGeom>
        </p:spPr>
        <p:txBody>
          <a:bodyPr/>
          <a:lstStyle>
            <a:lvl1pPr marL="228600" indent="-228600">
              <a:buClr>
                <a:srgbClr val="A00230"/>
              </a:buClr>
              <a:buFont typeface="Wingdings" charset="2"/>
              <a:buChar char="§"/>
              <a:defRPr>
                <a:solidFill>
                  <a:schemeClr val="tx1">
                    <a:lumMod val="85000"/>
                    <a:lumOff val="15000"/>
                  </a:schemeClr>
                </a:solidFill>
              </a:defRPr>
            </a:lvl1pPr>
            <a:lvl2pPr marL="685800" indent="-228600">
              <a:buClr>
                <a:srgbClr val="A00230"/>
              </a:buClr>
              <a:buFont typeface="Wingdings" charset="2"/>
              <a:buChar char="§"/>
              <a:defRPr>
                <a:solidFill>
                  <a:schemeClr val="tx1">
                    <a:lumMod val="85000"/>
                    <a:lumOff val="15000"/>
                  </a:schemeClr>
                </a:solidFill>
              </a:defRPr>
            </a:lvl2pPr>
            <a:lvl3pPr marL="1143000" indent="-228600">
              <a:buClr>
                <a:srgbClr val="A00230"/>
              </a:buClr>
              <a:buFont typeface="Wingdings" charset="2"/>
              <a:buChar char="§"/>
              <a:defRPr>
                <a:solidFill>
                  <a:schemeClr val="tx1">
                    <a:lumMod val="85000"/>
                    <a:lumOff val="15000"/>
                  </a:schemeClr>
                </a:solidFill>
              </a:defRPr>
            </a:lvl3pPr>
            <a:lvl4pPr marL="1600200" indent="-228600">
              <a:buClr>
                <a:srgbClr val="A00230"/>
              </a:buClr>
              <a:buFont typeface="Wingdings" charset="2"/>
              <a:buChar char="§"/>
              <a:defRPr>
                <a:solidFill>
                  <a:schemeClr val="tx1">
                    <a:lumMod val="85000"/>
                    <a:lumOff val="15000"/>
                  </a:schemeClr>
                </a:solidFill>
              </a:defRPr>
            </a:lvl4pPr>
            <a:lvl5pPr marL="2057400" indent="-228600">
              <a:buClr>
                <a:srgbClr val="A00230"/>
              </a:buClr>
              <a:buFont typeface="Wingdings" charset="2"/>
              <a:buChar char="§"/>
              <a:defRPr>
                <a:solidFill>
                  <a:schemeClr val="tx1">
                    <a:lumMod val="85000"/>
                    <a:lumOff val="15000"/>
                  </a:schemeClr>
                </a:solidFill>
              </a:defRPr>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0891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18.xml"/><Relationship Id="rId4" Type="http://schemas.openxmlformats.org/officeDocument/2006/relationships/image" Target="../media/image10.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1.xml"/><Relationship Id="rId1" Type="http://schemas.openxmlformats.org/officeDocument/2006/relationships/slideLayout" Target="../slideLayouts/slideLayout19.xml"/><Relationship Id="rId4" Type="http://schemas.openxmlformats.org/officeDocument/2006/relationships/image" Target="../media/image10.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2.xml"/><Relationship Id="rId1" Type="http://schemas.openxmlformats.org/officeDocument/2006/relationships/slideLayout" Target="../slideLayouts/slideLayout20.xml"/><Relationship Id="rId4" Type="http://schemas.openxmlformats.org/officeDocument/2006/relationships/image" Target="../media/image10.emf"/></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3.xml"/><Relationship Id="rId1" Type="http://schemas.openxmlformats.org/officeDocument/2006/relationships/slideLayout" Target="../slideLayouts/slideLayout21.xml"/><Relationship Id="rId4" Type="http://schemas.openxmlformats.org/officeDocument/2006/relationships/image" Target="../media/image10.emf"/></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4.xml"/><Relationship Id="rId1" Type="http://schemas.openxmlformats.org/officeDocument/2006/relationships/slideLayout" Target="../slideLayouts/slideLayout22.xml"/><Relationship Id="rId4" Type="http://schemas.openxmlformats.org/officeDocument/2006/relationships/image" Target="../media/image10.emf"/></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5.xml"/><Relationship Id="rId1" Type="http://schemas.openxmlformats.org/officeDocument/2006/relationships/slideLayout" Target="../slideLayouts/slideLayout23.xml"/><Relationship Id="rId4" Type="http://schemas.openxmlformats.org/officeDocument/2006/relationships/image" Target="../media/image10.emf"/></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6.xml"/><Relationship Id="rId1" Type="http://schemas.openxmlformats.org/officeDocument/2006/relationships/slideLayout" Target="../slideLayouts/slideLayout24.xml"/><Relationship Id="rId4" Type="http://schemas.openxmlformats.org/officeDocument/2006/relationships/image" Target="../media/image10.emf"/></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7.xml"/><Relationship Id="rId1" Type="http://schemas.openxmlformats.org/officeDocument/2006/relationships/slideLayout" Target="../slideLayouts/slideLayout25.xml"/><Relationship Id="rId4" Type="http://schemas.openxmlformats.org/officeDocument/2006/relationships/image" Target="../media/image10.emf"/></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6.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4.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14.xml"/><Relationship Id="rId4" Type="http://schemas.openxmlformats.org/officeDocument/2006/relationships/image" Target="../media/image10.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7.xml"/><Relationship Id="rId1" Type="http://schemas.openxmlformats.org/officeDocument/2006/relationships/slideLayout" Target="../slideLayouts/slideLayout15.xml"/><Relationship Id="rId4" Type="http://schemas.openxmlformats.org/officeDocument/2006/relationships/image" Target="../media/image10.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8.xml"/><Relationship Id="rId1" Type="http://schemas.openxmlformats.org/officeDocument/2006/relationships/slideLayout" Target="../slideLayouts/slideLayout16.xml"/><Relationship Id="rId4" Type="http://schemas.openxmlformats.org/officeDocument/2006/relationships/image" Target="../media/image10.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17.xml"/><Relationship Id="rId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Slide Number Placeholder 5"/>
          <p:cNvSpPr>
            <a:spLocks noGrp="1"/>
          </p:cNvSpPr>
          <p:nvPr>
            <p:ph type="sldNum" sz="quarter" idx="4"/>
          </p:nvPr>
        </p:nvSpPr>
        <p:spPr>
          <a:xfrm>
            <a:off x="11374361" y="6472363"/>
            <a:ext cx="660817" cy="312725"/>
          </a:xfrm>
          <a:prstGeom prst="rect">
            <a:avLst/>
          </a:prstGeom>
          <a:noFill/>
        </p:spPr>
        <p:txBody>
          <a:bodyPr/>
          <a:lstStyle>
            <a:lvl1pPr algn="ctr">
              <a:defRPr sz="1400">
                <a:solidFill>
                  <a:srgbClr val="339BC7"/>
                </a:solidFill>
              </a:defRPr>
            </a:lvl1pPr>
          </a:lstStyle>
          <a:p>
            <a:fld id="{60D70358-72BA-BE40-895F-9C31D1D1A6EA}" type="slidenum">
              <a:rPr lang="en-US" smtClean="0"/>
              <a:pPr/>
              <a:t>‹Nº›</a:t>
            </a:fld>
            <a:endParaRPr lang="en-US" dirty="0"/>
          </a:p>
        </p:txBody>
      </p:sp>
      <p:sp>
        <p:nvSpPr>
          <p:cNvPr id="2" name="Title Placeholder 1"/>
          <p:cNvSpPr>
            <a:spLocks noGrp="1"/>
          </p:cNvSpPr>
          <p:nvPr>
            <p:ph type="title"/>
          </p:nvPr>
        </p:nvSpPr>
        <p:spPr>
          <a:xfrm>
            <a:off x="1087968" y="285750"/>
            <a:ext cx="10494432" cy="822325"/>
          </a:xfrm>
          <a:prstGeom prst="rect">
            <a:avLst/>
          </a:prstGeom>
        </p:spPr>
        <p:txBody>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1087968" y="1600201"/>
            <a:ext cx="10494433" cy="4525963"/>
          </a:xfrm>
          <a:prstGeom prst="rect">
            <a:avLst/>
          </a:prstGeom>
        </p:spPr>
        <p:txBody>
          <a:bodyPr/>
          <a:lstStyle/>
          <a:p>
            <a:pPr lvl="0">
              <a:buClr>
                <a:srgbClr val="A00230"/>
              </a:buClr>
              <a:buFont typeface="Wingdings" charset="2"/>
              <a:buChar char="§"/>
            </a:pPr>
            <a:r>
              <a:rPr lang="en-US" dirty="0" smtClean="0"/>
              <a:t>Click to edit Master text styles</a:t>
            </a:r>
          </a:p>
          <a:p>
            <a:pPr lvl="1">
              <a:buClr>
                <a:srgbClr val="A00230"/>
              </a:buClr>
              <a:buFont typeface="Wingdings" charset="2"/>
              <a:buChar char="§"/>
            </a:pPr>
            <a:r>
              <a:rPr lang="en-US" dirty="0" smtClean="0"/>
              <a:t>Second level</a:t>
            </a:r>
          </a:p>
          <a:p>
            <a:pPr lvl="2">
              <a:buClr>
                <a:srgbClr val="A00230"/>
              </a:buClr>
              <a:buFont typeface="Wingdings" charset="2"/>
              <a:buChar char="§"/>
            </a:pPr>
            <a:r>
              <a:rPr lang="en-US" dirty="0" smtClean="0"/>
              <a:t>Third level</a:t>
            </a:r>
          </a:p>
          <a:p>
            <a:pPr lvl="3">
              <a:buClr>
                <a:srgbClr val="A00230"/>
              </a:buClr>
              <a:buFont typeface="Wingdings" charset="2"/>
              <a:buChar char="§"/>
            </a:pPr>
            <a:r>
              <a:rPr lang="en-US" dirty="0" smtClean="0"/>
              <a:t>Fourth level</a:t>
            </a:r>
          </a:p>
          <a:p>
            <a:pPr lvl="4">
              <a:buClr>
                <a:srgbClr val="A00230"/>
              </a:buClr>
              <a:buFont typeface="Wingdings" charset="2"/>
              <a:buChar char="§"/>
            </a:pPr>
            <a:r>
              <a:rPr lang="en-US" dirty="0" smtClean="0"/>
              <a:t>Fifth level</a:t>
            </a:r>
            <a:endParaRPr lang="en-US" dirty="0"/>
          </a:p>
        </p:txBody>
      </p:sp>
    </p:spTree>
    <p:extLst>
      <p:ext uri="{BB962C8B-B14F-4D97-AF65-F5344CB8AC3E}">
        <p14:creationId xmlns:p14="http://schemas.microsoft.com/office/powerpoint/2010/main" val="1824165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lang="en-US" sz="4000" kern="1200" dirty="0" smtClean="0">
          <a:solidFill>
            <a:srgbClr val="A0023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smtClean="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smtClean="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99331"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D2BC6C0E-F1D5-45E8-8B77-9ED90B95D689}"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0D223056-8B1D-4154-849E-89EA0D844952}" type="slidenum">
              <a:rPr lang="en-US" altLang="es-ES"/>
              <a:pPr fontAlgn="base">
                <a:spcBef>
                  <a:spcPct val="0"/>
                </a:spcBef>
                <a:spcAft>
                  <a:spcPct val="0"/>
                </a:spcAft>
                <a:defRPr/>
              </a:pPr>
              <a:t>‹Nº›</a:t>
            </a:fld>
            <a:endParaRPr lang="en-US" altLang="es-ES"/>
          </a:p>
        </p:txBody>
      </p:sp>
      <p:pic>
        <p:nvPicPr>
          <p:cNvPr id="99334"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2914151972"/>
      </p:ext>
    </p:extLst>
  </p:cSld>
  <p:clrMap bg1="lt1" tx1="dk1" bg2="lt2" tx2="dk2" accent1="accent1" accent2="accent2" accent3="accent3" accent4="accent4" accent5="accent5" accent6="accent6" hlink="hlink" folHlink="folHlink"/>
  <p:sldLayoutIdLst>
    <p:sldLayoutId id="2147483690"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100355"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4D62CB63-599D-418C-BAB4-138645468668}"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E813454A-62E0-4D0C-9BD7-D633238018B1}" type="slidenum">
              <a:rPr lang="en-US" altLang="es-ES"/>
              <a:pPr fontAlgn="base">
                <a:spcBef>
                  <a:spcPct val="0"/>
                </a:spcBef>
                <a:spcAft>
                  <a:spcPct val="0"/>
                </a:spcAft>
                <a:defRPr/>
              </a:pPr>
              <a:t>‹Nº›</a:t>
            </a:fld>
            <a:endParaRPr lang="en-US" altLang="es-ES"/>
          </a:p>
        </p:txBody>
      </p:sp>
      <p:pic>
        <p:nvPicPr>
          <p:cNvPr id="100358"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4288616561"/>
      </p:ext>
    </p:extLst>
  </p:cSld>
  <p:clrMap bg1="lt1" tx1="dk1" bg2="lt2" tx2="dk2" accent1="accent1" accent2="accent2" accent3="accent3" accent4="accent4" accent5="accent5" accent6="accent6" hlink="hlink" folHlink="folHlink"/>
  <p:sldLayoutIdLst>
    <p:sldLayoutId id="2147483692"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102403"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E5CD9F54-0DEE-41EA-A35A-5778FF9A8966}"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DD02CAA0-C657-4632-802F-A1B55C39D128}" type="slidenum">
              <a:rPr lang="en-US" altLang="es-ES"/>
              <a:pPr fontAlgn="base">
                <a:spcBef>
                  <a:spcPct val="0"/>
                </a:spcBef>
                <a:spcAft>
                  <a:spcPct val="0"/>
                </a:spcAft>
                <a:defRPr/>
              </a:pPr>
              <a:t>‹Nº›</a:t>
            </a:fld>
            <a:endParaRPr lang="en-US" altLang="es-ES"/>
          </a:p>
        </p:txBody>
      </p:sp>
      <p:pic>
        <p:nvPicPr>
          <p:cNvPr id="102406"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3271895060"/>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101379"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C645EEF2-CF6B-486C-B054-CD1D55218D67}"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96F1C0B7-272C-4C76-B974-2DE41F680CB2}" type="slidenum">
              <a:rPr lang="en-US" altLang="es-ES"/>
              <a:pPr fontAlgn="base">
                <a:spcBef>
                  <a:spcPct val="0"/>
                </a:spcBef>
                <a:spcAft>
                  <a:spcPct val="0"/>
                </a:spcAft>
                <a:defRPr/>
              </a:pPr>
              <a:t>‹Nº›</a:t>
            </a:fld>
            <a:endParaRPr lang="en-US" altLang="es-ES"/>
          </a:p>
        </p:txBody>
      </p:sp>
      <p:pic>
        <p:nvPicPr>
          <p:cNvPr id="101382"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3118967587"/>
      </p:ext>
    </p:extLst>
  </p:cSld>
  <p:clrMap bg1="lt1" tx1="dk1" bg2="lt2" tx2="dk2" accent1="accent1" accent2="accent2" accent3="accent3" accent4="accent4" accent5="accent5" accent6="accent6" hlink="hlink" folHlink="folHlink"/>
  <p:sldLayoutIdLst>
    <p:sldLayoutId id="2147483696"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103427"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2230ED18-05C7-42EB-B483-BD3D741C9D54}"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9669BD54-CCB5-4748-BDD5-7952BA76E916}" type="slidenum">
              <a:rPr lang="en-US" altLang="es-ES"/>
              <a:pPr fontAlgn="base">
                <a:spcBef>
                  <a:spcPct val="0"/>
                </a:spcBef>
                <a:spcAft>
                  <a:spcPct val="0"/>
                </a:spcAft>
                <a:defRPr/>
              </a:pPr>
              <a:t>‹Nº›</a:t>
            </a:fld>
            <a:endParaRPr lang="en-US" altLang="es-ES"/>
          </a:p>
        </p:txBody>
      </p:sp>
      <p:pic>
        <p:nvPicPr>
          <p:cNvPr id="103430"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3243140054"/>
      </p:ext>
    </p:extLst>
  </p:cSld>
  <p:clrMap bg1="lt1" tx1="dk1" bg2="lt2" tx2="dk2" accent1="accent1" accent2="accent2" accent3="accent3" accent4="accent4" accent5="accent5" accent6="accent6" hlink="hlink" folHlink="folHlink"/>
  <p:sldLayoutIdLst>
    <p:sldLayoutId id="2147483698"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104451"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11B6F1DB-8452-404C-A4E3-B0ED985825A1}"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DBC077B9-B119-4701-9B4B-27B0D0EAA396}" type="slidenum">
              <a:rPr lang="en-US" altLang="es-ES"/>
              <a:pPr fontAlgn="base">
                <a:spcBef>
                  <a:spcPct val="0"/>
                </a:spcBef>
                <a:spcAft>
                  <a:spcPct val="0"/>
                </a:spcAft>
                <a:defRPr/>
              </a:pPr>
              <a:t>‹Nº›</a:t>
            </a:fld>
            <a:endParaRPr lang="en-US" altLang="es-ES"/>
          </a:p>
        </p:txBody>
      </p:sp>
      <p:pic>
        <p:nvPicPr>
          <p:cNvPr id="104454"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2294865959"/>
      </p:ext>
    </p:extLst>
  </p:cSld>
  <p:clrMap bg1="lt1" tx1="dk1" bg2="lt2" tx2="dk2" accent1="accent1" accent2="accent2" accent3="accent3" accent4="accent4" accent5="accent5" accent6="accent6" hlink="hlink" folHlink="folHlink"/>
  <p:sldLayoutIdLst>
    <p:sldLayoutId id="2147483700"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108547"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DCFD6B53-9DB9-4658-8DC0-DA6860146020}"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DBE27D7C-8E6D-45F8-B3DD-DD21581B5AB0}" type="slidenum">
              <a:rPr lang="en-US" altLang="es-ES"/>
              <a:pPr fontAlgn="base">
                <a:spcBef>
                  <a:spcPct val="0"/>
                </a:spcBef>
                <a:spcAft>
                  <a:spcPct val="0"/>
                </a:spcAft>
                <a:defRPr/>
              </a:pPr>
              <a:t>‹Nº›</a:t>
            </a:fld>
            <a:endParaRPr lang="en-US" altLang="es-ES"/>
          </a:p>
        </p:txBody>
      </p:sp>
      <p:pic>
        <p:nvPicPr>
          <p:cNvPr id="108550"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2581795315"/>
      </p:ext>
    </p:extLst>
  </p:cSld>
  <p:clrMap bg1="lt1" tx1="dk1" bg2="lt2" tx2="dk2" accent1="accent1" accent2="accent2" accent3="accent3" accent4="accent4" accent5="accent5" accent6="accent6" hlink="hlink" folHlink="folHlink"/>
  <p:sldLayoutIdLst>
    <p:sldLayoutId id="2147483702"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110595"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08D1196D-2AED-4B71-AF67-B60C659FE4B7}"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E8AE2E39-2E30-4EA8-914A-AE0FC7CB6CB3}" type="slidenum">
              <a:rPr lang="en-US" altLang="es-ES"/>
              <a:pPr fontAlgn="base">
                <a:spcBef>
                  <a:spcPct val="0"/>
                </a:spcBef>
                <a:spcAft>
                  <a:spcPct val="0"/>
                </a:spcAft>
                <a:defRPr/>
              </a:pPr>
              <a:t>‹Nº›</a:t>
            </a:fld>
            <a:endParaRPr lang="en-US" altLang="es-ES"/>
          </a:p>
        </p:txBody>
      </p:sp>
      <p:pic>
        <p:nvPicPr>
          <p:cNvPr id="110598"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3938188061"/>
      </p:ext>
    </p:extLst>
  </p:cSld>
  <p:clrMap bg1="lt1" tx1="dk1" bg2="lt2" tx2="dk2" accent1="accent1" accent2="accent2" accent3="accent3" accent4="accent4" accent5="accent5" accent6="accent6" hlink="hlink" folHlink="folHlink"/>
  <p:sldLayoutIdLst>
    <p:sldLayoutId id="2147483704"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defRPr>
            </a:lvl1pPr>
          </a:lstStyle>
          <a:p>
            <a:pPr fontAlgn="base">
              <a:spcBef>
                <a:spcPct val="0"/>
              </a:spcBef>
              <a:spcAft>
                <a:spcPct val="0"/>
              </a:spcAft>
              <a:defRPr/>
            </a:pPr>
            <a:endParaRPr lang="es-PA" altLang="es-ES">
              <a:latin typeface="Arial" panose="020B0604020202020204" pitchFamily="34" charset="0"/>
            </a:endParaRPr>
          </a:p>
        </p:txBody>
      </p:sp>
      <p:sp>
        <p:nvSpPr>
          <p:cNvPr id="4099" name="Rectangle 3"/>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defRPr>
            </a:lvl1pPr>
          </a:lstStyle>
          <a:p>
            <a:pPr fontAlgn="base">
              <a:spcBef>
                <a:spcPct val="0"/>
              </a:spcBef>
              <a:spcAft>
                <a:spcPct val="0"/>
              </a:spcAft>
              <a:defRPr/>
            </a:pPr>
            <a:fld id="{087B62C4-9554-44B1-86BE-8A443EA34365}" type="slidenum">
              <a:rPr lang="es-ES" altLang="es-PA">
                <a:latin typeface="Arial" panose="020B0604020202020204" pitchFamily="34" charset="0"/>
              </a:rPr>
              <a:pPr fontAlgn="base">
                <a:spcBef>
                  <a:spcPct val="0"/>
                </a:spcBef>
                <a:spcAft>
                  <a:spcPct val="0"/>
                </a:spcAft>
                <a:defRPr/>
              </a:pPr>
              <a:t>‹Nº›</a:t>
            </a:fld>
            <a:endParaRPr lang="es-ES" altLang="es-PA">
              <a:latin typeface="Arial" panose="020B0604020202020204" pitchFamily="34" charset="0"/>
            </a:endParaRPr>
          </a:p>
        </p:txBody>
      </p:sp>
      <p:grpSp>
        <p:nvGrpSpPr>
          <p:cNvPr id="3076" name="Group 4"/>
          <p:cNvGrpSpPr>
            <a:grpSpLocks/>
          </p:cNvGrpSpPr>
          <p:nvPr/>
        </p:nvGrpSpPr>
        <p:grpSpPr bwMode="auto">
          <a:xfrm>
            <a:off x="1" y="1"/>
            <a:ext cx="12187767" cy="6850063"/>
            <a:chOff x="0" y="0"/>
            <a:chExt cx="5758" cy="4315"/>
          </a:xfrm>
        </p:grpSpPr>
        <p:grpSp>
          <p:nvGrpSpPr>
            <p:cNvPr id="3080" name="Group 5"/>
            <p:cNvGrpSpPr>
              <a:grpSpLocks/>
            </p:cNvGrpSpPr>
            <p:nvPr/>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es-PA" sz="1800">
                  <a:solidFill>
                    <a:srgbClr val="FFFFFF"/>
                  </a:solidFill>
                </a:endParaRPr>
              </a:p>
            </p:txBody>
          </p:sp>
          <p:sp>
            <p:nvSpPr>
              <p:cNvPr id="41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es-PA" sz="1800">
                  <a:solidFill>
                    <a:srgbClr val="FFFFFF"/>
                  </a:solidFill>
                </a:endParaRPr>
              </a:p>
            </p:txBody>
          </p:sp>
          <p:sp>
            <p:nvSpPr>
              <p:cNvPr id="41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s-PA" sz="1800">
                  <a:solidFill>
                    <a:srgbClr val="FFFFFF"/>
                  </a:solidFill>
                </a:endParaRPr>
              </a:p>
            </p:txBody>
          </p:sp>
          <p:sp>
            <p:nvSpPr>
              <p:cNvPr id="308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s-PA" sz="1800">
                  <a:solidFill>
                    <a:srgbClr val="FFFFFF"/>
                  </a:solidFill>
                  <a:latin typeface="Arial" panose="020B0604020202020204" pitchFamily="34" charset="0"/>
                </a:endParaRPr>
              </a:p>
            </p:txBody>
          </p:sp>
          <p:sp>
            <p:nvSpPr>
              <p:cNvPr id="41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s-PA" sz="1800">
                  <a:solidFill>
                    <a:srgbClr val="FFFFFF"/>
                  </a:solidFill>
                </a:endParaRPr>
              </a:p>
            </p:txBody>
          </p:sp>
        </p:grpSp>
        <p:sp>
          <p:nvSpPr>
            <p:cNvPr id="41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s-PA" sz="1800">
                <a:solidFill>
                  <a:srgbClr val="FFFFFF"/>
                </a:solidFill>
              </a:endParaRPr>
            </a:p>
          </p:txBody>
        </p:sp>
        <p:sp>
          <p:nvSpPr>
            <p:cNvPr id="3082" name="Freeform 12"/>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s-PA" sz="1800">
                <a:solidFill>
                  <a:srgbClr val="FFFFFF"/>
                </a:solidFill>
                <a:latin typeface="Arial" panose="020B0604020202020204" pitchFamily="34" charset="0"/>
              </a:endParaRPr>
            </a:p>
          </p:txBody>
        </p:sp>
      </p:grpSp>
      <p:sp>
        <p:nvSpPr>
          <p:cNvPr id="3077" name="Rectangle 13"/>
          <p:cNvSpPr>
            <a:spLocks noGrp="1" noRot="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A" smtClean="0"/>
              <a:t>Haga clic para cambiar el estilo de título	</a:t>
            </a:r>
          </a:p>
        </p:txBody>
      </p:sp>
      <p:sp>
        <p:nvSpPr>
          <p:cNvPr id="4110"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defRPr>
            </a:lvl1pPr>
          </a:lstStyle>
          <a:p>
            <a:pPr fontAlgn="base">
              <a:spcBef>
                <a:spcPct val="0"/>
              </a:spcBef>
              <a:spcAft>
                <a:spcPct val="0"/>
              </a:spcAft>
              <a:defRPr/>
            </a:pPr>
            <a:endParaRPr lang="es-PA" altLang="es-ES">
              <a:latin typeface="Arial" panose="020B0604020202020204" pitchFamily="34" charset="0"/>
            </a:endParaRPr>
          </a:p>
        </p:txBody>
      </p:sp>
      <p:sp>
        <p:nvSpPr>
          <p:cNvPr id="3079" name="Rectangle 15"/>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A" smtClean="0"/>
              <a:t>Haga clic para modificar el estilo de texto del patrón</a:t>
            </a:r>
          </a:p>
          <a:p>
            <a:pPr lvl="1"/>
            <a:r>
              <a:rPr lang="es-ES" altLang="es-PA" smtClean="0"/>
              <a:t>Segundo nivel</a:t>
            </a:r>
          </a:p>
          <a:p>
            <a:pPr lvl="2"/>
            <a:r>
              <a:rPr lang="es-ES" altLang="es-PA" smtClean="0"/>
              <a:t>Tercer nivel</a:t>
            </a:r>
          </a:p>
          <a:p>
            <a:pPr lvl="3"/>
            <a:r>
              <a:rPr lang="es-ES" altLang="es-PA" smtClean="0"/>
              <a:t>Cuarto nivel</a:t>
            </a:r>
          </a:p>
          <a:p>
            <a:pPr lvl="4"/>
            <a:r>
              <a:rPr lang="es-ES" altLang="es-PA" smtClean="0"/>
              <a:t>Quinto nivel</a:t>
            </a:r>
          </a:p>
        </p:txBody>
      </p:sp>
    </p:spTree>
    <p:extLst>
      <p:ext uri="{BB962C8B-B14F-4D97-AF65-F5344CB8AC3E}">
        <p14:creationId xmlns:p14="http://schemas.microsoft.com/office/powerpoint/2010/main" val="1162722675"/>
      </p:ext>
    </p:extLst>
  </p:cSld>
  <p:clrMap bg1="dk2" tx1="lt1" bg2="dk1" tx2="lt2" accent1="accent1" accent2="accent2" accent3="accent3" accent4="accent4" accent5="accent5" accent6="accent6" hlink="hlink" folHlink="folHlink"/>
  <p:sldLayoutIdLst>
    <p:sldLayoutId id="2147483706" r:id="rId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itchFamily="18" charset="0"/>
        </a:defRPr>
      </a:lvl2pPr>
      <a:lvl3pPr algn="ctr" rtl="0" eaLnBrk="0" fontAlgn="base" hangingPunct="0">
        <a:spcBef>
          <a:spcPct val="0"/>
        </a:spcBef>
        <a:spcAft>
          <a:spcPct val="0"/>
        </a:spcAft>
        <a:defRPr sz="4400" b="1">
          <a:solidFill>
            <a:schemeClr val="tx2"/>
          </a:solidFill>
          <a:latin typeface="Garamond" pitchFamily="18" charset="0"/>
        </a:defRPr>
      </a:lvl3pPr>
      <a:lvl4pPr algn="ctr" rtl="0" eaLnBrk="0" fontAlgn="base" hangingPunct="0">
        <a:spcBef>
          <a:spcPct val="0"/>
        </a:spcBef>
        <a:spcAft>
          <a:spcPct val="0"/>
        </a:spcAft>
        <a:defRPr sz="4400" b="1">
          <a:solidFill>
            <a:schemeClr val="tx2"/>
          </a:solidFill>
          <a:latin typeface="Garamond" pitchFamily="18" charset="0"/>
        </a:defRPr>
      </a:lvl4pPr>
      <a:lvl5pPr algn="ctr" rtl="0" eaLnBrk="0" fontAlgn="base" hangingPunct="0">
        <a:spcBef>
          <a:spcPct val="0"/>
        </a:spcBef>
        <a:spcAft>
          <a:spcPct val="0"/>
        </a:spcAft>
        <a:defRPr sz="4400" b="1">
          <a:solidFill>
            <a:schemeClr val="tx2"/>
          </a:solidFill>
          <a:latin typeface="Garamond" pitchFamily="18" charset="0"/>
        </a:defRPr>
      </a:lvl5pPr>
      <a:lvl6pPr marL="457200" algn="ctr" rtl="0" eaLnBrk="0" fontAlgn="base" hangingPunct="0">
        <a:spcBef>
          <a:spcPct val="0"/>
        </a:spcBef>
        <a:spcAft>
          <a:spcPct val="0"/>
        </a:spcAft>
        <a:defRPr sz="4400" b="1">
          <a:solidFill>
            <a:schemeClr val="tx2"/>
          </a:solidFill>
          <a:latin typeface="Garamond" pitchFamily="18" charset="0"/>
        </a:defRPr>
      </a:lvl6pPr>
      <a:lvl7pPr marL="914400" algn="ctr" rtl="0" eaLnBrk="0" fontAlgn="base" hangingPunct="0">
        <a:spcBef>
          <a:spcPct val="0"/>
        </a:spcBef>
        <a:spcAft>
          <a:spcPct val="0"/>
        </a:spcAft>
        <a:defRPr sz="4400" b="1">
          <a:solidFill>
            <a:schemeClr val="tx2"/>
          </a:solidFill>
          <a:latin typeface="Garamond" pitchFamily="18" charset="0"/>
        </a:defRPr>
      </a:lvl7pPr>
      <a:lvl8pPr marL="1371600" algn="ctr" rtl="0" eaLnBrk="0" fontAlgn="base" hangingPunct="0">
        <a:spcBef>
          <a:spcPct val="0"/>
        </a:spcBef>
        <a:spcAft>
          <a:spcPct val="0"/>
        </a:spcAft>
        <a:defRPr sz="4400" b="1">
          <a:solidFill>
            <a:schemeClr val="tx2"/>
          </a:solidFill>
          <a:latin typeface="Garamond" pitchFamily="18" charset="0"/>
        </a:defRPr>
      </a:lvl8pPr>
      <a:lvl9pPr marL="1828800" algn="ctr" rtl="0" eaLnBrk="0" fontAlgn="base" hangingPunct="0">
        <a:spcBef>
          <a:spcPct val="0"/>
        </a:spcBef>
        <a:spcAft>
          <a:spcPct val="0"/>
        </a:spcAft>
        <a:defRPr sz="4400" b="1">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9013B"/>
            </a:gs>
            <a:gs pos="100000">
              <a:srgbClr val="3366FF"/>
            </a:gs>
          </a:gsLst>
          <a:lin ang="5400000" scaled="1"/>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230717" y="252414"/>
            <a:ext cx="117094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867" tIns="45936" rIns="91867" bIns="45936" numCol="1" anchor="b"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914400" y="1244600"/>
            <a:ext cx="103632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867" tIns="45936" rIns="91867" bIns="45936" numCol="1" anchor="t" anchorCtr="0" compatLnSpc="1">
            <a:prstTxWarp prst="textNoShape">
              <a:avLst/>
            </a:prstTxWarp>
          </a:bodyPr>
          <a:lstStyle/>
          <a:p>
            <a:pPr lvl="0"/>
            <a:r>
              <a:rPr lang="en-GB" altLang="es-PA" smtClean="0"/>
              <a:t>Bullet 1 (28pt/not bold, no full stop, white)</a:t>
            </a:r>
          </a:p>
          <a:p>
            <a:pPr lvl="1"/>
            <a:r>
              <a:rPr lang="en-GB" altLang="es-PA" smtClean="0"/>
              <a:t>Bullet 2 (28pt/not bold, no full stop, white)</a:t>
            </a:r>
          </a:p>
          <a:p>
            <a:pPr lvl="2"/>
            <a:r>
              <a:rPr lang="en-GB" altLang="es-PA" smtClean="0"/>
              <a:t>Bullet 3 (28pt/not bold, no full stop, white)</a:t>
            </a:r>
            <a:endParaRPr lang="en-US" altLang="en-US" smtClean="0"/>
          </a:p>
        </p:txBody>
      </p:sp>
      <p:sp>
        <p:nvSpPr>
          <p:cNvPr id="17412" name="Line 4"/>
          <p:cNvSpPr>
            <a:spLocks noChangeShapeType="1"/>
          </p:cNvSpPr>
          <p:nvPr/>
        </p:nvSpPr>
        <p:spPr bwMode="auto">
          <a:xfrm>
            <a:off x="44451" y="1012825"/>
            <a:ext cx="10858500" cy="0"/>
          </a:xfrm>
          <a:prstGeom prst="line">
            <a:avLst/>
          </a:prstGeom>
          <a:noFill/>
          <a:ln w="12700">
            <a:solidFill>
              <a:srgbClr val="8DA8FF"/>
            </a:solidFill>
            <a:round/>
            <a:headEnd type="none" w="sm" len="sm"/>
            <a:tailEnd type="none" w="sm" len="sm"/>
          </a:ln>
          <a:extLst>
            <a:ext uri="{909E8E84-426E-40DD-AFC4-6F175D3DCCD1}">
              <a14:hiddenFill xmlns:a14="http://schemas.microsoft.com/office/drawing/2010/main">
                <a:noFill/>
              </a14:hiddenFill>
            </a:ext>
          </a:extLst>
        </p:spPr>
        <p:txBody>
          <a:bodyPr wrap="none" lIns="91232" tIns="45619" rIns="91232" bIns="45619" anchor="ctr"/>
          <a:lstStyle/>
          <a:p>
            <a:pPr eaLnBrk="0" fontAlgn="base" hangingPunct="0">
              <a:spcBef>
                <a:spcPct val="0"/>
              </a:spcBef>
              <a:spcAft>
                <a:spcPct val="0"/>
              </a:spcAft>
            </a:pPr>
            <a:endParaRPr lang="es-PA" sz="1800">
              <a:solidFill>
                <a:srgbClr val="FFFFFF"/>
              </a:solidFill>
            </a:endParaRPr>
          </a:p>
        </p:txBody>
      </p:sp>
    </p:spTree>
    <p:extLst>
      <p:ext uri="{BB962C8B-B14F-4D97-AF65-F5344CB8AC3E}">
        <p14:creationId xmlns:p14="http://schemas.microsoft.com/office/powerpoint/2010/main" val="1602500990"/>
      </p:ext>
    </p:extLst>
  </p:cSld>
  <p:clrMap bg1="dk2" tx1="lt1" bg2="dk1" tx2="lt2" accent1="accent1" accent2="accent2" accent3="accent3" accent4="accent4" accent5="accent5" accent6="accent6" hlink="hlink" folHlink="folHlink"/>
  <p:sldLayoutIdLst>
    <p:sldLayoutId id="2147483708" r:id="rId1"/>
  </p:sldLayoutIdLst>
  <p:transition/>
  <p:txStyles>
    <p:titleStyle>
      <a:lvl1pPr algn="l" rtl="0" eaLnBrk="0" fontAlgn="base" hangingPunct="0">
        <a:lnSpc>
          <a:spcPct val="80000"/>
        </a:lnSpc>
        <a:spcBef>
          <a:spcPct val="0"/>
        </a:spcBef>
        <a:spcAft>
          <a:spcPct val="0"/>
        </a:spcAft>
        <a:defRPr sz="3600" b="1">
          <a:solidFill>
            <a:srgbClr val="F9FC72"/>
          </a:solidFill>
          <a:latin typeface="+mj-lt"/>
          <a:ea typeface="+mj-ea"/>
          <a:cs typeface="+mj-cs"/>
        </a:defRPr>
      </a:lvl1pPr>
      <a:lvl2pPr algn="l" rtl="0" eaLnBrk="0" fontAlgn="base" hangingPunct="0">
        <a:lnSpc>
          <a:spcPct val="80000"/>
        </a:lnSpc>
        <a:spcBef>
          <a:spcPct val="0"/>
        </a:spcBef>
        <a:spcAft>
          <a:spcPct val="0"/>
        </a:spcAft>
        <a:defRPr sz="3600" b="1">
          <a:solidFill>
            <a:srgbClr val="F9FC72"/>
          </a:solidFill>
          <a:latin typeface="Arial" pitchFamily="34" charset="0"/>
        </a:defRPr>
      </a:lvl2pPr>
      <a:lvl3pPr algn="l" rtl="0" eaLnBrk="0" fontAlgn="base" hangingPunct="0">
        <a:lnSpc>
          <a:spcPct val="80000"/>
        </a:lnSpc>
        <a:spcBef>
          <a:spcPct val="0"/>
        </a:spcBef>
        <a:spcAft>
          <a:spcPct val="0"/>
        </a:spcAft>
        <a:defRPr sz="3600" b="1">
          <a:solidFill>
            <a:srgbClr val="F9FC72"/>
          </a:solidFill>
          <a:latin typeface="Arial" pitchFamily="34" charset="0"/>
        </a:defRPr>
      </a:lvl3pPr>
      <a:lvl4pPr algn="l" rtl="0" eaLnBrk="0" fontAlgn="base" hangingPunct="0">
        <a:lnSpc>
          <a:spcPct val="80000"/>
        </a:lnSpc>
        <a:spcBef>
          <a:spcPct val="0"/>
        </a:spcBef>
        <a:spcAft>
          <a:spcPct val="0"/>
        </a:spcAft>
        <a:defRPr sz="3600" b="1">
          <a:solidFill>
            <a:srgbClr val="F9FC72"/>
          </a:solidFill>
          <a:latin typeface="Arial" pitchFamily="34" charset="0"/>
        </a:defRPr>
      </a:lvl4pPr>
      <a:lvl5pPr algn="l" rtl="0" eaLnBrk="0" fontAlgn="base" hangingPunct="0">
        <a:lnSpc>
          <a:spcPct val="80000"/>
        </a:lnSpc>
        <a:spcBef>
          <a:spcPct val="0"/>
        </a:spcBef>
        <a:spcAft>
          <a:spcPct val="0"/>
        </a:spcAft>
        <a:defRPr sz="3600" b="1">
          <a:solidFill>
            <a:srgbClr val="F9FC72"/>
          </a:solidFill>
          <a:latin typeface="Arial" pitchFamily="34" charset="0"/>
        </a:defRPr>
      </a:lvl5pPr>
      <a:lvl6pPr marL="457200" algn="l" rtl="0" eaLnBrk="0" fontAlgn="base" hangingPunct="0">
        <a:lnSpc>
          <a:spcPct val="80000"/>
        </a:lnSpc>
        <a:spcBef>
          <a:spcPct val="0"/>
        </a:spcBef>
        <a:spcAft>
          <a:spcPct val="0"/>
        </a:spcAft>
        <a:defRPr sz="3600" b="1">
          <a:solidFill>
            <a:srgbClr val="F9FC72"/>
          </a:solidFill>
          <a:latin typeface="Arial" pitchFamily="34" charset="0"/>
        </a:defRPr>
      </a:lvl6pPr>
      <a:lvl7pPr marL="914400" algn="l" rtl="0" eaLnBrk="0" fontAlgn="base" hangingPunct="0">
        <a:lnSpc>
          <a:spcPct val="80000"/>
        </a:lnSpc>
        <a:spcBef>
          <a:spcPct val="0"/>
        </a:spcBef>
        <a:spcAft>
          <a:spcPct val="0"/>
        </a:spcAft>
        <a:defRPr sz="3600" b="1">
          <a:solidFill>
            <a:srgbClr val="F9FC72"/>
          </a:solidFill>
          <a:latin typeface="Arial" pitchFamily="34" charset="0"/>
        </a:defRPr>
      </a:lvl7pPr>
      <a:lvl8pPr marL="1371600" algn="l" rtl="0" eaLnBrk="0" fontAlgn="base" hangingPunct="0">
        <a:lnSpc>
          <a:spcPct val="80000"/>
        </a:lnSpc>
        <a:spcBef>
          <a:spcPct val="0"/>
        </a:spcBef>
        <a:spcAft>
          <a:spcPct val="0"/>
        </a:spcAft>
        <a:defRPr sz="3600" b="1">
          <a:solidFill>
            <a:srgbClr val="F9FC72"/>
          </a:solidFill>
          <a:latin typeface="Arial" pitchFamily="34" charset="0"/>
        </a:defRPr>
      </a:lvl8pPr>
      <a:lvl9pPr marL="1828800" algn="l" rtl="0" eaLnBrk="0" fontAlgn="base" hangingPunct="0">
        <a:lnSpc>
          <a:spcPct val="80000"/>
        </a:lnSpc>
        <a:spcBef>
          <a:spcPct val="0"/>
        </a:spcBef>
        <a:spcAft>
          <a:spcPct val="0"/>
        </a:spcAft>
        <a:defRPr sz="3600" b="1">
          <a:solidFill>
            <a:srgbClr val="F9FC72"/>
          </a:solidFill>
          <a:latin typeface="Arial" pitchFamily="34" charset="0"/>
        </a:defRPr>
      </a:lvl9pPr>
    </p:titleStyle>
    <p:bodyStyle>
      <a:lvl1pPr marL="188913" indent="-188913" algn="l" rtl="0" eaLnBrk="0" fontAlgn="base" hangingPunct="0">
        <a:spcBef>
          <a:spcPct val="0"/>
        </a:spcBef>
        <a:spcAft>
          <a:spcPct val="0"/>
        </a:spcAft>
        <a:buClr>
          <a:schemeClr val="tx1"/>
        </a:buClr>
        <a:buChar char="•"/>
        <a:defRPr sz="2800" b="1">
          <a:solidFill>
            <a:schemeClr val="tx1"/>
          </a:solidFill>
          <a:latin typeface="+mn-lt"/>
          <a:ea typeface="+mn-ea"/>
          <a:cs typeface="+mn-cs"/>
        </a:defRPr>
      </a:lvl1pPr>
      <a:lvl2pPr marL="777875" indent="-207963" algn="l" rtl="0" eaLnBrk="0" fontAlgn="base" hangingPunct="0">
        <a:spcBef>
          <a:spcPct val="50000"/>
        </a:spcBef>
        <a:spcAft>
          <a:spcPct val="0"/>
        </a:spcAft>
        <a:buClr>
          <a:schemeClr val="tx1"/>
        </a:buClr>
        <a:buChar char="•"/>
        <a:defRPr sz="2800">
          <a:solidFill>
            <a:schemeClr val="tx1"/>
          </a:solidFill>
          <a:latin typeface="+mn-lt"/>
        </a:defRPr>
      </a:lvl2pPr>
      <a:lvl3pPr marL="1196975" indent="-227013" algn="l" rtl="0" eaLnBrk="0" fontAlgn="base" hangingPunct="0">
        <a:spcBef>
          <a:spcPct val="50000"/>
        </a:spcBef>
        <a:spcAft>
          <a:spcPct val="0"/>
        </a:spcAft>
        <a:buClr>
          <a:schemeClr val="tx1"/>
        </a:buClr>
        <a:buChar char="•"/>
        <a:defRPr sz="2800">
          <a:solidFill>
            <a:schemeClr val="tx1"/>
          </a:solidFill>
          <a:latin typeface="+mn-lt"/>
        </a:defRPr>
      </a:lvl3pPr>
      <a:lvl4pPr marL="1614488" indent="-227013" algn="l" rtl="0" eaLnBrk="0" fontAlgn="base" hangingPunct="0">
        <a:spcBef>
          <a:spcPct val="50000"/>
        </a:spcBef>
        <a:spcAft>
          <a:spcPct val="0"/>
        </a:spcAft>
        <a:buClr>
          <a:srgbClr val="F9FC72"/>
        </a:buClr>
        <a:buChar char="–"/>
        <a:defRPr sz="2400">
          <a:solidFill>
            <a:schemeClr val="tx1"/>
          </a:solidFill>
          <a:latin typeface="+mn-lt"/>
        </a:defRPr>
      </a:lvl4pPr>
      <a:lvl5pPr marL="2052638" indent="-227013" algn="l" rtl="0" eaLnBrk="0" fontAlgn="base" hangingPunct="0">
        <a:spcBef>
          <a:spcPct val="50000"/>
        </a:spcBef>
        <a:spcAft>
          <a:spcPct val="0"/>
        </a:spcAft>
        <a:buClr>
          <a:srgbClr val="F9FC72"/>
        </a:buClr>
        <a:buSzPct val="56000"/>
        <a:buFont typeface="Monotype Sorts" pitchFamily="2" charset="2"/>
        <a:buChar char="l"/>
        <a:defRPr sz="1600">
          <a:solidFill>
            <a:schemeClr val="tx1"/>
          </a:solidFill>
          <a:latin typeface="+mn-lt"/>
        </a:defRPr>
      </a:lvl5pPr>
      <a:lvl6pPr marL="2509838" indent="-227013" algn="l" rtl="0" eaLnBrk="0" fontAlgn="base" hangingPunct="0">
        <a:spcBef>
          <a:spcPct val="50000"/>
        </a:spcBef>
        <a:spcAft>
          <a:spcPct val="0"/>
        </a:spcAft>
        <a:buClr>
          <a:srgbClr val="F9FC72"/>
        </a:buClr>
        <a:buSzPct val="56000"/>
        <a:buFont typeface="Monotype Sorts" pitchFamily="2" charset="2"/>
        <a:buChar char="l"/>
        <a:defRPr sz="1600">
          <a:solidFill>
            <a:schemeClr val="tx1"/>
          </a:solidFill>
          <a:latin typeface="+mn-lt"/>
        </a:defRPr>
      </a:lvl6pPr>
      <a:lvl7pPr marL="2967038" indent="-227013" algn="l" rtl="0" eaLnBrk="0" fontAlgn="base" hangingPunct="0">
        <a:spcBef>
          <a:spcPct val="50000"/>
        </a:spcBef>
        <a:spcAft>
          <a:spcPct val="0"/>
        </a:spcAft>
        <a:buClr>
          <a:srgbClr val="F9FC72"/>
        </a:buClr>
        <a:buSzPct val="56000"/>
        <a:buFont typeface="Monotype Sorts" pitchFamily="2" charset="2"/>
        <a:buChar char="l"/>
        <a:defRPr sz="1600">
          <a:solidFill>
            <a:schemeClr val="tx1"/>
          </a:solidFill>
          <a:latin typeface="+mn-lt"/>
        </a:defRPr>
      </a:lvl7pPr>
      <a:lvl8pPr marL="3424238" indent="-227013" algn="l" rtl="0" eaLnBrk="0" fontAlgn="base" hangingPunct="0">
        <a:spcBef>
          <a:spcPct val="50000"/>
        </a:spcBef>
        <a:spcAft>
          <a:spcPct val="0"/>
        </a:spcAft>
        <a:buClr>
          <a:srgbClr val="F9FC72"/>
        </a:buClr>
        <a:buSzPct val="56000"/>
        <a:buFont typeface="Monotype Sorts" pitchFamily="2" charset="2"/>
        <a:buChar char="l"/>
        <a:defRPr sz="1600">
          <a:solidFill>
            <a:schemeClr val="tx1"/>
          </a:solidFill>
          <a:latin typeface="+mn-lt"/>
        </a:defRPr>
      </a:lvl8pPr>
      <a:lvl9pPr marL="3881438" indent="-227013" algn="l" rtl="0" eaLnBrk="0" fontAlgn="base" hangingPunct="0">
        <a:spcBef>
          <a:spcPct val="50000"/>
        </a:spcBef>
        <a:spcAft>
          <a:spcPct val="0"/>
        </a:spcAft>
        <a:buClr>
          <a:srgbClr val="F9FC72"/>
        </a:buClr>
        <a:buSzPct val="56000"/>
        <a:buFont typeface="Monotype Sorts" pitchFamily="2" charset="2"/>
        <a:buChar char="l"/>
        <a:defRPr sz="1600">
          <a:solidFill>
            <a:schemeClr val="tx1"/>
          </a:solidFill>
          <a:latin typeface="+mn-lt"/>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C8C5E-79E7-F941-A0FC-42FFA405FE8C}" type="datetimeFigureOut">
              <a:rPr lang="en-US" smtClean="0">
                <a:solidFill>
                  <a:prstClr val="black">
                    <a:tint val="75000"/>
                  </a:prstClr>
                </a:solidFill>
              </a:rPr>
              <a:pPr/>
              <a:t>5/18/2017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59A51-9A3A-4D4D-9A0E-19D31B8777BA}"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52424132"/>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23" tIns="45614" rIns="91223" bIns="45614" numCol="1" anchor="ctr" anchorCtr="0" compatLnSpc="1">
            <a:prstTxWarp prst="textNoShape">
              <a:avLst/>
            </a:prstTxWarp>
          </a:bodyPr>
          <a:lstStyle/>
          <a:p>
            <a:pPr lvl="0"/>
            <a:r>
              <a:rPr lang="es-ES" altLang="es-PA" smtClean="0"/>
              <a:t>Haga clic para modificar el estilo de título del patrón</a:t>
            </a:r>
          </a:p>
        </p:txBody>
      </p:sp>
      <p:sp>
        <p:nvSpPr>
          <p:cNvPr id="4096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23" tIns="45614" rIns="91223" bIns="45614" numCol="1" anchor="t" anchorCtr="0" compatLnSpc="1">
            <a:prstTxWarp prst="textNoShape">
              <a:avLst/>
            </a:prstTxWarp>
          </a:bodyPr>
          <a:lstStyle/>
          <a:p>
            <a:pPr lvl="0"/>
            <a:r>
              <a:rPr lang="es-ES" altLang="es-PA" smtClean="0"/>
              <a:t>Haga clic para modificar el estilo de texto del patrón</a:t>
            </a:r>
          </a:p>
          <a:p>
            <a:pPr lvl="1"/>
            <a:r>
              <a:rPr lang="es-ES" altLang="es-PA" smtClean="0"/>
              <a:t>Segundo nivel</a:t>
            </a:r>
          </a:p>
          <a:p>
            <a:pPr lvl="2"/>
            <a:r>
              <a:rPr lang="es-ES" altLang="es-PA" smtClean="0"/>
              <a:t>Tercer nivel</a:t>
            </a:r>
          </a:p>
          <a:p>
            <a:pPr lvl="3"/>
            <a:r>
              <a:rPr lang="es-ES" altLang="es-PA" smtClean="0"/>
              <a:t>Cuarto nivel</a:t>
            </a:r>
          </a:p>
          <a:p>
            <a:pPr lvl="4"/>
            <a:r>
              <a:rPr lang="es-ES" altLang="es-PA" smtClean="0"/>
              <a:t>Quinto nivel</a:t>
            </a:r>
          </a:p>
        </p:txBody>
      </p:sp>
      <p:sp>
        <p:nvSpPr>
          <p:cNvPr id="7" name="1 Marcador de fecha"/>
          <p:cNvSpPr>
            <a:spLocks noGrp="1"/>
          </p:cNvSpPr>
          <p:nvPr>
            <p:ph type="dt" sz="half" idx="2"/>
          </p:nvPr>
        </p:nvSpPr>
        <p:spPr bwMode="auto">
          <a:xfrm>
            <a:off x="914400" y="6248400"/>
            <a:ext cx="2540000" cy="457200"/>
          </a:xfrm>
          <a:prstGeom prst="rect">
            <a:avLst/>
          </a:prstGeom>
          <a:ln>
            <a:miter lim="800000"/>
            <a:headEnd/>
            <a:tailEnd/>
          </a:ln>
        </p:spPr>
        <p:txBody>
          <a:bodyPr vert="horz" wrap="square" lIns="91223" tIns="45614" rIns="91223" bIns="45614" numCol="1" anchor="t" anchorCtr="0" compatLnSpc="1">
            <a:prstTxWarp prst="textNoShape">
              <a:avLst/>
            </a:prstTxWarp>
          </a:bodyPr>
          <a:lstStyle>
            <a:lvl1pPr eaLnBrk="1" hangingPunct="1">
              <a:defRPr sz="1400" smtClean="0">
                <a:solidFill>
                  <a:srgbClr val="000000"/>
                </a:solidFill>
                <a:latin typeface="Times New Roman" panose="02020603050405020304" pitchFamily="18" charset="0"/>
                <a:cs typeface="Arial" panose="020B0604020202020204" pitchFamily="34" charset="0"/>
              </a:defRPr>
            </a:lvl1pPr>
          </a:lstStyle>
          <a:p>
            <a:pPr fontAlgn="base">
              <a:spcBef>
                <a:spcPct val="0"/>
              </a:spcBef>
              <a:spcAft>
                <a:spcPct val="0"/>
              </a:spcAft>
              <a:defRPr/>
            </a:pPr>
            <a:endParaRPr lang="es-ES" altLang="es-ES"/>
          </a:p>
        </p:txBody>
      </p:sp>
      <p:sp>
        <p:nvSpPr>
          <p:cNvPr id="8" name="2 Marcador de pie de página"/>
          <p:cNvSpPr>
            <a:spLocks noGrp="1"/>
          </p:cNvSpPr>
          <p:nvPr>
            <p:ph type="ftr" sz="quarter" idx="3"/>
          </p:nvPr>
        </p:nvSpPr>
        <p:spPr bwMode="auto">
          <a:xfrm>
            <a:off x="4165600" y="6248400"/>
            <a:ext cx="3860800" cy="457200"/>
          </a:xfrm>
          <a:prstGeom prst="rect">
            <a:avLst/>
          </a:prstGeom>
          <a:ln>
            <a:miter lim="800000"/>
            <a:headEnd/>
            <a:tailEnd/>
          </a:ln>
        </p:spPr>
        <p:txBody>
          <a:bodyPr vert="horz" wrap="square" lIns="91223" tIns="45614" rIns="91223" bIns="45614" numCol="1" anchor="t" anchorCtr="0" compatLnSpc="1">
            <a:prstTxWarp prst="textNoShape">
              <a:avLst/>
            </a:prstTxWarp>
          </a:bodyPr>
          <a:lstStyle>
            <a:lvl1pPr algn="ctr" eaLnBrk="1" hangingPunct="1">
              <a:defRPr sz="1400" smtClean="0">
                <a:solidFill>
                  <a:srgbClr val="000000"/>
                </a:solidFill>
                <a:latin typeface="Times New Roman" panose="02020603050405020304" pitchFamily="18" charset="0"/>
                <a:cs typeface="Arial" panose="020B0604020202020204" pitchFamily="34" charset="0"/>
              </a:defRPr>
            </a:lvl1pPr>
          </a:lstStyle>
          <a:p>
            <a:pPr fontAlgn="base">
              <a:spcBef>
                <a:spcPct val="0"/>
              </a:spcBef>
              <a:spcAft>
                <a:spcPct val="0"/>
              </a:spcAft>
              <a:defRPr/>
            </a:pPr>
            <a:endParaRPr lang="es-ES" altLang="es-ES"/>
          </a:p>
        </p:txBody>
      </p:sp>
      <p:sp>
        <p:nvSpPr>
          <p:cNvPr id="9" name="3 Marcador de número de diapositiva"/>
          <p:cNvSpPr>
            <a:spLocks noGrp="1"/>
          </p:cNvSpPr>
          <p:nvPr>
            <p:ph type="sldNum" sz="quarter" idx="4"/>
          </p:nvPr>
        </p:nvSpPr>
        <p:spPr bwMode="auto">
          <a:xfrm>
            <a:off x="11074400" y="0"/>
            <a:ext cx="1117600" cy="457200"/>
          </a:xfrm>
          <a:prstGeom prst="rect">
            <a:avLst/>
          </a:prstGeom>
          <a:ln>
            <a:miter lim="800000"/>
            <a:headEnd/>
            <a:tailEnd/>
          </a:ln>
        </p:spPr>
        <p:txBody>
          <a:bodyPr vert="horz" wrap="square" lIns="91223" tIns="45614" rIns="91223" bIns="45614" numCol="1" anchor="t" anchorCtr="0" compatLnSpc="1">
            <a:prstTxWarp prst="textNoShape">
              <a:avLst/>
            </a:prstTxWarp>
          </a:bodyPr>
          <a:lstStyle>
            <a:lvl1pPr algn="r" eaLnBrk="1" hangingPunct="1">
              <a:defRPr b="1" smtClean="0">
                <a:solidFill>
                  <a:srgbClr val="FF0000"/>
                </a:solidFill>
                <a:latin typeface="Times New Roman" panose="02020603050405020304" pitchFamily="18" charset="0"/>
                <a:cs typeface="Arial" panose="020B0604020202020204" pitchFamily="34" charset="0"/>
              </a:defRPr>
            </a:lvl1pPr>
          </a:lstStyle>
          <a:p>
            <a:pPr fontAlgn="base">
              <a:spcBef>
                <a:spcPct val="0"/>
              </a:spcBef>
              <a:spcAft>
                <a:spcPct val="0"/>
              </a:spcAft>
              <a:defRPr/>
            </a:pPr>
            <a:fld id="{101C3CBF-4265-4221-9C8B-87DEC47ABD7A}" type="slidenum">
              <a:rPr lang="es-ES" altLang="es-PA"/>
              <a:pPr fontAlgn="base">
                <a:spcBef>
                  <a:spcPct val="0"/>
                </a:spcBef>
                <a:spcAft>
                  <a:spcPct val="0"/>
                </a:spcAft>
                <a:defRPr/>
              </a:pPr>
              <a:t>‹Nº›</a:t>
            </a:fld>
            <a:endParaRPr lang="es-ES" altLang="es-PA"/>
          </a:p>
        </p:txBody>
      </p:sp>
    </p:spTree>
    <p:extLst>
      <p:ext uri="{BB962C8B-B14F-4D97-AF65-F5344CB8AC3E}">
        <p14:creationId xmlns:p14="http://schemas.microsoft.com/office/powerpoint/2010/main" val="251215216"/>
      </p:ext>
    </p:extLst>
  </p:cSld>
  <p:clrMap bg1="lt1" tx1="dk1" bg2="lt2" tx2="dk2" accent1="accent1" accent2="accent2" accent3="accent3" accent4="accent4" accent5="accent5" accent6="accent6" hlink="hlink" folHlink="folHlink"/>
  <p:sldLayoutIdLst>
    <p:sldLayoutId id="21474837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800">
          <a:solidFill>
            <a:schemeClr val="tx1"/>
          </a:solidFill>
          <a:latin typeface="+mn-lt"/>
        </a:defRPr>
      </a:lvl2pPr>
      <a:lvl3pPr marL="1139825" indent="-227013" algn="l" rtl="0" eaLnBrk="0" fontAlgn="base" hangingPunct="0">
        <a:spcBef>
          <a:spcPct val="20000"/>
        </a:spcBef>
        <a:spcAft>
          <a:spcPct val="0"/>
        </a:spcAft>
        <a:buChar char="•"/>
        <a:defRPr sz="2400">
          <a:solidFill>
            <a:schemeClr val="tx1"/>
          </a:solidFill>
          <a:latin typeface="+mn-lt"/>
        </a:defRPr>
      </a:lvl3pPr>
      <a:lvl4pPr marL="1595438" indent="-227013" algn="l" rtl="0" eaLnBrk="0" fontAlgn="base" hangingPunct="0">
        <a:spcBef>
          <a:spcPct val="20000"/>
        </a:spcBef>
        <a:spcAft>
          <a:spcPct val="0"/>
        </a:spcAft>
        <a:buChar char="–"/>
        <a:defRPr sz="2000">
          <a:solidFill>
            <a:schemeClr val="tx1"/>
          </a:solidFill>
          <a:latin typeface="+mn-lt"/>
        </a:defRPr>
      </a:lvl4pPr>
      <a:lvl5pPr marL="2052638" indent="-227013" algn="l" rtl="0" eaLnBrk="0" fontAlgn="base" hangingPunct="0">
        <a:spcBef>
          <a:spcPct val="20000"/>
        </a:spcBef>
        <a:spcAft>
          <a:spcPct val="0"/>
        </a:spcAft>
        <a:buChar char="»"/>
        <a:defRPr sz="2000">
          <a:solidFill>
            <a:schemeClr val="tx1"/>
          </a:solidFill>
          <a:latin typeface="+mn-lt"/>
        </a:defRPr>
      </a:lvl5pPr>
      <a:lvl6pPr marL="2509838" indent="-227013" algn="l" rtl="0" eaLnBrk="0" fontAlgn="base" hangingPunct="0">
        <a:spcBef>
          <a:spcPct val="20000"/>
        </a:spcBef>
        <a:spcAft>
          <a:spcPct val="0"/>
        </a:spcAft>
        <a:buChar char="»"/>
        <a:defRPr sz="2000">
          <a:solidFill>
            <a:schemeClr val="tx1"/>
          </a:solidFill>
          <a:latin typeface="+mn-lt"/>
        </a:defRPr>
      </a:lvl6pPr>
      <a:lvl7pPr marL="2967038" indent="-227013" algn="l" rtl="0" eaLnBrk="0" fontAlgn="base" hangingPunct="0">
        <a:spcBef>
          <a:spcPct val="20000"/>
        </a:spcBef>
        <a:spcAft>
          <a:spcPct val="0"/>
        </a:spcAft>
        <a:buChar char="»"/>
        <a:defRPr sz="2000">
          <a:solidFill>
            <a:schemeClr val="tx1"/>
          </a:solidFill>
          <a:latin typeface="+mn-lt"/>
        </a:defRPr>
      </a:lvl7pPr>
      <a:lvl8pPr marL="3424238" indent="-227013" algn="l" rtl="0" eaLnBrk="0" fontAlgn="base" hangingPunct="0">
        <a:spcBef>
          <a:spcPct val="20000"/>
        </a:spcBef>
        <a:spcAft>
          <a:spcPct val="0"/>
        </a:spcAft>
        <a:buChar char="»"/>
        <a:defRPr sz="2000">
          <a:solidFill>
            <a:schemeClr val="tx1"/>
          </a:solidFill>
          <a:latin typeface="+mn-lt"/>
        </a:defRPr>
      </a:lvl8pPr>
      <a:lvl9pPr marL="3881438" indent="-227013" algn="l" rtl="0" eaLnBrk="0" fontAlgn="base" hangingPunct="0">
        <a:spcBef>
          <a:spcPct val="20000"/>
        </a:spcBef>
        <a:spcAft>
          <a:spcPct val="0"/>
        </a:spcAft>
        <a:buChar char="»"/>
        <a:defRPr sz="2000">
          <a:solidFill>
            <a:schemeClr val="tx1"/>
          </a:solidFill>
          <a:latin typeface="+mn-lt"/>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Slide Number Placeholder 5"/>
          <p:cNvSpPr>
            <a:spLocks noGrp="1"/>
          </p:cNvSpPr>
          <p:nvPr>
            <p:ph type="sldNum" sz="quarter" idx="4"/>
          </p:nvPr>
        </p:nvSpPr>
        <p:spPr>
          <a:xfrm>
            <a:off x="11374361" y="6472363"/>
            <a:ext cx="660817" cy="312725"/>
          </a:xfrm>
          <a:prstGeom prst="rect">
            <a:avLst/>
          </a:prstGeom>
          <a:noFill/>
        </p:spPr>
        <p:txBody>
          <a:bodyPr/>
          <a:lstStyle>
            <a:lvl1pPr algn="ctr">
              <a:defRPr sz="1400">
                <a:solidFill>
                  <a:srgbClr val="339BC7"/>
                </a:solidFill>
              </a:defRPr>
            </a:lvl1pPr>
          </a:lstStyle>
          <a:p>
            <a:fld id="{60D70358-72BA-BE40-895F-9C31D1D1A6EA}" type="slidenum">
              <a:rPr lang="en-US" smtClean="0">
                <a:ea typeface="ＭＳ Ｐゴシック" pitchFamily="34" charset="-128"/>
              </a:rPr>
              <a:pPr/>
              <a:t>‹Nº›</a:t>
            </a:fld>
            <a:endParaRPr lang="en-US" dirty="0">
              <a:ea typeface="ＭＳ Ｐゴシック" pitchFamily="34" charset="-128"/>
            </a:endParaRPr>
          </a:p>
        </p:txBody>
      </p:sp>
      <p:sp>
        <p:nvSpPr>
          <p:cNvPr id="2" name="Title Placeholder 1"/>
          <p:cNvSpPr>
            <a:spLocks noGrp="1"/>
          </p:cNvSpPr>
          <p:nvPr>
            <p:ph type="title"/>
          </p:nvPr>
        </p:nvSpPr>
        <p:spPr>
          <a:xfrm>
            <a:off x="1087968" y="285750"/>
            <a:ext cx="10494432" cy="822325"/>
          </a:xfrm>
          <a:prstGeom prst="rect">
            <a:avLst/>
          </a:prstGeom>
        </p:spPr>
        <p:txBody>
          <a:bodyPr/>
          <a:lstStyle/>
          <a:p>
            <a:pPr marL="0" lvl="0"/>
            <a:r>
              <a:rPr lang="en-US" dirty="0" smtClean="0"/>
              <a:t>Click to edit Master title style</a:t>
            </a:r>
            <a:endParaRPr lang="en-US" dirty="0"/>
          </a:p>
        </p:txBody>
      </p:sp>
      <p:sp>
        <p:nvSpPr>
          <p:cNvPr id="4" name="Text Placeholder 3"/>
          <p:cNvSpPr>
            <a:spLocks noGrp="1"/>
          </p:cNvSpPr>
          <p:nvPr>
            <p:ph type="body" idx="1"/>
          </p:nvPr>
        </p:nvSpPr>
        <p:spPr>
          <a:xfrm>
            <a:off x="1085851" y="1600201"/>
            <a:ext cx="10496549"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5027607"/>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lang="en-US" sz="4000" kern="1200" dirty="0" smtClean="0">
          <a:solidFill>
            <a:srgbClr val="A00230"/>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lang="en-US" sz="2800" kern="1200" smtClean="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400" kern="1200" smtClean="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000" kern="1200" smtClean="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1800" kern="1200" smtClean="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1800" kern="1200" smtClean="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Slide Number Placeholder 5"/>
          <p:cNvSpPr>
            <a:spLocks noGrp="1"/>
          </p:cNvSpPr>
          <p:nvPr>
            <p:ph type="sldNum" sz="quarter" idx="4"/>
          </p:nvPr>
        </p:nvSpPr>
        <p:spPr>
          <a:xfrm>
            <a:off x="11374361" y="6472363"/>
            <a:ext cx="660817" cy="312725"/>
          </a:xfrm>
          <a:prstGeom prst="rect">
            <a:avLst/>
          </a:prstGeom>
          <a:noFill/>
        </p:spPr>
        <p:txBody>
          <a:bodyPr/>
          <a:lstStyle>
            <a:lvl1pPr algn="ctr">
              <a:defRPr sz="1400">
                <a:solidFill>
                  <a:srgbClr val="339BC7"/>
                </a:solidFill>
              </a:defRPr>
            </a:lvl1pPr>
          </a:lstStyle>
          <a:p>
            <a:fld id="{60D70358-72BA-BE40-895F-9C31D1D1A6EA}" type="slidenum">
              <a:rPr lang="en-US" smtClean="0">
                <a:ea typeface="ＭＳ Ｐゴシック" pitchFamily="34" charset="-128"/>
              </a:rPr>
              <a:pPr/>
              <a:t>‹Nº›</a:t>
            </a:fld>
            <a:endParaRPr lang="en-US" dirty="0">
              <a:ea typeface="ＭＳ Ｐゴシック" pitchFamily="34" charset="-128"/>
            </a:endParaRPr>
          </a:p>
        </p:txBody>
      </p:sp>
      <p:sp>
        <p:nvSpPr>
          <p:cNvPr id="2" name="Title Placeholder 1"/>
          <p:cNvSpPr>
            <a:spLocks noGrp="1"/>
          </p:cNvSpPr>
          <p:nvPr>
            <p:ph type="title"/>
          </p:nvPr>
        </p:nvSpPr>
        <p:spPr>
          <a:xfrm>
            <a:off x="1087968" y="285750"/>
            <a:ext cx="10494432" cy="822325"/>
          </a:xfrm>
          <a:prstGeom prst="rect">
            <a:avLst/>
          </a:prstGeom>
        </p:spPr>
        <p:txBody>
          <a:bodyPr/>
          <a:lstStyle/>
          <a:p>
            <a:pPr marL="0" lvl="0"/>
            <a:r>
              <a:rPr lang="en-US" dirty="0" smtClean="0"/>
              <a:t>Click to edit Master title style</a:t>
            </a:r>
            <a:endParaRPr lang="en-US" dirty="0"/>
          </a:p>
        </p:txBody>
      </p:sp>
      <p:sp>
        <p:nvSpPr>
          <p:cNvPr id="4" name="Text Placeholder 3"/>
          <p:cNvSpPr>
            <a:spLocks noGrp="1"/>
          </p:cNvSpPr>
          <p:nvPr>
            <p:ph type="body" idx="1"/>
          </p:nvPr>
        </p:nvSpPr>
        <p:spPr>
          <a:xfrm>
            <a:off x="1085851" y="1600201"/>
            <a:ext cx="10496549"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4847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lang="en-US" sz="4000" kern="1200" dirty="0" smtClean="0">
          <a:solidFill>
            <a:srgbClr val="A00230"/>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lang="en-US" sz="2800" kern="1200" smtClean="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400" kern="1200" smtClean="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000" kern="1200" smtClean="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1800" kern="1200" smtClean="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1800" kern="1200" smtClean="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Slide Number Placeholder 5"/>
          <p:cNvSpPr>
            <a:spLocks noGrp="1"/>
          </p:cNvSpPr>
          <p:nvPr>
            <p:ph type="sldNum" sz="quarter" idx="4"/>
          </p:nvPr>
        </p:nvSpPr>
        <p:spPr>
          <a:xfrm>
            <a:off x="11374361" y="6472363"/>
            <a:ext cx="660817" cy="312725"/>
          </a:xfrm>
          <a:prstGeom prst="rect">
            <a:avLst/>
          </a:prstGeom>
          <a:noFill/>
        </p:spPr>
        <p:txBody>
          <a:bodyPr/>
          <a:lstStyle>
            <a:lvl1pPr algn="ctr">
              <a:defRPr sz="1400">
                <a:solidFill>
                  <a:srgbClr val="339BC7"/>
                </a:solidFill>
              </a:defRPr>
            </a:lvl1pPr>
          </a:lstStyle>
          <a:p>
            <a:fld id="{60D70358-72BA-BE40-895F-9C31D1D1A6EA}" type="slidenum">
              <a:rPr lang="en-US" smtClean="0">
                <a:ea typeface="ＭＳ Ｐゴシック" pitchFamily="34" charset="-128"/>
              </a:rPr>
              <a:pPr/>
              <a:t>‹Nº›</a:t>
            </a:fld>
            <a:endParaRPr lang="en-US" dirty="0">
              <a:ea typeface="ＭＳ Ｐゴシック" pitchFamily="34" charset="-128"/>
            </a:endParaRPr>
          </a:p>
        </p:txBody>
      </p:sp>
      <p:sp>
        <p:nvSpPr>
          <p:cNvPr id="2" name="Title Placeholder 1"/>
          <p:cNvSpPr>
            <a:spLocks noGrp="1"/>
          </p:cNvSpPr>
          <p:nvPr>
            <p:ph type="title"/>
          </p:nvPr>
        </p:nvSpPr>
        <p:spPr>
          <a:xfrm>
            <a:off x="1087968" y="285750"/>
            <a:ext cx="10494432" cy="822325"/>
          </a:xfrm>
          <a:prstGeom prst="rect">
            <a:avLst/>
          </a:prstGeom>
        </p:spPr>
        <p:txBody>
          <a:bodyPr/>
          <a:lstStyle/>
          <a:p>
            <a:pPr marL="0" lvl="0"/>
            <a:r>
              <a:rPr lang="en-US" dirty="0" smtClean="0"/>
              <a:t>Click to edit Master title style</a:t>
            </a:r>
            <a:endParaRPr lang="en-US" dirty="0"/>
          </a:p>
        </p:txBody>
      </p:sp>
      <p:sp>
        <p:nvSpPr>
          <p:cNvPr id="4" name="Text Placeholder 3"/>
          <p:cNvSpPr>
            <a:spLocks noGrp="1"/>
          </p:cNvSpPr>
          <p:nvPr>
            <p:ph type="body" idx="1"/>
          </p:nvPr>
        </p:nvSpPr>
        <p:spPr>
          <a:xfrm>
            <a:off x="1085851" y="1600201"/>
            <a:ext cx="10496549"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29822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hf hdr="0" ftr="0" dt="0"/>
  <p:txStyles>
    <p:titleStyle>
      <a:lvl1pPr algn="l" defTabSz="914400" rtl="0" eaLnBrk="1" latinLnBrk="0" hangingPunct="1">
        <a:lnSpc>
          <a:spcPct val="90000"/>
        </a:lnSpc>
        <a:spcBef>
          <a:spcPct val="0"/>
        </a:spcBef>
        <a:buNone/>
        <a:defRPr lang="en-US" sz="4000" kern="1200" dirty="0" smtClean="0">
          <a:solidFill>
            <a:srgbClr val="A00230"/>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lang="en-US" sz="2800" kern="1200" smtClean="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400" kern="1200" smtClean="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2000" kern="1200" smtClean="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1800" kern="1200" smtClean="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lang="en-US" sz="1800" kern="1200" smtClean="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95235"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9E5771A3-13AE-41DF-B26B-F69AA4379D1D}"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3220A5C0-B73C-4008-8D1E-C3B6B8B43738}" type="slidenum">
              <a:rPr lang="en-US" altLang="es-ES"/>
              <a:pPr fontAlgn="base">
                <a:spcBef>
                  <a:spcPct val="0"/>
                </a:spcBef>
                <a:spcAft>
                  <a:spcPct val="0"/>
                </a:spcAft>
                <a:defRPr/>
              </a:pPr>
              <a:t>‹Nº›</a:t>
            </a:fld>
            <a:endParaRPr lang="en-US" altLang="es-ES"/>
          </a:p>
        </p:txBody>
      </p:sp>
      <p:pic>
        <p:nvPicPr>
          <p:cNvPr id="95238"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913605778"/>
      </p:ext>
    </p:extLst>
  </p:cSld>
  <p:clrMap bg1="lt1" tx1="dk1" bg2="lt2" tx2="dk2" accent1="accent1" accent2="accent2" accent3="accent3" accent4="accent4" accent5="accent5" accent6="accent6" hlink="hlink" folHlink="folHlink"/>
  <p:sldLayoutIdLst>
    <p:sldLayoutId id="2147483682"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96259"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3CA5CA30-98FD-4E04-8D65-385150CE340C}"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1C28D098-6899-4EED-B581-34641466BF01}" type="slidenum">
              <a:rPr lang="en-US" altLang="es-ES"/>
              <a:pPr fontAlgn="base">
                <a:spcBef>
                  <a:spcPct val="0"/>
                </a:spcBef>
                <a:spcAft>
                  <a:spcPct val="0"/>
                </a:spcAft>
                <a:defRPr/>
              </a:pPr>
              <a:t>‹Nº›</a:t>
            </a:fld>
            <a:endParaRPr lang="en-US" altLang="es-ES"/>
          </a:p>
        </p:txBody>
      </p:sp>
      <p:pic>
        <p:nvPicPr>
          <p:cNvPr id="96262"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1474037807"/>
      </p:ext>
    </p:extLst>
  </p:cSld>
  <p:clrMap bg1="lt1" tx1="dk1" bg2="lt2" tx2="dk2" accent1="accent1" accent2="accent2" accent3="accent3" accent4="accent4" accent5="accent5" accent6="accent6" hlink="hlink" folHlink="folHlink"/>
  <p:sldLayoutIdLst>
    <p:sldLayoutId id="2147483684"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97283"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D29936FD-88C0-4F2E-B468-837ECC4F4914}"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B716E0E4-5CCC-4F86-A0A3-6C0E2E2ACEA7}" type="slidenum">
              <a:rPr lang="en-US" altLang="es-ES"/>
              <a:pPr fontAlgn="base">
                <a:spcBef>
                  <a:spcPct val="0"/>
                </a:spcBef>
                <a:spcAft>
                  <a:spcPct val="0"/>
                </a:spcAft>
                <a:defRPr/>
              </a:pPr>
              <a:t>‹Nº›</a:t>
            </a:fld>
            <a:endParaRPr lang="en-US" altLang="es-ES"/>
          </a:p>
        </p:txBody>
      </p:sp>
      <p:pic>
        <p:nvPicPr>
          <p:cNvPr id="97286"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2731308452"/>
      </p:ext>
    </p:extLst>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A" smtClean="0"/>
              <a:t>Click to edit Master text styles</a:t>
            </a:r>
          </a:p>
          <a:p>
            <a:pPr lvl="1"/>
            <a:r>
              <a:rPr lang="en-US" altLang="es-PA" smtClean="0"/>
              <a:t>Second level</a:t>
            </a:r>
          </a:p>
          <a:p>
            <a:pPr lvl="2"/>
            <a:r>
              <a:rPr lang="en-US" altLang="es-PA" smtClean="0"/>
              <a:t>Third level</a:t>
            </a:r>
          </a:p>
          <a:p>
            <a:pPr lvl="3"/>
            <a:r>
              <a:rPr lang="en-US" altLang="es-PA" smtClean="0"/>
              <a:t>Fourth level</a:t>
            </a:r>
          </a:p>
          <a:p>
            <a:pPr lvl="4"/>
            <a:r>
              <a:rPr lang="en-US" altLang="es-PA" smtClean="0"/>
              <a:t>Fifth level</a:t>
            </a:r>
          </a:p>
        </p:txBody>
      </p:sp>
      <p:sp>
        <p:nvSpPr>
          <p:cNvPr id="98307" name="Title Placeholder 1"/>
          <p:cNvSpPr>
            <a:spLocks noGrp="1"/>
          </p:cNvSpPr>
          <p:nvPr>
            <p:ph type="title"/>
          </p:nvPr>
        </p:nvSpPr>
        <p:spPr bwMode="auto">
          <a:xfrm>
            <a:off x="673100" y="29051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A" smtClean="0"/>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0EF1CC6F-804D-49CA-9AEC-CF542F286FDF}" type="datetimeFigureOut">
              <a:rPr lang="en-US" altLang="es-ES"/>
              <a:pPr fontAlgn="base">
                <a:spcBef>
                  <a:spcPct val="0"/>
                </a:spcBef>
                <a:spcAft>
                  <a:spcPct val="0"/>
                </a:spcAft>
                <a:defRPr/>
              </a:pPr>
              <a:t>5/18/2017</a:t>
            </a:fld>
            <a:endParaRPr lang="en-US" altLang="es-ES"/>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smtClean="0">
                <a:solidFill>
                  <a:srgbClr val="898989"/>
                </a:solidFill>
                <a:latin typeface="Tahoma" panose="020B0604030504040204" pitchFamily="34" charset="0"/>
              </a:defRPr>
            </a:lvl1pPr>
          </a:lstStyle>
          <a:p>
            <a:pPr fontAlgn="base">
              <a:spcBef>
                <a:spcPct val="0"/>
              </a:spcBef>
              <a:spcAft>
                <a:spcPct val="0"/>
              </a:spcAft>
              <a:defRPr/>
            </a:pPr>
            <a:fld id="{7EE170C7-46CF-4824-B933-D7E2EBDEC9EF}" type="slidenum">
              <a:rPr lang="en-US" altLang="es-ES"/>
              <a:pPr fontAlgn="base">
                <a:spcBef>
                  <a:spcPct val="0"/>
                </a:spcBef>
                <a:spcAft>
                  <a:spcPct val="0"/>
                </a:spcAft>
                <a:defRPr/>
              </a:pPr>
              <a:t>‹Nº›</a:t>
            </a:fld>
            <a:endParaRPr lang="en-US" altLang="es-ES"/>
          </a:p>
        </p:txBody>
      </p:sp>
      <p:pic>
        <p:nvPicPr>
          <p:cNvPr id="98310" name="Picture 7" descr="yellowlinetop.png"/>
          <p:cNvPicPr>
            <a:picLocks noChangeAspect="1"/>
          </p:cNvPicPr>
          <p:nvPr userDrawn="1"/>
        </p:nvPicPr>
        <p:blipFill>
          <a:blip r:embed="rId3">
            <a:extLst>
              <a:ext uri="{28A0092B-C50C-407E-A947-70E740481C1C}">
                <a14:useLocalDpi xmlns:a14="http://schemas.microsoft.com/office/drawing/2010/main" val="0"/>
              </a:ext>
            </a:extLst>
          </a:blip>
          <a:srcRect l="7870" t="44444" r="7703" b="43520"/>
          <a:stretch>
            <a:fillRect/>
          </a:stretch>
        </p:blipFill>
        <p:spPr bwMode="auto">
          <a:xfrm>
            <a:off x="359834" y="679451"/>
            <a:ext cx="11123084"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3101" y="6530976"/>
            <a:ext cx="109093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09600" y="6629401"/>
            <a:ext cx="10972800" cy="188913"/>
          </a:xfrm>
          <a:prstGeom prst="rect">
            <a:avLst/>
          </a:prstGeom>
        </p:spPr>
        <p:txBody>
          <a:bodyPr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1200" dirty="0" smtClean="0">
                <a:solidFill>
                  <a:prstClr val="black">
                    <a:tint val="75000"/>
                  </a:prstClr>
                </a:solidFill>
              </a:rPr>
              <a:t>Information adapted from the 2015-2020 Dietary Guidelines for Americans. Available at DietaryGuidelines.gov.</a:t>
            </a:r>
            <a:endParaRPr lang="en-US" sz="1200" dirty="0">
              <a:solidFill>
                <a:prstClr val="black">
                  <a:tint val="75000"/>
                </a:prstClr>
              </a:solidFill>
            </a:endParaRPr>
          </a:p>
        </p:txBody>
      </p:sp>
    </p:spTree>
    <p:extLst>
      <p:ext uri="{BB962C8B-B14F-4D97-AF65-F5344CB8AC3E}">
        <p14:creationId xmlns:p14="http://schemas.microsoft.com/office/powerpoint/2010/main" val="2689308680"/>
      </p:ext>
    </p:extLst>
  </p:cSld>
  <p:clrMap bg1="lt1" tx1="dk1" bg2="lt2" tx2="dk2" accent1="accent1" accent2="accent2" accent3="accent3" accent4="accent4" accent5="accent5" accent6="accent6" hlink="hlink" folHlink="folHlink"/>
  <p:sldLayoutIdLst>
    <p:sldLayoutId id="2147483688" r:id="rId1"/>
  </p:sldLayoutIdLst>
  <p:timing>
    <p:tnLst>
      <p:par>
        <p:cTn id="1" dur="indefinite" restart="never" nodeType="tmRoot"/>
      </p:par>
    </p:tnLst>
  </p:timing>
  <p:txStyles>
    <p:titleStyle>
      <a:lvl1pPr algn="l" defTabSz="457200" rtl="0" eaLnBrk="0" fontAlgn="base" hangingPunct="0">
        <a:spcBef>
          <a:spcPct val="0"/>
        </a:spcBef>
        <a:spcAft>
          <a:spcPct val="0"/>
        </a:spcAft>
        <a:defRPr sz="3600" b="1" kern="1200">
          <a:solidFill>
            <a:srgbClr val="3057A5"/>
          </a:solidFill>
          <a:latin typeface="Arial Narrow"/>
          <a:ea typeface="Arial Narrow" panose="020B0606020202030204" pitchFamily="34" charset="0"/>
          <a:cs typeface="Arial Narrow"/>
        </a:defRPr>
      </a:lvl1pPr>
      <a:lvl2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2pPr>
      <a:lvl3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3pPr>
      <a:lvl4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4pPr>
      <a:lvl5pPr algn="l" defTabSz="457200" rtl="0" eaLnBrk="0" fontAlgn="base" hangingPunct="0">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defTabSz="457200" rtl="0" fontAlgn="base">
        <a:spcBef>
          <a:spcPct val="0"/>
        </a:spcBef>
        <a:spcAft>
          <a:spcPct val="0"/>
        </a:spcAft>
        <a:defRPr sz="3600" b="1">
          <a:solidFill>
            <a:srgbClr val="3057A5"/>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342900" indent="-342900" algn="l" defTabSz="457200" rtl="0" eaLnBrk="0" fontAlgn="base" hangingPunct="0">
        <a:spcBef>
          <a:spcPts val="600"/>
        </a:spcBef>
        <a:spcAft>
          <a:spcPct val="0"/>
        </a:spcAft>
        <a:buClr>
          <a:srgbClr val="811358"/>
        </a:buClr>
        <a:buFont typeface="Arial" panose="020B0604020202020204" pitchFamily="34" charset="0"/>
        <a:buChar char="•"/>
        <a:defRPr sz="2800" kern="1200">
          <a:solidFill>
            <a:schemeClr val="tx1"/>
          </a:solidFill>
          <a:latin typeface="Noto Serif"/>
          <a:ea typeface="Noto Serif"/>
          <a:cs typeface="Noto Serif"/>
        </a:defRPr>
      </a:lvl1pPr>
      <a:lvl2pPr marL="742950" indent="-285750" algn="l" defTabSz="457200" rtl="0" eaLnBrk="0" fontAlgn="base" hangingPunct="0">
        <a:spcBef>
          <a:spcPts val="600"/>
        </a:spcBef>
        <a:spcAft>
          <a:spcPct val="0"/>
        </a:spcAft>
        <a:buClr>
          <a:srgbClr val="811358"/>
        </a:buClr>
        <a:buFont typeface="Arial" panose="020B0604020202020204" pitchFamily="34" charset="0"/>
        <a:buChar char="–"/>
        <a:defRPr sz="2400" kern="1200">
          <a:solidFill>
            <a:schemeClr val="tx1"/>
          </a:solidFill>
          <a:latin typeface="Noto Serif"/>
          <a:ea typeface="Noto Serif"/>
          <a:cs typeface="Noto Serif"/>
        </a:defRPr>
      </a:lvl2pPr>
      <a:lvl3pPr marL="1143000" indent="-228600" algn="l" defTabSz="457200" rtl="0" eaLnBrk="0" fontAlgn="base" hangingPunct="0">
        <a:spcBef>
          <a:spcPct val="20000"/>
        </a:spcBef>
        <a:spcAft>
          <a:spcPct val="0"/>
        </a:spcAft>
        <a:buClr>
          <a:srgbClr val="811358"/>
        </a:buClr>
        <a:buFont typeface="Arial" panose="020B0604020202020204" pitchFamily="34" charset="0"/>
        <a:buChar char="•"/>
        <a:defRPr sz="2000" kern="1200">
          <a:solidFill>
            <a:schemeClr val="tx1"/>
          </a:solidFill>
          <a:latin typeface="Noto Serif"/>
          <a:ea typeface="Noto Serif"/>
          <a:cs typeface="Noto Serif"/>
        </a:defRPr>
      </a:lvl3pPr>
      <a:lvl4pPr marL="16002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4pPr>
      <a:lvl5pPr marL="2057400" indent="-228600" algn="l" defTabSz="457200" rtl="0" eaLnBrk="0" fontAlgn="base" hangingPunct="0">
        <a:spcBef>
          <a:spcPct val="20000"/>
        </a:spcBef>
        <a:spcAft>
          <a:spcPct val="0"/>
        </a:spcAft>
        <a:buClr>
          <a:srgbClr val="811358"/>
        </a:buClr>
        <a:buFont typeface="Arial" panose="020B0604020202020204" pitchFamily="34" charset="0"/>
        <a:buChar char="»"/>
        <a:defRPr kern="1200">
          <a:solidFill>
            <a:schemeClr val="tx1"/>
          </a:solidFill>
          <a:latin typeface="Noto Serif"/>
          <a:ea typeface="Noto Serif"/>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8.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What Is the Disease of Obesity?</a:t>
            </a:r>
            <a:endParaRPr lang="en-US" dirty="0"/>
          </a:p>
        </p:txBody>
      </p:sp>
      <p:sp>
        <p:nvSpPr>
          <p:cNvPr id="6" name="Subtitle 5"/>
          <p:cNvSpPr>
            <a:spLocks noGrp="1"/>
          </p:cNvSpPr>
          <p:nvPr>
            <p:ph type="subTitle" idx="1"/>
          </p:nvPr>
        </p:nvSpPr>
        <p:spPr/>
        <p:txBody>
          <a:bodyPr/>
          <a:lstStyle/>
          <a:p>
            <a:r>
              <a:rPr lang="en-US" dirty="0" smtClean="0"/>
              <a:t>Obesity, the Chronic Disease</a:t>
            </a:r>
            <a:endParaRPr lang="en-US" dirty="0"/>
          </a:p>
        </p:txBody>
      </p:sp>
    </p:spTree>
    <p:extLst>
      <p:ext uri="{BB962C8B-B14F-4D97-AF65-F5344CB8AC3E}">
        <p14:creationId xmlns:p14="http://schemas.microsoft.com/office/powerpoint/2010/main" val="1331774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5"/>
          <p:cNvSpPr>
            <a:spLocks noChangeArrowheads="1"/>
          </p:cNvSpPr>
          <p:nvPr/>
        </p:nvSpPr>
        <p:spPr bwMode="auto">
          <a:xfrm>
            <a:off x="2711450" y="188914"/>
            <a:ext cx="6769100" cy="6480175"/>
          </a:xfrm>
          <a:prstGeom prst="rect">
            <a:avLst/>
          </a:prstGeom>
          <a:solidFill>
            <a:schemeClr val="tx1"/>
          </a:solidFill>
          <a:ln w="25400">
            <a:solidFill>
              <a:srgbClr val="FF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fontAlgn="base">
              <a:spcBef>
                <a:spcPct val="0"/>
              </a:spcBef>
              <a:spcAft>
                <a:spcPct val="0"/>
              </a:spcAft>
              <a:buClrTx/>
              <a:buSzTx/>
              <a:buFontTx/>
              <a:buNone/>
            </a:pPr>
            <a:endParaRPr lang="es-PA" altLang="es-PA" sz="1800">
              <a:solidFill>
                <a:srgbClr val="FFFFFF"/>
              </a:solidFill>
            </a:endParaRPr>
          </a:p>
        </p:txBody>
      </p:sp>
      <p:pic>
        <p:nvPicPr>
          <p:cNvPr id="3440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5" y="342900"/>
            <a:ext cx="63817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p:cNvSpPr>
          <p:nvPr>
            <p:ph type="title"/>
          </p:nvPr>
        </p:nvSpPr>
        <p:spPr/>
        <p:txBody>
          <a:bodyPr/>
          <a:lstStyle/>
          <a:p>
            <a:pPr lvl="0"/>
            <a:r>
              <a:rPr lang="en-US" smtClean="0"/>
              <a:t>Worldwide Prevalence of Obesity</a:t>
            </a:r>
            <a:br>
              <a:rPr lang="en-US" smtClean="0"/>
            </a:br>
            <a:r>
              <a:rPr lang="en-US" smtClean="0"/>
              <a:t>2015</a:t>
            </a:r>
            <a:endParaRPr lang="en-US" dirty="0"/>
          </a:p>
        </p:txBody>
      </p:sp>
      <p:sp>
        <p:nvSpPr>
          <p:cNvPr id="506" name="Shape 506"/>
          <p:cNvSpPr>
            <a:spLocks noGrp="1"/>
          </p:cNvSpPr>
          <p:nvPr>
            <p:ph type="sldNum" sz="quarter" idx="12"/>
          </p:nvPr>
        </p:nvSpPr>
        <p:spPr/>
        <p:txBody>
          <a:bodyPr/>
          <a:lstStyle/>
          <a:p>
            <a:fld id="{86CB4B4D-7CA3-9044-876B-883B54F8677D}" type="slidenum">
              <a:rPr lang="en-US" smtClean="0"/>
              <a:pPr/>
              <a:t>11</a:t>
            </a:fld>
            <a:endParaRPr lang="en-US" dirty="0"/>
          </a:p>
        </p:txBody>
      </p:sp>
      <p:sp>
        <p:nvSpPr>
          <p:cNvPr id="439" name="Shape 439"/>
          <p:cNvSpPr/>
          <p:nvPr/>
        </p:nvSpPr>
        <p:spPr>
          <a:xfrm>
            <a:off x="2130425" y="6574023"/>
            <a:ext cx="7663034" cy="246221"/>
          </a:xfrm>
          <a:prstGeom prst="rect">
            <a:avLst/>
          </a:prstGeom>
          <a:ln w="12700">
            <a:miter lim="400000"/>
          </a:ln>
          <a:extLst>
            <a:ext uri="{C572A759-6A51-4108-AA02-DFA0A04FC94B}">
              <ma14:wrappingTextBoxFlag xmlns:ma14="http://schemas.microsoft.com/office/mac/drawingml/2011/main" xmlns="" val="1"/>
            </a:ext>
          </a:extLst>
        </p:spPr>
        <p:txBody>
          <a:bodyPr lIns="91440" tIns="45720" rIns="91440" bIns="45720" anchor="b">
            <a:spAutoFit/>
          </a:bodyPr>
          <a:lstStyle/>
          <a:p>
            <a:pPr defTabSz="457200">
              <a:spcBef>
                <a:spcPts val="600"/>
              </a:spcBef>
            </a:pPr>
            <a:r>
              <a:rPr lang="en-US" sz="1000" dirty="0">
                <a:solidFill>
                  <a:prstClr val="black"/>
                </a:solidFill>
                <a:latin typeface="Arial"/>
                <a:ea typeface="Arial"/>
                <a:cs typeface="Arial"/>
                <a:sym typeface="Arial"/>
              </a:rPr>
              <a:t>WHO. Global Health Observatory Map Gallery. Available at: http://gamapserver.who.int/mapLibrary/app/searchResults.aspx.</a:t>
            </a:r>
          </a:p>
        </p:txBody>
      </p:sp>
      <p:grpSp>
        <p:nvGrpSpPr>
          <p:cNvPr id="8" name="Group 7"/>
          <p:cNvGrpSpPr/>
          <p:nvPr/>
        </p:nvGrpSpPr>
        <p:grpSpPr>
          <a:xfrm>
            <a:off x="2528656" y="1504300"/>
            <a:ext cx="5486400" cy="2488892"/>
            <a:chOff x="1004656" y="1504300"/>
            <a:chExt cx="5486400" cy="2488892"/>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509" t="13387" r="4063" b="24932"/>
            <a:stretch/>
          </p:blipFill>
          <p:spPr>
            <a:xfrm>
              <a:off x="1004656" y="1513466"/>
              <a:ext cx="5486400" cy="2479726"/>
            </a:xfrm>
            <a:prstGeom prst="rect">
              <a:avLst/>
            </a:prstGeom>
          </p:spPr>
        </p:pic>
        <p:sp>
          <p:nvSpPr>
            <p:cNvPr id="6" name="TextBox 5"/>
            <p:cNvSpPr txBox="1"/>
            <p:nvPr/>
          </p:nvSpPr>
          <p:spPr>
            <a:xfrm>
              <a:off x="1004656" y="1504300"/>
              <a:ext cx="2939143" cy="307777"/>
            </a:xfrm>
            <a:prstGeom prst="rect">
              <a:avLst/>
            </a:prstGeom>
            <a:noFill/>
          </p:spPr>
          <p:txBody>
            <a:bodyPr wrap="square" rtlCol="0">
              <a:spAutoFit/>
            </a:bodyPr>
            <a:lstStyle/>
            <a:p>
              <a:pPr defTabSz="457200"/>
              <a:r>
                <a:rPr lang="en-US" sz="1400" b="1" dirty="0">
                  <a:solidFill>
                    <a:srgbClr val="267FA4"/>
                  </a:solidFill>
                  <a:latin typeface="Arial" panose="020B0604020202020204" pitchFamily="34" charset="0"/>
                  <a:cs typeface="Arial" panose="020B0604020202020204" pitchFamily="34" charset="0"/>
                </a:rPr>
                <a:t>Women, Age ≥18 Years</a:t>
              </a:r>
            </a:p>
          </p:txBody>
        </p:sp>
        <p:sp>
          <p:nvSpPr>
            <p:cNvPr id="7" name="Rectangle 6"/>
            <p:cNvSpPr/>
            <p:nvPr/>
          </p:nvSpPr>
          <p:spPr>
            <a:xfrm>
              <a:off x="1004656" y="3530278"/>
              <a:ext cx="835719" cy="4629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9" name="Group 8"/>
          <p:cNvGrpSpPr/>
          <p:nvPr/>
        </p:nvGrpSpPr>
        <p:grpSpPr>
          <a:xfrm>
            <a:off x="2528656" y="3993193"/>
            <a:ext cx="5484054" cy="2490419"/>
            <a:chOff x="1004656" y="3993192"/>
            <a:chExt cx="5484054" cy="2490419"/>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774" t="13523" r="4187" b="25178"/>
            <a:stretch/>
          </p:blipFill>
          <p:spPr>
            <a:xfrm>
              <a:off x="1004656" y="4009736"/>
              <a:ext cx="5484054" cy="2473875"/>
            </a:xfrm>
            <a:prstGeom prst="rect">
              <a:avLst/>
            </a:prstGeom>
          </p:spPr>
        </p:pic>
        <p:sp>
          <p:nvSpPr>
            <p:cNvPr id="78" name="TextBox 77"/>
            <p:cNvSpPr txBox="1"/>
            <p:nvPr/>
          </p:nvSpPr>
          <p:spPr>
            <a:xfrm>
              <a:off x="1004656" y="3993192"/>
              <a:ext cx="1956155" cy="307777"/>
            </a:xfrm>
            <a:prstGeom prst="rect">
              <a:avLst/>
            </a:prstGeom>
            <a:noFill/>
          </p:spPr>
          <p:txBody>
            <a:bodyPr wrap="square" rtlCol="0">
              <a:spAutoFit/>
            </a:bodyPr>
            <a:lstStyle/>
            <a:p>
              <a:pPr defTabSz="457200"/>
              <a:r>
                <a:rPr lang="en-US" sz="1400" b="1" dirty="0">
                  <a:solidFill>
                    <a:srgbClr val="267FA4"/>
                  </a:solidFill>
                  <a:latin typeface="Arial" panose="020B0604020202020204" pitchFamily="34" charset="0"/>
                  <a:cs typeface="Arial" panose="020B0604020202020204" pitchFamily="34" charset="0"/>
                </a:rPr>
                <a:t>Men, Age ≥18 Years</a:t>
              </a:r>
            </a:p>
          </p:txBody>
        </p:sp>
        <p:sp>
          <p:nvSpPr>
            <p:cNvPr id="79" name="Rectangle 78"/>
            <p:cNvSpPr/>
            <p:nvPr/>
          </p:nvSpPr>
          <p:spPr>
            <a:xfrm>
              <a:off x="1004656" y="6020697"/>
              <a:ext cx="835719" cy="4629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3" name="Group 12"/>
          <p:cNvGrpSpPr/>
          <p:nvPr/>
        </p:nvGrpSpPr>
        <p:grpSpPr>
          <a:xfrm>
            <a:off x="8084507" y="3037053"/>
            <a:ext cx="2368739" cy="1806105"/>
            <a:chOff x="6560506" y="3037052"/>
            <a:chExt cx="2368739" cy="1806105"/>
          </a:xfrm>
        </p:grpSpPr>
        <p:grpSp>
          <p:nvGrpSpPr>
            <p:cNvPr id="11" name="Group 10"/>
            <p:cNvGrpSpPr/>
            <p:nvPr/>
          </p:nvGrpSpPr>
          <p:grpSpPr>
            <a:xfrm>
              <a:off x="6626351" y="3265802"/>
              <a:ext cx="2302894" cy="1577355"/>
              <a:chOff x="6707374" y="4303179"/>
              <a:chExt cx="2302894" cy="1577355"/>
            </a:xfrm>
          </p:grpSpPr>
          <p:pic>
            <p:nvPicPr>
              <p:cNvPr id="77" name="Picture 7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27" t="69682" r="90698" b="10348"/>
              <a:stretch/>
            </p:blipFill>
            <p:spPr>
              <a:xfrm>
                <a:off x="6707374" y="4369051"/>
                <a:ext cx="390899" cy="1484114"/>
              </a:xfrm>
              <a:prstGeom prst="rect">
                <a:avLst/>
              </a:prstGeom>
            </p:spPr>
          </p:pic>
          <p:sp>
            <p:nvSpPr>
              <p:cNvPr id="10" name="TextBox 9"/>
              <p:cNvSpPr txBox="1"/>
              <p:nvPr/>
            </p:nvSpPr>
            <p:spPr>
              <a:xfrm>
                <a:off x="7023255" y="4303179"/>
                <a:ext cx="1987013" cy="1577355"/>
              </a:xfrm>
              <a:prstGeom prst="rect">
                <a:avLst/>
              </a:prstGeom>
              <a:noFill/>
            </p:spPr>
            <p:txBody>
              <a:bodyPr wrap="square" rtlCol="0" anchor="b">
                <a:spAutoFit/>
              </a:bodyPr>
              <a:lstStyle/>
              <a:p>
                <a:pPr defTabSz="457200">
                  <a:spcBef>
                    <a:spcPts val="300"/>
                  </a:spcBef>
                </a:pPr>
                <a:r>
                  <a:rPr lang="en-US" sz="1400" dirty="0">
                    <a:solidFill>
                      <a:prstClr val="black"/>
                    </a:solidFill>
                    <a:latin typeface="Arial" panose="020B0604020202020204" pitchFamily="34" charset="0"/>
                    <a:cs typeface="Arial" panose="020B0604020202020204" pitchFamily="34" charset="0"/>
                  </a:rPr>
                  <a:t>&lt;10.0%</a:t>
                </a:r>
              </a:p>
              <a:p>
                <a:pPr defTabSz="457200">
                  <a:spcBef>
                    <a:spcPts val="300"/>
                  </a:spcBef>
                </a:pPr>
                <a:r>
                  <a:rPr lang="en-US" sz="1400" dirty="0">
                    <a:solidFill>
                      <a:prstClr val="black"/>
                    </a:solidFill>
                    <a:latin typeface="Arial" panose="020B0604020202020204" pitchFamily="34" charset="0"/>
                    <a:cs typeface="Arial" panose="020B0604020202020204" pitchFamily="34" charset="0"/>
                  </a:rPr>
                  <a:t>10.0%-19.9%</a:t>
                </a:r>
              </a:p>
              <a:p>
                <a:pPr defTabSz="457200">
                  <a:spcBef>
                    <a:spcPts val="300"/>
                  </a:spcBef>
                </a:pPr>
                <a:r>
                  <a:rPr lang="en-US" sz="1400" dirty="0">
                    <a:solidFill>
                      <a:prstClr val="black"/>
                    </a:solidFill>
                    <a:latin typeface="Arial" panose="020B0604020202020204" pitchFamily="34" charset="0"/>
                    <a:cs typeface="Arial" panose="020B0604020202020204" pitchFamily="34" charset="0"/>
                  </a:rPr>
                  <a:t>20.0%-29.9%</a:t>
                </a:r>
              </a:p>
              <a:p>
                <a:pPr defTabSz="457200">
                  <a:spcBef>
                    <a:spcPts val="300"/>
                  </a:spcBef>
                </a:pPr>
                <a:r>
                  <a:rPr lang="en-US" sz="1400" dirty="0">
                    <a:solidFill>
                      <a:prstClr val="black"/>
                    </a:solidFill>
                    <a:latin typeface="Arial" panose="020B0604020202020204" pitchFamily="34" charset="0"/>
                    <a:cs typeface="Arial" panose="020B0604020202020204" pitchFamily="34" charset="0"/>
                  </a:rPr>
                  <a:t>≥30%</a:t>
                </a:r>
              </a:p>
              <a:p>
                <a:pPr defTabSz="457200">
                  <a:spcBef>
                    <a:spcPts val="300"/>
                  </a:spcBef>
                </a:pPr>
                <a:r>
                  <a:rPr lang="en-US" sz="1400" dirty="0">
                    <a:solidFill>
                      <a:prstClr val="black"/>
                    </a:solidFill>
                    <a:latin typeface="Arial" panose="020B0604020202020204" pitchFamily="34" charset="0"/>
                    <a:cs typeface="Arial" panose="020B0604020202020204" pitchFamily="34" charset="0"/>
                  </a:rPr>
                  <a:t>Data not available</a:t>
                </a:r>
              </a:p>
              <a:p>
                <a:pPr defTabSz="457200">
                  <a:spcBef>
                    <a:spcPts val="300"/>
                  </a:spcBef>
                </a:pPr>
                <a:r>
                  <a:rPr lang="en-US" sz="1400" dirty="0">
                    <a:solidFill>
                      <a:prstClr val="black"/>
                    </a:solidFill>
                    <a:latin typeface="Arial" panose="020B0604020202020204" pitchFamily="34" charset="0"/>
                    <a:cs typeface="Arial" panose="020B0604020202020204" pitchFamily="34" charset="0"/>
                  </a:rPr>
                  <a:t>Not applicable</a:t>
                </a:r>
              </a:p>
            </p:txBody>
          </p:sp>
        </p:grpSp>
        <p:sp>
          <p:nvSpPr>
            <p:cNvPr id="12" name="Rectangle 11"/>
            <p:cNvSpPr/>
            <p:nvPr/>
          </p:nvSpPr>
          <p:spPr>
            <a:xfrm>
              <a:off x="6560506" y="3037052"/>
              <a:ext cx="1394934" cy="307777"/>
            </a:xfrm>
            <a:prstGeom prst="rect">
              <a:avLst/>
            </a:prstGeom>
          </p:spPr>
          <p:txBody>
            <a:bodyPr wrap="none">
              <a:spAutoFit/>
            </a:bodyPr>
            <a:lstStyle/>
            <a:p>
              <a:pPr defTabSz="457200">
                <a:spcBef>
                  <a:spcPts val="300"/>
                </a:spcBef>
              </a:pPr>
              <a:r>
                <a:rPr lang="en-US" sz="1400" b="1" dirty="0">
                  <a:solidFill>
                    <a:prstClr val="black"/>
                  </a:solidFill>
                  <a:latin typeface="Arial" panose="020B0604020202020204" pitchFamily="34" charset="0"/>
                  <a:cs typeface="Arial" panose="020B0604020202020204" pitchFamily="34" charset="0"/>
                </a:rPr>
                <a:t>BMI ≥30 kg/m</a:t>
              </a:r>
              <a:r>
                <a:rPr lang="en-US" sz="1400" b="1" baseline="30000" dirty="0">
                  <a:solidFill>
                    <a:prstClr val="black"/>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3782085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p:cNvSpPr>
          <p:nvPr>
            <p:ph type="title"/>
          </p:nvPr>
        </p:nvSpPr>
        <p:spPr/>
        <p:txBody>
          <a:bodyPr/>
          <a:lstStyle>
            <a:lvl1pPr defTabSz="452627">
              <a:defRPr sz="3564"/>
            </a:lvl1pPr>
          </a:lstStyle>
          <a:p>
            <a:pPr lvl="0"/>
            <a:r>
              <a:rPr lang="en-US" smtClean="0"/>
              <a:t>Obesity Increase Is Associated with Rising Rates of Diabetes Worldwide</a:t>
            </a:r>
            <a:endParaRPr lang="en-US" dirty="0"/>
          </a:p>
        </p:txBody>
      </p:sp>
      <p:sp>
        <p:nvSpPr>
          <p:cNvPr id="513" name="Shape 513"/>
          <p:cNvSpPr>
            <a:spLocks noGrp="1"/>
          </p:cNvSpPr>
          <p:nvPr>
            <p:ph type="sldNum" sz="quarter" idx="12"/>
          </p:nvPr>
        </p:nvSpPr>
        <p:spPr/>
        <p:txBody>
          <a:bodyPr/>
          <a:lstStyle/>
          <a:p>
            <a:fld id="{86CB4B4D-7CA3-9044-876B-883B54F8677D}" type="slidenum">
              <a:rPr lang="en-US" smtClean="0"/>
              <a:pPr/>
              <a:t>12</a:t>
            </a:fld>
            <a:endParaRPr lang="en-US" dirty="0"/>
          </a:p>
        </p:txBody>
      </p:sp>
      <p:sp>
        <p:nvSpPr>
          <p:cNvPr id="515" name="Shape 515"/>
          <p:cNvSpPr/>
          <p:nvPr/>
        </p:nvSpPr>
        <p:spPr>
          <a:xfrm>
            <a:off x="2130425" y="6570094"/>
            <a:ext cx="7663034" cy="246221"/>
          </a:xfrm>
          <a:prstGeom prst="rect">
            <a:avLst/>
          </a:prstGeom>
          <a:ln w="12700">
            <a:miter lim="400000"/>
          </a:ln>
          <a:extLst>
            <a:ext uri="{C572A759-6A51-4108-AA02-DFA0A04FC94B}">
              <ma14:wrappingTextBoxFlag xmlns:ma14="http://schemas.microsoft.com/office/mac/drawingml/2011/main" xmlns="" val="1"/>
            </a:ext>
          </a:extLst>
        </p:spPr>
        <p:txBody>
          <a:bodyPr lIns="91440" tIns="45720" rIns="91440" bIns="45720" anchor="b">
            <a:spAutoFit/>
          </a:bodyPr>
          <a:lstStyle/>
          <a:p>
            <a:pPr defTabSz="457200">
              <a:spcBef>
                <a:spcPts val="600"/>
              </a:spcBef>
            </a:pPr>
            <a:r>
              <a:rPr lang="en-US" sz="1000" dirty="0">
                <a:solidFill>
                  <a:prstClr val="black"/>
                </a:solidFill>
                <a:latin typeface="Arial"/>
                <a:ea typeface="Arial"/>
                <a:cs typeface="Arial"/>
              </a:rPr>
              <a:t>IDF. Diabetes Atlas Update 2015. Available at: http://www.idf.org/sites/default/files/Atlas7e-poster.pdf.</a:t>
            </a:r>
          </a:p>
        </p:txBody>
      </p:sp>
      <p:grpSp>
        <p:nvGrpSpPr>
          <p:cNvPr id="7" name="Group 6"/>
          <p:cNvGrpSpPr/>
          <p:nvPr/>
        </p:nvGrpSpPr>
        <p:grpSpPr>
          <a:xfrm>
            <a:off x="2249767" y="1230201"/>
            <a:ext cx="7857708" cy="5320938"/>
            <a:chOff x="725767" y="1230201"/>
            <a:chExt cx="7857708" cy="5320938"/>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67" y="1230201"/>
              <a:ext cx="7788039" cy="532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2813537" y="1239056"/>
              <a:ext cx="5769938" cy="5275012"/>
              <a:chOff x="2949464" y="1127843"/>
              <a:chExt cx="5769938" cy="5275012"/>
            </a:xfrm>
          </p:grpSpPr>
          <p:sp>
            <p:nvSpPr>
              <p:cNvPr id="516" name="Shape 516"/>
              <p:cNvSpPr/>
              <p:nvPr/>
            </p:nvSpPr>
            <p:spPr>
              <a:xfrm>
                <a:off x="2949464" y="5879635"/>
                <a:ext cx="5769938" cy="523220"/>
              </a:xfrm>
              <a:prstGeom prst="rect">
                <a:avLst/>
              </a:prstGeom>
              <a:ln/>
              <a:extLst>
                <a:ext uri="{C572A759-6A51-4108-AA02-DFA0A04FC94B}">
                  <ma14:wrappingTextBoxFlag xmlns:ma14="http://schemas.microsoft.com/office/mac/drawingml/2011/main" xmlns="" val="1"/>
                </a:ext>
              </a:extLst>
            </p:spPr>
            <p:style>
              <a:lnRef idx="1">
                <a:schemeClr val="accent6"/>
              </a:lnRef>
              <a:fillRef idx="2">
                <a:schemeClr val="accent6"/>
              </a:fillRef>
              <a:effectRef idx="1">
                <a:schemeClr val="accent6"/>
              </a:effectRef>
              <a:fontRef idx="minor">
                <a:schemeClr val="dk1"/>
              </a:fontRef>
            </p:style>
            <p:txBody>
              <a:bodyPr wrap="square" lIns="45719" rIns="45719">
                <a:spAutoFit/>
              </a:bodyPr>
              <a:lstStyle>
                <a:lvl1pPr algn="ctr">
                  <a:defRPr sz="1800">
                    <a:latin typeface="Arial"/>
                    <a:ea typeface="Arial"/>
                    <a:cs typeface="Arial"/>
                    <a:sym typeface="Arial"/>
                  </a:defRPr>
                </a:lvl1pPr>
              </a:lstStyle>
              <a:p>
                <a:pPr algn="r" defTabSz="457200"/>
                <a:r>
                  <a:rPr lang="en-US" sz="1400" dirty="0">
                    <a:solidFill>
                      <a:prstClr val="black"/>
                    </a:solidFill>
                  </a:rPr>
                  <a:t>Current estimated prevalence: 415 million worldwide</a:t>
                </a:r>
              </a:p>
              <a:p>
                <a:pPr algn="r" defTabSz="457200"/>
                <a:r>
                  <a:rPr sz="1400" dirty="0">
                    <a:solidFill>
                      <a:prstClr val="black"/>
                    </a:solidFill>
                  </a:rPr>
                  <a:t>By 20</a:t>
                </a:r>
                <a:r>
                  <a:rPr lang="en-US" sz="1400" dirty="0">
                    <a:solidFill>
                      <a:prstClr val="black"/>
                    </a:solidFill>
                  </a:rPr>
                  <a:t>40</a:t>
                </a:r>
                <a:r>
                  <a:rPr sz="1400" dirty="0">
                    <a:solidFill>
                      <a:prstClr val="black"/>
                    </a:solidFill>
                  </a:rPr>
                  <a:t>, </a:t>
                </a:r>
                <a:r>
                  <a:rPr lang="en-US" sz="1400" dirty="0">
                    <a:solidFill>
                      <a:prstClr val="black"/>
                    </a:solidFill>
                  </a:rPr>
                  <a:t>642</a:t>
                </a:r>
                <a:r>
                  <a:rPr sz="1400" dirty="0">
                    <a:solidFill>
                      <a:prstClr val="black"/>
                    </a:solidFill>
                  </a:rPr>
                  <a:t> million people worldwide are expected to have diabetes</a:t>
                </a:r>
              </a:p>
            </p:txBody>
          </p:sp>
          <p:sp>
            <p:nvSpPr>
              <p:cNvPr id="5" name="Rectangle 4"/>
              <p:cNvSpPr/>
              <p:nvPr/>
            </p:nvSpPr>
            <p:spPr>
              <a:xfrm>
                <a:off x="3089189" y="1127843"/>
                <a:ext cx="5630213" cy="3920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6666"/>
                  </a:solidFill>
                </a:endParaRPr>
              </a:p>
            </p:txBody>
          </p:sp>
        </p:grpSp>
      </p:grpSp>
    </p:spTree>
    <p:extLst>
      <p:ext uri="{BB962C8B-B14F-4D97-AF65-F5344CB8AC3E}">
        <p14:creationId xmlns:p14="http://schemas.microsoft.com/office/powerpoint/2010/main" val="627131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p:cNvSpPr>
          <p:nvPr>
            <p:ph type="title"/>
          </p:nvPr>
        </p:nvSpPr>
        <p:spPr/>
        <p:txBody>
          <a:bodyPr/>
          <a:lstStyle>
            <a:lvl1pPr defTabSz="452627">
              <a:defRPr sz="3564"/>
            </a:lvl1pPr>
          </a:lstStyle>
          <a:p>
            <a:pPr lvl="0"/>
            <a:r>
              <a:rPr lang="en-US" smtClean="0"/>
              <a:t>Strong Association Between Weight Gain and Diabetes: Rural India</a:t>
            </a:r>
            <a:endParaRPr lang="en-US" dirty="0"/>
          </a:p>
        </p:txBody>
      </p:sp>
      <p:sp>
        <p:nvSpPr>
          <p:cNvPr id="519" name="Shape 519"/>
          <p:cNvSpPr>
            <a:spLocks noGrp="1"/>
          </p:cNvSpPr>
          <p:nvPr>
            <p:ph type="sldNum" sz="quarter" idx="12"/>
          </p:nvPr>
        </p:nvSpPr>
        <p:spPr/>
        <p:txBody>
          <a:bodyPr/>
          <a:lstStyle/>
          <a:p>
            <a:fld id="{86CB4B4D-7CA3-9044-876B-883B54F8677D}" type="slidenum">
              <a:rPr lang="en-US" smtClean="0"/>
              <a:pPr/>
              <a:t>13</a:t>
            </a:fld>
            <a:endParaRPr lang="en-US" dirty="0"/>
          </a:p>
        </p:txBody>
      </p:sp>
      <p:sp>
        <p:nvSpPr>
          <p:cNvPr id="520" name="Shape 520"/>
          <p:cNvSpPr/>
          <p:nvPr/>
        </p:nvSpPr>
        <p:spPr>
          <a:xfrm>
            <a:off x="2130425" y="6113521"/>
            <a:ext cx="7045326" cy="707886"/>
          </a:xfrm>
          <a:prstGeom prst="rect">
            <a:avLst/>
          </a:prstGeom>
          <a:ln w="12700">
            <a:miter lim="400000"/>
          </a:ln>
          <a:extLst>
            <a:ext uri="{C572A759-6A51-4108-AA02-DFA0A04FC94B}">
              <ma14:wrappingTextBoxFlag xmlns:ma14="http://schemas.microsoft.com/office/mac/drawingml/2011/main" xmlns="" val="1"/>
            </a:ext>
          </a:extLst>
        </p:spPr>
        <p:txBody>
          <a:bodyPr lIns="91440" tIns="45720" rIns="91440" bIns="45720" anchor="b">
            <a:spAutoFit/>
          </a:bodyPr>
          <a:lstStyle/>
          <a:p>
            <a:pPr defTabSz="457200">
              <a:spcBef>
                <a:spcPts val="600"/>
              </a:spcBef>
            </a:pPr>
            <a:r>
              <a:rPr sz="1000" dirty="0">
                <a:solidFill>
                  <a:prstClr val="black"/>
                </a:solidFill>
                <a:latin typeface="Arial"/>
                <a:ea typeface="Arial"/>
                <a:cs typeface="Arial"/>
                <a:sym typeface="Arial"/>
              </a:rPr>
              <a:t>*BMI ≥25 kg/m</a:t>
            </a:r>
            <a:r>
              <a:rPr sz="1000" baseline="30000" dirty="0">
                <a:solidFill>
                  <a:prstClr val="black"/>
                </a:solidFill>
                <a:latin typeface="Arial"/>
                <a:ea typeface="Arial"/>
                <a:cs typeface="Arial"/>
                <a:sym typeface="Arial"/>
              </a:rPr>
              <a:t>2</a:t>
            </a:r>
            <a:r>
              <a:rPr sz="1000" dirty="0">
                <a:solidFill>
                  <a:prstClr val="black"/>
                </a:solidFill>
                <a:latin typeface="Arial"/>
                <a:ea typeface="Arial"/>
                <a:cs typeface="Arial"/>
                <a:sym typeface="Arial"/>
              </a:rPr>
              <a:t>.</a:t>
            </a:r>
          </a:p>
          <a:p>
            <a:pPr defTabSz="457200">
              <a:spcBef>
                <a:spcPts val="600"/>
              </a:spcBef>
            </a:pPr>
            <a:r>
              <a:rPr lang="en-US" sz="1000" dirty="0">
                <a:solidFill>
                  <a:prstClr val="black"/>
                </a:solidFill>
                <a:latin typeface="Arial"/>
                <a:ea typeface="Arial"/>
                <a:cs typeface="Arial"/>
                <a:sym typeface="Arial"/>
              </a:rPr>
              <a:t>BMI = body mass index.</a:t>
            </a:r>
          </a:p>
          <a:p>
            <a:pPr defTabSz="457200">
              <a:spcBef>
                <a:spcPts val="600"/>
              </a:spcBef>
            </a:pPr>
            <a:r>
              <a:rPr sz="1000" dirty="0">
                <a:solidFill>
                  <a:prstClr val="black"/>
                </a:solidFill>
                <a:latin typeface="Arial"/>
                <a:ea typeface="Arial"/>
                <a:cs typeface="Arial"/>
                <a:sym typeface="Arial"/>
              </a:rPr>
              <a:t>Ramachandran A, et al. </a:t>
            </a:r>
            <a:r>
              <a:rPr sz="1000" i="1" dirty="0">
                <a:solidFill>
                  <a:prstClr val="black"/>
                </a:solidFill>
                <a:latin typeface="Arial"/>
                <a:ea typeface="Arial"/>
                <a:cs typeface="Arial"/>
                <a:sym typeface="Arial"/>
              </a:rPr>
              <a:t>Diabetologia</a:t>
            </a:r>
            <a:r>
              <a:rPr sz="1000" dirty="0">
                <a:solidFill>
                  <a:prstClr val="black"/>
                </a:solidFill>
                <a:latin typeface="Arial"/>
                <a:ea typeface="Arial"/>
                <a:cs typeface="Arial"/>
                <a:sym typeface="Arial"/>
              </a:rPr>
              <a:t>. 2004;47:860-865. </a:t>
            </a:r>
          </a:p>
        </p:txBody>
      </p:sp>
      <p:graphicFrame>
        <p:nvGraphicFramePr>
          <p:cNvPr id="523" name="Chart 523"/>
          <p:cNvGraphicFramePr/>
          <p:nvPr>
            <p:extLst>
              <p:ext uri="{D42A27DB-BD31-4B8C-83A1-F6EECF244321}">
                <p14:modId xmlns:p14="http://schemas.microsoft.com/office/powerpoint/2010/main" val="1480799822"/>
              </p:ext>
            </p:extLst>
          </p:nvPr>
        </p:nvGraphicFramePr>
        <p:xfrm>
          <a:off x="6378608" y="2613552"/>
          <a:ext cx="3709767" cy="2911178"/>
        </p:xfrm>
        <a:graphic>
          <a:graphicData uri="http://schemas.openxmlformats.org/drawingml/2006/chart">
            <c:chart xmlns:c="http://schemas.openxmlformats.org/drawingml/2006/chart" xmlns:r="http://schemas.openxmlformats.org/officeDocument/2006/relationships" r:id="rId2"/>
          </a:graphicData>
        </a:graphic>
      </p:graphicFrame>
      <p:grpSp>
        <p:nvGrpSpPr>
          <p:cNvPr id="528" name="Group 528"/>
          <p:cNvGrpSpPr/>
          <p:nvPr/>
        </p:nvGrpSpPr>
        <p:grpSpPr>
          <a:xfrm>
            <a:off x="7665987" y="2720134"/>
            <a:ext cx="1644652" cy="1440706"/>
            <a:chOff x="0" y="177621"/>
            <a:chExt cx="1644651" cy="1440704"/>
          </a:xfrm>
        </p:grpSpPr>
        <p:sp>
          <p:nvSpPr>
            <p:cNvPr id="524" name="Shape 524"/>
            <p:cNvSpPr/>
            <p:nvPr/>
          </p:nvSpPr>
          <p:spPr>
            <a:xfrm flipV="1">
              <a:off x="12262" y="177621"/>
              <a:ext cx="1" cy="1440704"/>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sp>
          <p:nvSpPr>
            <p:cNvPr id="525" name="Shape 525"/>
            <p:cNvSpPr/>
            <p:nvPr/>
          </p:nvSpPr>
          <p:spPr>
            <a:xfrm>
              <a:off x="0" y="177621"/>
              <a:ext cx="1644651" cy="3037"/>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sp>
          <p:nvSpPr>
            <p:cNvPr id="526" name="Shape 526"/>
            <p:cNvSpPr/>
            <p:nvPr/>
          </p:nvSpPr>
          <p:spPr>
            <a:xfrm flipV="1">
              <a:off x="1640051" y="182175"/>
              <a:ext cx="4599" cy="265673"/>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grpSp>
      <p:grpSp>
        <p:nvGrpSpPr>
          <p:cNvPr id="535" name="Group 535"/>
          <p:cNvGrpSpPr/>
          <p:nvPr/>
        </p:nvGrpSpPr>
        <p:grpSpPr>
          <a:xfrm>
            <a:off x="2453850" y="2618329"/>
            <a:ext cx="3784902" cy="2904456"/>
            <a:chOff x="0" y="75816"/>
            <a:chExt cx="3784901" cy="2904455"/>
          </a:xfrm>
        </p:grpSpPr>
        <p:graphicFrame>
          <p:nvGraphicFramePr>
            <p:cNvPr id="529" name="Chart 529"/>
            <p:cNvGraphicFramePr/>
            <p:nvPr>
              <p:extLst>
                <p:ext uri="{D42A27DB-BD31-4B8C-83A1-F6EECF244321}">
                  <p14:modId xmlns:p14="http://schemas.microsoft.com/office/powerpoint/2010/main" val="1607544059"/>
                </p:ext>
              </p:extLst>
            </p:nvPr>
          </p:nvGraphicFramePr>
          <p:xfrm>
            <a:off x="0" y="75816"/>
            <a:ext cx="3784901" cy="2904455"/>
          </p:xfrm>
          <a:graphic>
            <a:graphicData uri="http://schemas.openxmlformats.org/drawingml/2006/chart">
              <c:chart xmlns:c="http://schemas.openxmlformats.org/drawingml/2006/chart" xmlns:r="http://schemas.openxmlformats.org/officeDocument/2006/relationships" r:id="rId3"/>
            </a:graphicData>
          </a:graphic>
        </p:graphicFrame>
        <p:grpSp>
          <p:nvGrpSpPr>
            <p:cNvPr id="533" name="Group 533"/>
            <p:cNvGrpSpPr/>
            <p:nvPr/>
          </p:nvGrpSpPr>
          <p:grpSpPr>
            <a:xfrm>
              <a:off x="1464324" y="178916"/>
              <a:ext cx="1509396" cy="1827423"/>
              <a:chOff x="0" y="0"/>
              <a:chExt cx="1509395" cy="1827421"/>
            </a:xfrm>
          </p:grpSpPr>
          <p:sp>
            <p:nvSpPr>
              <p:cNvPr id="530" name="Shape 530"/>
              <p:cNvSpPr/>
              <p:nvPr/>
            </p:nvSpPr>
            <p:spPr>
              <a:xfrm flipH="1" flipV="1">
                <a:off x="2943" y="0"/>
                <a:ext cx="4415" cy="1827422"/>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sp>
            <p:nvSpPr>
              <p:cNvPr id="531" name="Shape 531"/>
              <p:cNvSpPr/>
              <p:nvPr/>
            </p:nvSpPr>
            <p:spPr>
              <a:xfrm>
                <a:off x="-1" y="-1"/>
                <a:ext cx="1508127" cy="3029"/>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sp>
            <p:nvSpPr>
              <p:cNvPr id="532" name="Shape 532"/>
              <p:cNvSpPr/>
              <p:nvPr/>
            </p:nvSpPr>
            <p:spPr>
              <a:xfrm flipV="1">
                <a:off x="1509395" y="4542"/>
                <a:ext cx="1" cy="124150"/>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grpSp>
      </p:grpSp>
      <p:sp>
        <p:nvSpPr>
          <p:cNvPr id="20" name="TextBox 19"/>
          <p:cNvSpPr txBox="1"/>
          <p:nvPr/>
        </p:nvSpPr>
        <p:spPr>
          <a:xfrm>
            <a:off x="3239187" y="1570893"/>
            <a:ext cx="2250830" cy="461665"/>
          </a:xfrm>
          <a:prstGeom prst="rect">
            <a:avLst/>
          </a:prstGeom>
          <a:noFill/>
        </p:spPr>
        <p:txBody>
          <a:bodyPr wrap="square" rtlCol="0">
            <a:spAutoFit/>
          </a:bodyPr>
          <a:lstStyle/>
          <a:p>
            <a:pPr algn="ctr"/>
            <a:r>
              <a:rPr lang="en-US" sz="2400" b="1" dirty="0">
                <a:solidFill>
                  <a:srgbClr val="267FA4"/>
                </a:solidFill>
                <a:ea typeface="Verdana" panose="020B0604030504040204" pitchFamily="34" charset="0"/>
                <a:cs typeface="Verdana" panose="020B0604030504040204" pitchFamily="34" charset="0"/>
              </a:rPr>
              <a:t>Obesity*</a:t>
            </a:r>
          </a:p>
        </p:txBody>
      </p:sp>
      <p:sp>
        <p:nvSpPr>
          <p:cNvPr id="21" name="TextBox 20"/>
          <p:cNvSpPr txBox="1"/>
          <p:nvPr/>
        </p:nvSpPr>
        <p:spPr>
          <a:xfrm>
            <a:off x="7333882" y="1570893"/>
            <a:ext cx="2250830" cy="461665"/>
          </a:xfrm>
          <a:prstGeom prst="rect">
            <a:avLst/>
          </a:prstGeom>
          <a:noFill/>
        </p:spPr>
        <p:txBody>
          <a:bodyPr wrap="square" rtlCol="0">
            <a:spAutoFit/>
          </a:bodyPr>
          <a:lstStyle/>
          <a:p>
            <a:pPr algn="ctr"/>
            <a:r>
              <a:rPr lang="en-US" sz="2400" b="1" dirty="0">
                <a:solidFill>
                  <a:srgbClr val="267FA4"/>
                </a:solidFill>
                <a:ea typeface="Verdana" panose="020B0604030504040204" pitchFamily="34" charset="0"/>
                <a:cs typeface="Verdana" panose="020B0604030504040204" pitchFamily="34" charset="0"/>
              </a:rPr>
              <a:t>Diabetes</a:t>
            </a:r>
          </a:p>
        </p:txBody>
      </p:sp>
      <p:sp>
        <p:nvSpPr>
          <p:cNvPr id="2" name="Rectangle 1"/>
          <p:cNvSpPr/>
          <p:nvPr/>
        </p:nvSpPr>
        <p:spPr>
          <a:xfrm>
            <a:off x="4097190" y="2566020"/>
            <a:ext cx="1184620" cy="307777"/>
          </a:xfrm>
          <a:prstGeom prst="rect">
            <a:avLst/>
          </a:prstGeom>
          <a:solidFill>
            <a:schemeClr val="tx2"/>
          </a:solidFill>
        </p:spPr>
        <p:txBody>
          <a:bodyPr wrap="none" lIns="0" rIns="0">
            <a:spAutoFit/>
          </a:bodyPr>
          <a:lstStyle/>
          <a:p>
            <a:pPr algn="ctr">
              <a:defRPr sz="1800"/>
            </a:pPr>
            <a:r>
              <a:rPr lang="en-US" sz="1400" dirty="0">
                <a:solidFill>
                  <a:prstClr val="black"/>
                </a:solidFill>
                <a:latin typeface="Arial" panose="020B0604020202020204" pitchFamily="34" charset="0"/>
                <a:cs typeface="Arial" panose="020B0604020202020204" pitchFamily="34" charset="0"/>
              </a:rPr>
              <a:t>750% increase</a:t>
            </a:r>
          </a:p>
        </p:txBody>
      </p:sp>
      <p:sp>
        <p:nvSpPr>
          <p:cNvPr id="27" name="Shape 527"/>
          <p:cNvSpPr/>
          <p:nvPr/>
        </p:nvSpPr>
        <p:spPr>
          <a:xfrm>
            <a:off x="7863605" y="2564361"/>
            <a:ext cx="1234312" cy="307777"/>
          </a:xfrm>
          <a:prstGeom prst="rect">
            <a:avLst/>
          </a:prstGeom>
          <a:solidFill>
            <a:schemeClr val="tx2"/>
          </a:solidFill>
          <a:extLst>
            <a:ext uri="{C572A759-6A51-4108-AA02-DFA0A04FC94B}">
              <ma14:wrappingTextBoxFlag xmlns:ma14="http://schemas.microsoft.com/office/mac/drawingml/2011/main" xmlns="" val="1"/>
            </a:ext>
          </a:extLst>
        </p:spPr>
        <p:txBody>
          <a:bodyPr wrap="none" lIns="0" rIns="0">
            <a:spAutoFit/>
          </a:bodyPr>
          <a:lstStyle/>
          <a:p>
            <a:pPr algn="ctr"/>
            <a:r>
              <a:rPr sz="1400" dirty="0">
                <a:solidFill>
                  <a:prstClr val="black"/>
                </a:solidFill>
                <a:latin typeface="Arial" panose="020B0604020202020204" pitchFamily="34" charset="0"/>
                <a:cs typeface="Arial" panose="020B0604020202020204" pitchFamily="34" charset="0"/>
              </a:rPr>
              <a:t>191% increase</a:t>
            </a:r>
            <a:r>
              <a:rPr lang="en-US" sz="1400" dirty="0">
                <a:solidFill>
                  <a:prstClr val="black"/>
                </a:solidFill>
                <a:latin typeface="Arial" panose="020B0604020202020204" pitchFamily="34" charset="0"/>
                <a:cs typeface="Arial" panose="020B0604020202020204" pitchFamily="34" charset="0"/>
              </a:rPr>
              <a:t> </a:t>
            </a:r>
            <a:endParaRPr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566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p:cNvSpPr>
          <p:nvPr>
            <p:ph type="title"/>
          </p:nvPr>
        </p:nvSpPr>
        <p:spPr/>
        <p:txBody>
          <a:bodyPr/>
          <a:lstStyle>
            <a:lvl1pPr defTabSz="452627">
              <a:defRPr sz="3564"/>
            </a:lvl1pPr>
          </a:lstStyle>
          <a:p>
            <a:pPr lvl="0"/>
            <a:r>
              <a:rPr lang="en-US" smtClean="0"/>
              <a:t>The Increase in Diabetes Parallels the Increase in Obesity in the United States</a:t>
            </a:r>
            <a:endParaRPr lang="en-US" dirty="0"/>
          </a:p>
        </p:txBody>
      </p:sp>
      <p:sp>
        <p:nvSpPr>
          <p:cNvPr id="548" name="Shape 548"/>
          <p:cNvSpPr>
            <a:spLocks noGrp="1"/>
          </p:cNvSpPr>
          <p:nvPr>
            <p:ph type="sldNum" sz="quarter" idx="12"/>
          </p:nvPr>
        </p:nvSpPr>
        <p:spPr/>
        <p:txBody>
          <a:bodyPr/>
          <a:lstStyle/>
          <a:p>
            <a:fld id="{86CB4B4D-7CA3-9044-876B-883B54F8677D}" type="slidenum">
              <a:rPr lang="en-US" smtClean="0"/>
              <a:pPr/>
              <a:t>14</a:t>
            </a:fld>
            <a:endParaRPr lang="en-US" dirty="0"/>
          </a:p>
        </p:txBody>
      </p:sp>
      <p:sp>
        <p:nvSpPr>
          <p:cNvPr id="538" name="Shape 538"/>
          <p:cNvSpPr/>
          <p:nvPr/>
        </p:nvSpPr>
        <p:spPr>
          <a:xfrm>
            <a:off x="2130426" y="5806358"/>
            <a:ext cx="7777165" cy="1015663"/>
          </a:xfrm>
          <a:prstGeom prst="rect">
            <a:avLst/>
          </a:prstGeom>
          <a:ln w="12700">
            <a:miter lim="400000"/>
          </a:ln>
          <a:extLst>
            <a:ext uri="{C572A759-6A51-4108-AA02-DFA0A04FC94B}">
              <ma14:wrappingTextBoxFlag xmlns:ma14="http://schemas.microsoft.com/office/mac/drawingml/2011/main" xmlns="" val="1"/>
            </a:ext>
          </a:extLst>
        </p:spPr>
        <p:txBody>
          <a:bodyPr lIns="91440" tIns="45720" rIns="91440" bIns="45720" anchor="b">
            <a:spAutoFit/>
          </a:bodyPr>
          <a:lstStyle/>
          <a:p>
            <a:pPr defTabSz="457200">
              <a:spcBef>
                <a:spcPts val="600"/>
              </a:spcBef>
            </a:pPr>
            <a:r>
              <a:rPr sz="1000" dirty="0">
                <a:solidFill>
                  <a:prstClr val="black"/>
                </a:solidFill>
                <a:latin typeface="Arial"/>
                <a:ea typeface="Arial"/>
                <a:cs typeface="Arial"/>
                <a:sym typeface="Arial"/>
              </a:rPr>
              <a:t>*BMI ≥30 kg/m</a:t>
            </a:r>
            <a:r>
              <a:rPr sz="1000" baseline="30000" dirty="0">
                <a:solidFill>
                  <a:prstClr val="black"/>
                </a:solidFill>
                <a:latin typeface="Arial"/>
                <a:ea typeface="Arial"/>
                <a:cs typeface="Arial"/>
                <a:sym typeface="Arial"/>
              </a:rPr>
              <a:t>2</a:t>
            </a:r>
            <a:r>
              <a:rPr sz="1000" dirty="0">
                <a:solidFill>
                  <a:prstClr val="black"/>
                </a:solidFill>
                <a:latin typeface="Arial"/>
                <a:ea typeface="Arial"/>
                <a:cs typeface="Arial"/>
                <a:sym typeface="Arial"/>
              </a:rPr>
              <a:t>.</a:t>
            </a:r>
          </a:p>
          <a:p>
            <a:pPr defTabSz="457200">
              <a:spcBef>
                <a:spcPts val="600"/>
              </a:spcBef>
            </a:pPr>
            <a:r>
              <a:rPr lang="en-US" sz="1000" dirty="0">
                <a:solidFill>
                  <a:prstClr val="black"/>
                </a:solidFill>
                <a:latin typeface="Arial"/>
                <a:ea typeface="Arial"/>
                <a:cs typeface="Arial"/>
                <a:sym typeface="Arial"/>
              </a:rPr>
              <a:t>BMI = body mass index.</a:t>
            </a:r>
          </a:p>
          <a:p>
            <a:pPr defTabSz="457200">
              <a:spcBef>
                <a:spcPts val="600"/>
              </a:spcBef>
            </a:pPr>
            <a:r>
              <a:rPr sz="1000" dirty="0">
                <a:solidFill>
                  <a:prstClr val="black"/>
                </a:solidFill>
                <a:latin typeface="Arial"/>
                <a:ea typeface="Arial"/>
                <a:cs typeface="Arial"/>
                <a:sym typeface="Arial"/>
              </a:rPr>
              <a:t>CDC. National diabetes </a:t>
            </a:r>
            <a:r>
              <a:rPr lang="en-US" sz="1000" dirty="0">
                <a:solidFill>
                  <a:prstClr val="black"/>
                </a:solidFill>
                <a:latin typeface="Arial"/>
                <a:ea typeface="Arial"/>
                <a:cs typeface="Arial"/>
                <a:sym typeface="Arial"/>
              </a:rPr>
              <a:t>statistics report</a:t>
            </a:r>
            <a:r>
              <a:rPr sz="1000" dirty="0">
                <a:solidFill>
                  <a:prstClr val="black"/>
                </a:solidFill>
                <a:latin typeface="Arial"/>
                <a:ea typeface="Arial"/>
                <a:cs typeface="Arial"/>
                <a:sym typeface="Arial"/>
              </a:rPr>
              <a:t>, 201</a:t>
            </a:r>
            <a:r>
              <a:rPr lang="en-US" sz="1000" dirty="0">
                <a:solidFill>
                  <a:prstClr val="black"/>
                </a:solidFill>
                <a:latin typeface="Arial"/>
                <a:ea typeface="Arial"/>
                <a:cs typeface="Arial"/>
                <a:sym typeface="Arial"/>
              </a:rPr>
              <a:t>4</a:t>
            </a:r>
            <a:r>
              <a:rPr sz="1000" dirty="0">
                <a:solidFill>
                  <a:prstClr val="black"/>
                </a:solidFill>
                <a:latin typeface="Arial"/>
                <a:ea typeface="Arial"/>
                <a:cs typeface="Arial"/>
                <a:sym typeface="Arial"/>
              </a:rPr>
              <a:t>. Atlanta, GA: US Department of Health and Human Services, Centers for Disease Control and Prevention, 201</a:t>
            </a:r>
            <a:r>
              <a:rPr lang="en-US" sz="1000" dirty="0">
                <a:solidFill>
                  <a:prstClr val="black"/>
                </a:solidFill>
                <a:latin typeface="Arial"/>
                <a:ea typeface="Arial"/>
                <a:cs typeface="Arial"/>
                <a:sym typeface="Arial"/>
              </a:rPr>
              <a:t>4</a:t>
            </a:r>
            <a:r>
              <a:rPr sz="1000" dirty="0">
                <a:solidFill>
                  <a:prstClr val="black"/>
                </a:solidFill>
                <a:latin typeface="Arial"/>
                <a:ea typeface="Arial"/>
                <a:cs typeface="Arial"/>
                <a:sym typeface="Arial"/>
              </a:rPr>
              <a:t>.</a:t>
            </a:r>
            <a:r>
              <a:rPr lang="en-US" sz="1000" dirty="0">
                <a:solidFill>
                  <a:prstClr val="black"/>
                </a:solidFill>
                <a:latin typeface="Arial"/>
                <a:ea typeface="Arial"/>
                <a:cs typeface="Arial"/>
                <a:sym typeface="Arial"/>
              </a:rPr>
              <a:t> </a:t>
            </a:r>
            <a:r>
              <a:rPr sz="1000" dirty="0" err="1">
                <a:solidFill>
                  <a:prstClr val="black"/>
                </a:solidFill>
                <a:latin typeface="Arial"/>
                <a:ea typeface="Arial"/>
                <a:cs typeface="Arial"/>
                <a:sym typeface="Arial"/>
              </a:rPr>
              <a:t>Mokdad</a:t>
            </a:r>
            <a:r>
              <a:rPr sz="1000" dirty="0">
                <a:solidFill>
                  <a:prstClr val="black"/>
                </a:solidFill>
                <a:latin typeface="Arial"/>
                <a:ea typeface="Arial"/>
                <a:cs typeface="Arial"/>
                <a:sym typeface="Arial"/>
              </a:rPr>
              <a:t> AH, et al. </a:t>
            </a:r>
            <a:r>
              <a:rPr sz="1000" i="1" dirty="0">
                <a:solidFill>
                  <a:prstClr val="black"/>
                </a:solidFill>
                <a:latin typeface="Arial"/>
                <a:ea typeface="Arial"/>
                <a:cs typeface="Arial"/>
                <a:sym typeface="Arial"/>
              </a:rPr>
              <a:t>JAMA</a:t>
            </a:r>
            <a:r>
              <a:rPr sz="1000" dirty="0">
                <a:solidFill>
                  <a:prstClr val="black"/>
                </a:solidFill>
                <a:latin typeface="Arial"/>
                <a:ea typeface="Arial"/>
                <a:cs typeface="Arial"/>
                <a:sym typeface="Arial"/>
              </a:rPr>
              <a:t>. 1999;282:1519-1522; Mokdad AH, et al. </a:t>
            </a:r>
            <a:r>
              <a:rPr sz="1000" i="1" dirty="0">
                <a:solidFill>
                  <a:prstClr val="black"/>
                </a:solidFill>
                <a:latin typeface="Arial"/>
                <a:ea typeface="Arial"/>
                <a:cs typeface="Arial"/>
                <a:sym typeface="Arial"/>
              </a:rPr>
              <a:t>Diabetes Care</a:t>
            </a:r>
            <a:r>
              <a:rPr sz="1000" dirty="0">
                <a:solidFill>
                  <a:prstClr val="black"/>
                </a:solidFill>
                <a:latin typeface="Arial"/>
                <a:ea typeface="Arial"/>
                <a:cs typeface="Arial"/>
                <a:sym typeface="Arial"/>
              </a:rPr>
              <a:t>. 2000;23:1278-1283; </a:t>
            </a:r>
            <a:r>
              <a:rPr lang="da-DK" sz="1000" dirty="0">
                <a:solidFill>
                  <a:prstClr val="black"/>
                </a:solidFill>
                <a:latin typeface="Arial"/>
                <a:ea typeface="Arial"/>
                <a:cs typeface="Arial"/>
                <a:sym typeface="Arial"/>
              </a:rPr>
              <a:t>Ogden CL, et al. </a:t>
            </a:r>
            <a:r>
              <a:rPr lang="da-DK" sz="1000" i="1" dirty="0">
                <a:solidFill>
                  <a:prstClr val="black"/>
                </a:solidFill>
                <a:latin typeface="Arial"/>
                <a:ea typeface="Arial"/>
                <a:cs typeface="Arial"/>
                <a:sym typeface="Arial"/>
              </a:rPr>
              <a:t>JAMA</a:t>
            </a:r>
            <a:r>
              <a:rPr lang="da-DK" sz="1000" dirty="0">
                <a:solidFill>
                  <a:prstClr val="black"/>
                </a:solidFill>
                <a:latin typeface="Arial"/>
                <a:ea typeface="Arial"/>
                <a:cs typeface="Arial"/>
                <a:sym typeface="Arial"/>
              </a:rPr>
              <a:t>. 2014;311:806-814.</a:t>
            </a:r>
          </a:p>
        </p:txBody>
      </p:sp>
      <p:grpSp>
        <p:nvGrpSpPr>
          <p:cNvPr id="2" name="Group 1"/>
          <p:cNvGrpSpPr/>
          <p:nvPr/>
        </p:nvGrpSpPr>
        <p:grpSpPr>
          <a:xfrm>
            <a:off x="2155849" y="2385999"/>
            <a:ext cx="3696002" cy="3128026"/>
            <a:chOff x="631849" y="2385999"/>
            <a:chExt cx="3696002" cy="3128026"/>
          </a:xfrm>
        </p:grpSpPr>
        <p:graphicFrame>
          <p:nvGraphicFramePr>
            <p:cNvPr id="541" name="Chart 541"/>
            <p:cNvGraphicFramePr/>
            <p:nvPr>
              <p:extLst>
                <p:ext uri="{D42A27DB-BD31-4B8C-83A1-F6EECF244321}">
                  <p14:modId xmlns:p14="http://schemas.microsoft.com/office/powerpoint/2010/main" val="309310953"/>
                </p:ext>
              </p:extLst>
            </p:nvPr>
          </p:nvGraphicFramePr>
          <p:xfrm>
            <a:off x="631849" y="2385999"/>
            <a:ext cx="3696002" cy="3128026"/>
          </p:xfrm>
          <a:graphic>
            <a:graphicData uri="http://schemas.openxmlformats.org/drawingml/2006/chart">
              <c:chart xmlns:c="http://schemas.openxmlformats.org/drawingml/2006/chart" xmlns:r="http://schemas.openxmlformats.org/officeDocument/2006/relationships" r:id="rId2"/>
            </a:graphicData>
          </a:graphic>
        </p:graphicFrame>
        <p:grpSp>
          <p:nvGrpSpPr>
            <p:cNvPr id="546" name="Group 546"/>
            <p:cNvGrpSpPr/>
            <p:nvPr/>
          </p:nvGrpSpPr>
          <p:grpSpPr>
            <a:xfrm>
              <a:off x="2052088" y="2540496"/>
              <a:ext cx="1548117" cy="1239123"/>
              <a:chOff x="0" y="62630"/>
              <a:chExt cx="1548116" cy="1239120"/>
            </a:xfrm>
          </p:grpSpPr>
          <p:sp>
            <p:nvSpPr>
              <p:cNvPr id="542" name="Shape 542"/>
              <p:cNvSpPr/>
              <p:nvPr/>
            </p:nvSpPr>
            <p:spPr>
              <a:xfrm flipH="1" flipV="1">
                <a:off x="3018" y="185737"/>
                <a:ext cx="4528" cy="1116013"/>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sp>
            <p:nvSpPr>
              <p:cNvPr id="543" name="Shape 543"/>
              <p:cNvSpPr/>
              <p:nvPr/>
            </p:nvSpPr>
            <p:spPr>
              <a:xfrm>
                <a:off x="0" y="185737"/>
                <a:ext cx="1546846" cy="3175"/>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sp>
            <p:nvSpPr>
              <p:cNvPr id="544" name="Shape 544"/>
              <p:cNvSpPr/>
              <p:nvPr/>
            </p:nvSpPr>
            <p:spPr>
              <a:xfrm flipV="1">
                <a:off x="1548115" y="190500"/>
                <a:ext cx="1" cy="130175"/>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sp>
            <p:nvSpPr>
              <p:cNvPr id="545" name="Shape 545"/>
              <p:cNvSpPr/>
              <p:nvPr/>
            </p:nvSpPr>
            <p:spPr>
              <a:xfrm>
                <a:off x="174884" y="62630"/>
                <a:ext cx="1227259" cy="307776"/>
              </a:xfrm>
              <a:prstGeom prst="rect">
                <a:avLst/>
              </a:prstGeom>
              <a:solidFill>
                <a:schemeClr val="tx2"/>
              </a:solidFill>
              <a:extLst>
                <a:ext uri="{C572A759-6A51-4108-AA02-DFA0A04FC94B}">
                  <ma14:wrappingTextBoxFlag xmlns:ma14="http://schemas.microsoft.com/office/mac/drawingml/2011/main" xmlns="" val="1"/>
                </a:ext>
              </a:extLst>
            </p:spPr>
            <p:txBody>
              <a:bodyPr wrap="none" lIns="45720" rIns="45720">
                <a:spAutoFit/>
              </a:bodyPr>
              <a:lstStyle/>
              <a:p>
                <a:pPr algn="ctr"/>
                <a:r>
                  <a:rPr sz="1400" b="1" dirty="0">
                    <a:solidFill>
                      <a:prstClr val="black"/>
                    </a:solidFill>
                    <a:latin typeface="Arial" panose="020B0604020202020204" pitchFamily="34" charset="0"/>
                    <a:cs typeface="Arial" panose="020B0604020202020204" pitchFamily="34" charset="0"/>
                  </a:rPr>
                  <a:t>9</a:t>
                </a:r>
                <a:r>
                  <a:rPr lang="en-US" sz="1400" b="1" dirty="0">
                    <a:solidFill>
                      <a:prstClr val="black"/>
                    </a:solidFill>
                    <a:latin typeface="Arial" panose="020B0604020202020204" pitchFamily="34" charset="0"/>
                    <a:cs typeface="Arial" panose="020B0604020202020204" pitchFamily="34" charset="0"/>
                  </a:rPr>
                  <a:t>6</a:t>
                </a:r>
                <a:r>
                  <a:rPr sz="1400" b="1" dirty="0">
                    <a:solidFill>
                      <a:prstClr val="black"/>
                    </a:solidFill>
                    <a:latin typeface="Arial" panose="020B0604020202020204" pitchFamily="34" charset="0"/>
                    <a:cs typeface="Arial" panose="020B0604020202020204" pitchFamily="34" charset="0"/>
                  </a:rPr>
                  <a:t>% increase</a:t>
                </a:r>
              </a:p>
            </p:txBody>
          </p:sp>
        </p:grpSp>
      </p:grpSp>
      <p:grpSp>
        <p:nvGrpSpPr>
          <p:cNvPr id="3" name="Group 2"/>
          <p:cNvGrpSpPr/>
          <p:nvPr/>
        </p:nvGrpSpPr>
        <p:grpSpPr>
          <a:xfrm>
            <a:off x="6517934" y="2357036"/>
            <a:ext cx="3651035" cy="3168271"/>
            <a:chOff x="4993933" y="2357035"/>
            <a:chExt cx="3651035" cy="3168271"/>
          </a:xfrm>
        </p:grpSpPr>
        <p:graphicFrame>
          <p:nvGraphicFramePr>
            <p:cNvPr id="549" name="Chart 549"/>
            <p:cNvGraphicFramePr/>
            <p:nvPr>
              <p:extLst>
                <p:ext uri="{D42A27DB-BD31-4B8C-83A1-F6EECF244321}">
                  <p14:modId xmlns:p14="http://schemas.microsoft.com/office/powerpoint/2010/main" val="553477095"/>
                </p:ext>
              </p:extLst>
            </p:nvPr>
          </p:nvGraphicFramePr>
          <p:xfrm>
            <a:off x="4993933" y="2357035"/>
            <a:ext cx="3651035" cy="3168271"/>
          </p:xfrm>
          <a:graphic>
            <a:graphicData uri="http://schemas.openxmlformats.org/drawingml/2006/chart">
              <c:chart xmlns:c="http://schemas.openxmlformats.org/drawingml/2006/chart" xmlns:r="http://schemas.openxmlformats.org/officeDocument/2006/relationships" r:id="rId3"/>
            </a:graphicData>
          </a:graphic>
        </p:graphicFrame>
        <p:grpSp>
          <p:nvGrpSpPr>
            <p:cNvPr id="554" name="Group 554"/>
            <p:cNvGrpSpPr/>
            <p:nvPr/>
          </p:nvGrpSpPr>
          <p:grpSpPr>
            <a:xfrm>
              <a:off x="6233822" y="2536132"/>
              <a:ext cx="1590526" cy="862161"/>
              <a:chOff x="0" y="54591"/>
              <a:chExt cx="1590524" cy="862160"/>
            </a:xfrm>
          </p:grpSpPr>
          <p:sp>
            <p:nvSpPr>
              <p:cNvPr id="550" name="Shape 550"/>
              <p:cNvSpPr/>
              <p:nvPr/>
            </p:nvSpPr>
            <p:spPr>
              <a:xfrm flipV="1">
                <a:off x="3104" y="186778"/>
                <a:ext cx="0" cy="729973"/>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sp>
            <p:nvSpPr>
              <p:cNvPr id="551" name="Shape 551"/>
              <p:cNvSpPr/>
              <p:nvPr/>
            </p:nvSpPr>
            <p:spPr>
              <a:xfrm>
                <a:off x="0" y="186779"/>
                <a:ext cx="1590523" cy="3193"/>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sp>
            <p:nvSpPr>
              <p:cNvPr id="552" name="Shape 552"/>
              <p:cNvSpPr/>
              <p:nvPr/>
            </p:nvSpPr>
            <p:spPr>
              <a:xfrm flipV="1">
                <a:off x="1590523" y="191568"/>
                <a:ext cx="1" cy="106960"/>
              </a:xfrm>
              <a:prstGeom prst="line">
                <a:avLst/>
              </a:prstGeom>
              <a:noFill/>
              <a:ln w="12700"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200" dirty="0">
                  <a:solidFill>
                    <a:prstClr val="black"/>
                  </a:solidFill>
                  <a:sym typeface="Helvetica"/>
                </a:endParaRPr>
              </a:p>
            </p:txBody>
          </p:sp>
          <p:sp>
            <p:nvSpPr>
              <p:cNvPr id="553" name="Shape 553"/>
              <p:cNvSpPr/>
              <p:nvPr/>
            </p:nvSpPr>
            <p:spPr>
              <a:xfrm>
                <a:off x="197149" y="54591"/>
                <a:ext cx="1227258" cy="307777"/>
              </a:xfrm>
              <a:prstGeom prst="rect">
                <a:avLst/>
              </a:prstGeom>
              <a:solidFill>
                <a:schemeClr val="tx2"/>
              </a:solidFill>
              <a:extLst>
                <a:ext uri="{C572A759-6A51-4108-AA02-DFA0A04FC94B}">
                  <ma14:wrappingTextBoxFlag xmlns:ma14="http://schemas.microsoft.com/office/mac/drawingml/2011/main" xmlns="" val="1"/>
                </a:ext>
              </a:extLst>
            </p:spPr>
            <p:txBody>
              <a:bodyPr wrap="none" lIns="45720" rIns="45720">
                <a:spAutoFit/>
              </a:bodyPr>
              <a:lstStyle/>
              <a:p>
                <a:pPr algn="ctr"/>
                <a:r>
                  <a:rPr lang="en-US" sz="1400" b="1" dirty="0">
                    <a:solidFill>
                      <a:prstClr val="black"/>
                    </a:solidFill>
                    <a:latin typeface="Arial" panose="020B0604020202020204" pitchFamily="34" charset="0"/>
                    <a:cs typeface="Arial" panose="020B0604020202020204" pitchFamily="34" charset="0"/>
                  </a:rPr>
                  <a:t>43</a:t>
                </a:r>
                <a:r>
                  <a:rPr sz="1400" b="1" dirty="0">
                    <a:solidFill>
                      <a:prstClr val="black"/>
                    </a:solidFill>
                    <a:latin typeface="Arial" panose="020B0604020202020204" pitchFamily="34" charset="0"/>
                    <a:cs typeface="Arial" panose="020B0604020202020204" pitchFamily="34" charset="0"/>
                  </a:rPr>
                  <a:t>% increase</a:t>
                </a:r>
              </a:p>
            </p:txBody>
          </p:sp>
        </p:grpSp>
      </p:grpSp>
      <p:sp>
        <p:nvSpPr>
          <p:cNvPr id="4" name="TextBox 3"/>
          <p:cNvSpPr txBox="1"/>
          <p:nvPr/>
        </p:nvSpPr>
        <p:spPr>
          <a:xfrm>
            <a:off x="3239187" y="1570893"/>
            <a:ext cx="2250830" cy="461665"/>
          </a:xfrm>
          <a:prstGeom prst="rect">
            <a:avLst/>
          </a:prstGeom>
          <a:noFill/>
        </p:spPr>
        <p:txBody>
          <a:bodyPr wrap="square" rtlCol="0">
            <a:spAutoFit/>
          </a:bodyPr>
          <a:lstStyle/>
          <a:p>
            <a:pPr algn="ctr"/>
            <a:r>
              <a:rPr lang="en-US" sz="2400" b="1" dirty="0">
                <a:solidFill>
                  <a:srgbClr val="267FA4"/>
                </a:solidFill>
                <a:ea typeface="Verdana" panose="020B0604030504040204" pitchFamily="34" charset="0"/>
                <a:cs typeface="Verdana" panose="020B0604030504040204" pitchFamily="34" charset="0"/>
              </a:rPr>
              <a:t>Obesity*</a:t>
            </a:r>
          </a:p>
        </p:txBody>
      </p:sp>
      <p:sp>
        <p:nvSpPr>
          <p:cNvPr id="25" name="TextBox 24"/>
          <p:cNvSpPr txBox="1"/>
          <p:nvPr/>
        </p:nvSpPr>
        <p:spPr>
          <a:xfrm>
            <a:off x="7333882" y="1570893"/>
            <a:ext cx="2250830" cy="461665"/>
          </a:xfrm>
          <a:prstGeom prst="rect">
            <a:avLst/>
          </a:prstGeom>
          <a:noFill/>
        </p:spPr>
        <p:txBody>
          <a:bodyPr wrap="square" rtlCol="0">
            <a:spAutoFit/>
          </a:bodyPr>
          <a:lstStyle/>
          <a:p>
            <a:pPr algn="ctr"/>
            <a:r>
              <a:rPr lang="en-US" sz="2400" b="1" dirty="0">
                <a:solidFill>
                  <a:srgbClr val="267FA4"/>
                </a:solidFill>
                <a:ea typeface="Verdana" panose="020B0604030504040204" pitchFamily="34" charset="0"/>
                <a:cs typeface="Verdana" panose="020B0604030504040204" pitchFamily="34" charset="0"/>
              </a:rPr>
              <a:t>Diabetes</a:t>
            </a:r>
          </a:p>
        </p:txBody>
      </p:sp>
      <p:sp>
        <p:nvSpPr>
          <p:cNvPr id="22" name="Shape 555"/>
          <p:cNvSpPr/>
          <p:nvPr/>
        </p:nvSpPr>
        <p:spPr>
          <a:xfrm rot="16200000">
            <a:off x="5799177" y="3708670"/>
            <a:ext cx="1251946" cy="307777"/>
          </a:xfrm>
          <a:prstGeom prst="rect">
            <a:avLst/>
          </a:prstGeom>
          <a:noFill/>
          <a:extLst>
            <a:ext uri="{C572A759-6A51-4108-AA02-DFA0A04FC94B}">
              <ma14:wrappingTextBoxFlag xmlns:ma14="http://schemas.microsoft.com/office/mac/drawingml/2011/main" xmlns="" val="1"/>
            </a:ext>
          </a:extLst>
        </p:spPr>
        <p:txBody>
          <a:bodyPr wrap="none" lIns="0" rIns="0">
            <a:spAutoFit/>
          </a:bodyPr>
          <a:lstStyle/>
          <a:p>
            <a:pPr algn="ctr"/>
            <a:r>
              <a:rPr sz="1400" b="1" dirty="0">
                <a:solidFill>
                  <a:prstClr val="black"/>
                </a:solidFill>
                <a:latin typeface="Arial" panose="020B0604020202020204" pitchFamily="34" charset="0"/>
                <a:cs typeface="Arial" panose="020B0604020202020204" pitchFamily="34" charset="0"/>
              </a:rPr>
              <a:t>Population (%)</a:t>
            </a:r>
          </a:p>
        </p:txBody>
      </p:sp>
    </p:spTree>
    <p:extLst>
      <p:ext uri="{BB962C8B-B14F-4D97-AF65-F5344CB8AC3E}">
        <p14:creationId xmlns:p14="http://schemas.microsoft.com/office/powerpoint/2010/main" val="68557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28135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18497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Cover Image: Graphic showing an assmebled puzzle, made up of parts of different dishes that together make a full dish. Each part contains different food items from the various food groups."/>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a:xfrm>
            <a:off x="1884364" y="381000"/>
            <a:ext cx="5984875" cy="6096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9315" name="Picture 3" descr="Dietary Guidelines for Americans.&#10;2015-2020.&#10;Eighth Edition. "/>
          <p:cNvPicPr>
            <a:picLocks noGrp="1" noChangeAspect="1" noChangeArrowheads="1"/>
          </p:cNvPicPr>
          <p:nvPr>
            <p:ph sz="quarter" idx="15"/>
          </p:nvPr>
        </p:nvPicPr>
        <p:blipFill>
          <a:blip r:embed="rId4">
            <a:extLst>
              <a:ext uri="{28A0092B-C50C-407E-A947-70E740481C1C}">
                <a14:useLocalDpi xmlns:a14="http://schemas.microsoft.com/office/drawing/2010/main" val="0"/>
              </a:ext>
            </a:extLst>
          </a:blip>
          <a:srcRect/>
          <a:stretch>
            <a:fillRect/>
          </a:stretch>
        </p:blipFill>
        <p:spPr>
          <a:xfrm>
            <a:off x="8305801" y="1295400"/>
            <a:ext cx="1579563" cy="14874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9316" name="Title 1"/>
          <p:cNvSpPr>
            <a:spLocks noGrp="1"/>
          </p:cNvSpPr>
          <p:nvPr>
            <p:ph type="ctrTitle"/>
          </p:nvPr>
        </p:nvSpPr>
        <p:spPr>
          <a:xfrm>
            <a:off x="8140700" y="3057526"/>
            <a:ext cx="2871788" cy="2182813"/>
          </a:xfrm>
        </p:spPr>
        <p:txBody>
          <a:bodyPr anchor="t"/>
          <a:lstStyle/>
          <a:p>
            <a:pPr eaLnBrk="1" hangingPunct="1">
              <a:lnSpc>
                <a:spcPts val="3438"/>
              </a:lnSpc>
            </a:pPr>
            <a:r>
              <a:rPr lang="en-US" altLang="es-PA" sz="3200">
                <a:latin typeface="Arial Narrow" panose="020B0606020202030204" pitchFamily="34" charset="0"/>
                <a:cs typeface="Arial Narrow" panose="020B0606020202030204" pitchFamily="34" charset="0"/>
              </a:rPr>
              <a:t>An In-Depth Look at the </a:t>
            </a:r>
            <a:r>
              <a:rPr lang="en-US" altLang="es-PA" sz="3200" i="1">
                <a:latin typeface="Arial Narrow" panose="020B0606020202030204" pitchFamily="34" charset="0"/>
                <a:cs typeface="Arial Narrow" panose="020B0606020202030204" pitchFamily="34" charset="0"/>
              </a:rPr>
              <a:t>2015-2020 Dietary Guidelines</a:t>
            </a:r>
          </a:p>
        </p:txBody>
      </p:sp>
      <p:sp>
        <p:nvSpPr>
          <p:cNvPr id="8" name="Content Placeholder 7"/>
          <p:cNvSpPr>
            <a:spLocks noGrp="1"/>
          </p:cNvSpPr>
          <p:nvPr>
            <p:ph sz="quarter" idx="16"/>
          </p:nvPr>
        </p:nvSpPr>
        <p:spPr>
          <a:xfrm>
            <a:off x="1790700" y="6534150"/>
            <a:ext cx="7162800" cy="304800"/>
          </a:xfrm>
        </p:spPr>
        <p:txBody>
          <a:bodyPr rtlCol="0">
            <a:noAutofit/>
          </a:bodyPr>
          <a:lstStyle/>
          <a:p>
            <a:pPr marL="0" indent="0" eaLnBrk="1" fontAlgn="auto" hangingPunct="1">
              <a:spcAft>
                <a:spcPts val="0"/>
              </a:spcAft>
              <a:buNone/>
              <a:defRPr/>
            </a:pPr>
            <a:r>
              <a:rPr lang="en-US" sz="1200" dirty="0">
                <a:solidFill>
                  <a:srgbClr val="898989"/>
                </a:solidFill>
                <a:latin typeface="+mn-lt"/>
                <a:ea typeface="+mn-ea"/>
              </a:rPr>
              <a:t>Information adapted from the 2015-2020 Dietary Guidelines for Americans. Available at DietaryGuidelines.gov.</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itle 1"/>
          <p:cNvSpPr>
            <a:spLocks noGrp="1"/>
          </p:cNvSpPr>
          <p:nvPr>
            <p:ph type="title"/>
          </p:nvPr>
        </p:nvSpPr>
        <p:spPr>
          <a:xfrm>
            <a:off x="2073275" y="384175"/>
            <a:ext cx="8229600" cy="1143000"/>
          </a:xfrm>
        </p:spPr>
        <p:txBody>
          <a:bodyPr/>
          <a:lstStyle/>
          <a:p>
            <a:pPr eaLnBrk="1" hangingPunct="1"/>
            <a:r>
              <a:rPr lang="en-US" altLang="es-PA" smtClean="0">
                <a:latin typeface="Arial Narrow" panose="020B0606020202030204" pitchFamily="34" charset="0"/>
                <a:cs typeface="Arial Narrow" panose="020B0606020202030204" pitchFamily="34" charset="0"/>
              </a:rPr>
              <a:t>Nutrition and Health Are Closely Related</a:t>
            </a:r>
            <a:endParaRPr lang="en-US" altLang="es-PA" smtClean="0">
              <a:solidFill>
                <a:srgbClr val="0070C0"/>
              </a:solidFill>
              <a:latin typeface="Arial Narrow" panose="020B0606020202030204" pitchFamily="34" charset="0"/>
              <a:cs typeface="Arial Narrow" panose="020B0606020202030204" pitchFamily="34" charset="0"/>
            </a:endParaRPr>
          </a:p>
        </p:txBody>
      </p:sp>
      <p:sp>
        <p:nvSpPr>
          <p:cNvPr id="271363" name="Content Placeholder 2"/>
          <p:cNvSpPr>
            <a:spLocks noGrp="1"/>
          </p:cNvSpPr>
          <p:nvPr>
            <p:ph type="body" sz="quarter" idx="12"/>
          </p:nvPr>
        </p:nvSpPr>
        <p:spPr>
          <a:xfrm>
            <a:off x="2028826" y="1382713"/>
            <a:ext cx="8107363" cy="3319462"/>
          </a:xfrm>
        </p:spPr>
        <p:txBody>
          <a:bodyPr anchor="ctr"/>
          <a:lstStyle/>
          <a:p>
            <a:pPr marL="0" indent="0" algn="ctr" eaLnBrk="1" hangingPunct="1">
              <a:lnSpc>
                <a:spcPct val="130000"/>
              </a:lnSpc>
              <a:buNone/>
            </a:pPr>
            <a:r>
              <a:rPr lang="en-US" altLang="es-PA" smtClean="0">
                <a:latin typeface="Tahoma" panose="020B0604030504040204" pitchFamily="34" charset="0"/>
                <a:cs typeface="Tahoma" panose="020B0604030504040204" pitchFamily="34" charset="0"/>
              </a:rPr>
              <a:t>“About half of all American adults—117 million individuals—have one or more preventable chronic diseases, many of which are related to poor eating and physical activity patterns.”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title"/>
          </p:nvPr>
        </p:nvSpPr>
        <p:spPr/>
        <p:txBody>
          <a:bodyPr/>
          <a:lstStyle/>
          <a:p>
            <a:pPr eaLnBrk="1" hangingPunct="1"/>
            <a:r>
              <a:rPr lang="en-US" altLang="es-PA" sz="2400">
                <a:latin typeface="Arial Narrow" panose="020B0606020202030204" pitchFamily="34" charset="0"/>
                <a:cs typeface="Arial Narrow" panose="020B0606020202030204" pitchFamily="34" charset="0"/>
              </a:rPr>
              <a:t>Adherence to the </a:t>
            </a:r>
            <a:r>
              <a:rPr lang="en-US" altLang="es-PA" sz="2400" i="1">
                <a:latin typeface="Arial Narrow" panose="020B0606020202030204" pitchFamily="34" charset="0"/>
                <a:cs typeface="Arial Narrow" panose="020B0606020202030204" pitchFamily="34" charset="0"/>
              </a:rPr>
              <a:t>2010 Dietary Guidelines</a:t>
            </a:r>
            <a:r>
              <a:rPr lang="en-US" altLang="es-PA" sz="2800">
                <a:latin typeface="Arial Narrow" panose="020B0606020202030204" pitchFamily="34" charset="0"/>
                <a:cs typeface="Arial Narrow" panose="020B0606020202030204" pitchFamily="34" charset="0"/>
              </a:rPr>
              <a:t/>
            </a:r>
            <a:br>
              <a:rPr lang="en-US" altLang="es-PA" sz="2800">
                <a:latin typeface="Arial Narrow" panose="020B0606020202030204" pitchFamily="34" charset="0"/>
                <a:cs typeface="Arial Narrow" panose="020B0606020202030204" pitchFamily="34" charset="0"/>
              </a:rPr>
            </a:br>
            <a:r>
              <a:rPr lang="en-US" altLang="es-PA" sz="2000">
                <a:solidFill>
                  <a:srgbClr val="811358"/>
                </a:solidFill>
                <a:latin typeface="Arial Narrow" panose="020B0606020202030204" pitchFamily="34" charset="0"/>
                <a:cs typeface="Arial Narrow" panose="020B0606020202030204" pitchFamily="34" charset="0"/>
              </a:rPr>
              <a:t>Measured by Average Total Healthy Eating Index-2010 (HEI-2010) Scores of the U.S. Population Ages 2 Years and Older (Figure I-1)</a:t>
            </a:r>
          </a:p>
        </p:txBody>
      </p:sp>
      <p:pic>
        <p:nvPicPr>
          <p:cNvPr id="273411" name="Picture 2" descr="Adherence of the U.S. Population Ages 2 Years and Older to the 2010 Dietary Guidelines, as Measured by Average Total Healthy Eating Index-2010 (HEI-2010) Scores (image of a plate with asparagus, and fork and napkin)&#10;&#10;HEI-2010 Total Source&#10;1999-2000 – 49.1&#10;2001-2002 – 51.9&#10;2003-2004 – 51.4&#10;2005-2006 – 54.1&#10;2007-2008 – 55.1&#10;2009-2010 – 57.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362200" y="1685925"/>
            <a:ext cx="6324600" cy="45418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3412" name="Content Placeholder 3"/>
          <p:cNvSpPr>
            <a:spLocks noGrp="1"/>
          </p:cNvSpPr>
          <p:nvPr>
            <p:ph sz="half" idx="2"/>
          </p:nvPr>
        </p:nvSpPr>
        <p:spPr>
          <a:xfrm>
            <a:off x="8839200" y="1676400"/>
            <a:ext cx="1219200" cy="3505200"/>
          </a:xfrm>
        </p:spPr>
        <p:txBody>
          <a:bodyPr/>
          <a:lstStyle/>
          <a:p>
            <a:pPr marL="0" indent="0" eaLnBrk="1" hangingPunct="1">
              <a:spcBef>
                <a:spcPts val="1000"/>
              </a:spcBef>
              <a:buNone/>
            </a:pPr>
            <a:r>
              <a:rPr lang="en-US" altLang="es-PA" sz="1000" b="1">
                <a:solidFill>
                  <a:srgbClr val="000000"/>
                </a:solidFill>
                <a:latin typeface="Arial Narrow" panose="020B0606020202030204" pitchFamily="34" charset="0"/>
              </a:rPr>
              <a:t>Data Source: </a:t>
            </a:r>
            <a:r>
              <a:rPr lang="en-US" altLang="es-PA" sz="1000">
                <a:solidFill>
                  <a:srgbClr val="000000"/>
                </a:solidFill>
                <a:latin typeface="Arial Narrow" panose="020B0606020202030204" pitchFamily="34" charset="0"/>
              </a:rPr>
              <a:t>Analyses of What We Eat in America, National Health and Nutrition Examination Survey (NHANES) data from 1999-2000 through 2009-2010.</a:t>
            </a:r>
          </a:p>
          <a:p>
            <a:pPr marL="0" indent="0" eaLnBrk="1" hangingPunct="1">
              <a:spcBef>
                <a:spcPts val="1000"/>
              </a:spcBef>
              <a:buNone/>
            </a:pPr>
            <a:r>
              <a:rPr lang="en-US" altLang="es-PA" sz="1000" b="1">
                <a:solidFill>
                  <a:srgbClr val="000000"/>
                </a:solidFill>
                <a:latin typeface="Arial Narrow" panose="020B0606020202030204" pitchFamily="34" charset="0"/>
              </a:rPr>
              <a:t>Note: </a:t>
            </a:r>
            <a:r>
              <a:rPr lang="en-US" altLang="es-PA" sz="1000">
                <a:solidFill>
                  <a:srgbClr val="000000"/>
                </a:solidFill>
                <a:latin typeface="Arial Narrow" panose="020B0606020202030204" pitchFamily="34" charset="0"/>
              </a:rPr>
              <a:t>HEI-2010 total scores are out of 100 possible points. A score of 100 indicates that recommendations on average were met or exceeded. A higher total score indicates a higher quality diet.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title"/>
          </p:nvPr>
        </p:nvSpPr>
        <p:spPr/>
        <p:txBody>
          <a:bodyPr>
            <a:normAutofit/>
          </a:bodyPr>
          <a:lstStyle/>
          <a:p>
            <a:pPr lvl="0"/>
            <a:r>
              <a:rPr lang="en-US" dirty="0" smtClean="0"/>
              <a:t>Obesity Meets AMA Criteria for a Disease</a:t>
            </a:r>
            <a:endParaRPr lang="en-US" dirty="0"/>
          </a:p>
        </p:txBody>
      </p:sp>
      <p:sp>
        <p:nvSpPr>
          <p:cNvPr id="332" name="Shape 332"/>
          <p:cNvSpPr>
            <a:spLocks noGrp="1"/>
          </p:cNvSpPr>
          <p:nvPr>
            <p:ph type="sldNum" sz="quarter" idx="12"/>
          </p:nvPr>
        </p:nvSpPr>
        <p:spPr/>
        <p:txBody>
          <a:bodyPr/>
          <a:lstStyle/>
          <a:p>
            <a:fld id="{86CB4B4D-7CA3-9044-876B-883B54F8677D}" type="slidenum">
              <a:rPr lang="en-US" smtClean="0"/>
              <a:pPr/>
              <a:t>2</a:t>
            </a:fld>
            <a:endParaRPr lang="en-US" dirty="0"/>
          </a:p>
        </p:txBody>
      </p:sp>
      <p:grpSp>
        <p:nvGrpSpPr>
          <p:cNvPr id="3" name="Group 2"/>
          <p:cNvGrpSpPr/>
          <p:nvPr/>
        </p:nvGrpSpPr>
        <p:grpSpPr>
          <a:xfrm>
            <a:off x="2132013" y="1735311"/>
            <a:ext cx="2507460" cy="3542743"/>
            <a:chOff x="459769" y="2256171"/>
            <a:chExt cx="2507460" cy="3542743"/>
          </a:xfrm>
        </p:grpSpPr>
        <p:grpSp>
          <p:nvGrpSpPr>
            <p:cNvPr id="315" name="Group 315"/>
            <p:cNvGrpSpPr/>
            <p:nvPr/>
          </p:nvGrpSpPr>
          <p:grpSpPr>
            <a:xfrm>
              <a:off x="459770" y="2256171"/>
              <a:ext cx="2507458" cy="1002983"/>
              <a:chOff x="0" y="0"/>
              <a:chExt cx="2507456" cy="1002981"/>
            </a:xfrm>
            <a:solidFill>
              <a:srgbClr val="339BC7"/>
            </a:solidFill>
          </p:grpSpPr>
          <p:sp>
            <p:nvSpPr>
              <p:cNvPr id="313" name="Shape 313"/>
              <p:cNvSpPr/>
              <p:nvPr/>
            </p:nvSpPr>
            <p:spPr>
              <a:xfrm>
                <a:off x="-1" y="0"/>
                <a:ext cx="2507458" cy="1002982"/>
              </a:xfrm>
              <a:prstGeom prst="rect">
                <a:avLst/>
              </a:prstGeom>
              <a:grpFill/>
              <a:ln w="25400" cap="flat">
                <a:solidFill>
                  <a:srgbClr val="4F81BD"/>
                </a:solidFill>
                <a:prstDash val="solid"/>
                <a:bevel/>
              </a:ln>
              <a:effectLst/>
            </p:spPr>
            <p:txBody>
              <a:bodyPr wrap="square" lIns="0" tIns="0" rIns="0" bIns="0" numCol="1" anchor="ctr">
                <a:noAutofit/>
              </a:bodyPr>
              <a:lstStyle/>
              <a:p>
                <a:pPr algn="ctr" defTabSz="457200">
                  <a:defRPr sz="2000" b="1">
                    <a:solidFill>
                      <a:srgbClr val="FFFFFF"/>
                    </a:solidFill>
                  </a:defRPr>
                </a:pPr>
                <a:endParaRPr sz="2000" b="1" dirty="0">
                  <a:solidFill>
                    <a:srgbClr val="FFFFFF"/>
                  </a:solidFill>
                </a:endParaRPr>
              </a:p>
            </p:txBody>
          </p:sp>
          <p:sp>
            <p:nvSpPr>
              <p:cNvPr id="314" name="Shape 314"/>
              <p:cNvSpPr/>
              <p:nvPr/>
            </p:nvSpPr>
            <p:spPr>
              <a:xfrm>
                <a:off x="-1" y="26511"/>
                <a:ext cx="2507458" cy="94996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182879" tIns="182879" rIns="182879" bIns="182879" numCol="1" anchor="ctr">
                <a:spAutoFit/>
              </a:bodyPr>
              <a:lstStyle>
                <a:lvl1pPr algn="ctr">
                  <a:defRPr sz="2000" b="1">
                    <a:solidFill>
                      <a:srgbClr val="FFFFFF"/>
                    </a:solidFill>
                  </a:defRPr>
                </a:lvl1pPr>
              </a:lstStyle>
              <a:p>
                <a:pPr defTabSz="457200">
                  <a:defRPr sz="1800" b="0">
                    <a:solidFill>
                      <a:srgbClr val="000000"/>
                    </a:solidFill>
                  </a:defRPr>
                </a:pPr>
                <a:r>
                  <a:rPr sz="1800" b="0" dirty="0">
                    <a:solidFill>
                      <a:srgbClr val="000000"/>
                    </a:solidFill>
                  </a:rPr>
                  <a:t>Impairment of Normal Function</a:t>
                </a:r>
              </a:p>
            </p:txBody>
          </p:sp>
        </p:grpSp>
        <p:grpSp>
          <p:nvGrpSpPr>
            <p:cNvPr id="318" name="Group 318"/>
            <p:cNvGrpSpPr/>
            <p:nvPr/>
          </p:nvGrpSpPr>
          <p:grpSpPr>
            <a:xfrm>
              <a:off x="459769" y="3259151"/>
              <a:ext cx="2507460" cy="2539763"/>
              <a:chOff x="-1" y="-1"/>
              <a:chExt cx="2507458" cy="2539761"/>
            </a:xfrm>
            <a:solidFill>
              <a:srgbClr val="E8F6FB"/>
            </a:solidFill>
          </p:grpSpPr>
          <p:sp>
            <p:nvSpPr>
              <p:cNvPr id="316" name="Shape 316"/>
              <p:cNvSpPr/>
              <p:nvPr/>
            </p:nvSpPr>
            <p:spPr>
              <a:xfrm>
                <a:off x="-1" y="-1"/>
                <a:ext cx="2507458" cy="2539761"/>
              </a:xfrm>
              <a:prstGeom prst="rect">
                <a:avLst/>
              </a:prstGeom>
              <a:grpFill/>
              <a:ln w="25400" cap="flat">
                <a:solidFill>
                  <a:srgbClr val="CFD7E7">
                    <a:alpha val="90000"/>
                  </a:srgbClr>
                </a:solidFill>
                <a:prstDash val="solid"/>
                <a:bevel/>
              </a:ln>
              <a:effectLst/>
            </p:spPr>
            <p:txBody>
              <a:bodyPr wrap="square" lIns="0" tIns="0" rIns="0" bIns="0" numCol="1" anchor="t">
                <a:noAutofit/>
              </a:bodyPr>
              <a:lstStyle/>
              <a:p>
                <a:pPr defTabSz="2000250">
                  <a:lnSpc>
                    <a:spcPct val="90000"/>
                  </a:lnSpc>
                  <a:spcBef>
                    <a:spcPts val="500"/>
                  </a:spcBef>
                  <a:defRPr sz="1800"/>
                </a:pPr>
                <a:endParaRPr dirty="0">
                  <a:solidFill>
                    <a:prstClr val="black"/>
                  </a:solidFill>
                </a:endParaRPr>
              </a:p>
            </p:txBody>
          </p:sp>
          <p:sp>
            <p:nvSpPr>
              <p:cNvPr id="317" name="Shape 317"/>
              <p:cNvSpPr/>
              <p:nvPr/>
            </p:nvSpPr>
            <p:spPr>
              <a:xfrm>
                <a:off x="-1" y="-1"/>
                <a:ext cx="2507458" cy="2505297"/>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91439" tIns="91439" rIns="91439" bIns="91439" numCol="1" anchor="t">
                <a:spAutoFit/>
              </a:bodyPr>
              <a:lstStyle/>
              <a:p>
                <a:pPr marL="160734" lvl="1" indent="-160734" defTabSz="2000250">
                  <a:lnSpc>
                    <a:spcPct val="90000"/>
                  </a:lnSpc>
                  <a:spcBef>
                    <a:spcPts val="300"/>
                  </a:spcBef>
                  <a:buSzPct val="100000"/>
                  <a:buFontTx/>
                  <a:buChar char="••"/>
                  <a:defRPr sz="1800"/>
                </a:pPr>
                <a:r>
                  <a:rPr dirty="0">
                    <a:solidFill>
                      <a:prstClr val="black"/>
                    </a:solidFill>
                  </a:rPr>
                  <a:t>Physical impairments</a:t>
                </a:r>
              </a:p>
              <a:p>
                <a:pPr marL="160734" lvl="1" indent="-160734" defTabSz="2000250">
                  <a:lnSpc>
                    <a:spcPct val="90000"/>
                  </a:lnSpc>
                  <a:spcBef>
                    <a:spcPts val="300"/>
                  </a:spcBef>
                  <a:buSzPct val="100000"/>
                  <a:buFontTx/>
                  <a:buChar char="••"/>
                  <a:defRPr sz="1800"/>
                </a:pPr>
                <a:r>
                  <a:rPr dirty="0">
                    <a:solidFill>
                      <a:prstClr val="black"/>
                    </a:solidFill>
                  </a:rPr>
                  <a:t>Altered physiologic function (inflammation, insulin resistance, dyslipidemia, etc)</a:t>
                </a:r>
                <a:endParaRPr lang="en-US" dirty="0">
                  <a:solidFill>
                    <a:prstClr val="black"/>
                  </a:solidFill>
                </a:endParaRPr>
              </a:p>
              <a:p>
                <a:pPr marL="160734" lvl="1" indent="-160734" defTabSz="2000250">
                  <a:lnSpc>
                    <a:spcPct val="90000"/>
                  </a:lnSpc>
                  <a:spcBef>
                    <a:spcPts val="300"/>
                  </a:spcBef>
                  <a:buSzPct val="100000"/>
                  <a:buFontTx/>
                  <a:buChar char="••"/>
                  <a:defRPr sz="1800"/>
                </a:pPr>
                <a:r>
                  <a:rPr lang="en-US" dirty="0">
                    <a:solidFill>
                      <a:prstClr val="black"/>
                    </a:solidFill>
                  </a:rPr>
                  <a:t>Altered regulation of satiety in the hypothalamus</a:t>
                </a:r>
                <a:endParaRPr dirty="0">
                  <a:solidFill>
                    <a:prstClr val="black"/>
                  </a:solidFill>
                </a:endParaRPr>
              </a:p>
            </p:txBody>
          </p:sp>
        </p:grpSp>
      </p:grpSp>
      <p:grpSp>
        <p:nvGrpSpPr>
          <p:cNvPr id="2" name="Group 1"/>
          <p:cNvGrpSpPr/>
          <p:nvPr/>
        </p:nvGrpSpPr>
        <p:grpSpPr>
          <a:xfrm>
            <a:off x="4990515" y="1735311"/>
            <a:ext cx="2507459" cy="3542743"/>
            <a:chOff x="3318270" y="2256171"/>
            <a:chExt cx="2507459" cy="3542743"/>
          </a:xfrm>
        </p:grpSpPr>
        <p:sp>
          <p:nvSpPr>
            <p:cNvPr id="320" name="Shape 320"/>
            <p:cNvSpPr/>
            <p:nvPr/>
          </p:nvSpPr>
          <p:spPr>
            <a:xfrm>
              <a:off x="3318270" y="2256171"/>
              <a:ext cx="2507458" cy="1002980"/>
            </a:xfrm>
            <a:prstGeom prst="rect">
              <a:avLst/>
            </a:prstGeom>
            <a:solidFill>
              <a:srgbClr val="339BC7"/>
            </a:solidFill>
            <a:ln w="12700" cap="flat">
              <a:noFill/>
              <a:miter lim="400000"/>
            </a:ln>
            <a:effectLst/>
            <a:extLst>
              <a:ext uri="{C572A759-6A51-4108-AA02-DFA0A04FC94B}">
                <ma14:wrappingTextBoxFlag xmlns="" xmlns:ma14="http://schemas.microsoft.com/office/mac/drawingml/2011/main" val="1"/>
              </a:ext>
            </a:extLst>
          </p:spPr>
          <p:txBody>
            <a:bodyPr wrap="square" lIns="182879" tIns="182879" rIns="182879" bIns="182879" numCol="1" anchor="ctr">
              <a:noAutofit/>
            </a:bodyPr>
            <a:lstStyle>
              <a:lvl1pPr algn="ctr" defTabSz="2000250">
                <a:lnSpc>
                  <a:spcPct val="90000"/>
                </a:lnSpc>
                <a:spcBef>
                  <a:spcPts val="800"/>
                </a:spcBef>
                <a:defRPr sz="2000" b="1">
                  <a:solidFill>
                    <a:srgbClr val="FFFFFF"/>
                  </a:solidFill>
                </a:defRPr>
              </a:lvl1pPr>
            </a:lstStyle>
            <a:p>
              <a:pPr>
                <a:defRPr sz="1800" b="0">
                  <a:solidFill>
                    <a:srgbClr val="000000"/>
                  </a:solidFill>
                </a:defRPr>
              </a:pPr>
              <a:r>
                <a:rPr sz="1800" b="0" dirty="0">
                  <a:solidFill>
                    <a:srgbClr val="000000"/>
                  </a:solidFill>
                </a:rPr>
                <a:t>Characteristic Signs or Symptoms</a:t>
              </a:r>
            </a:p>
          </p:txBody>
        </p:sp>
        <p:grpSp>
          <p:nvGrpSpPr>
            <p:cNvPr id="324" name="Group 324"/>
            <p:cNvGrpSpPr/>
            <p:nvPr/>
          </p:nvGrpSpPr>
          <p:grpSpPr>
            <a:xfrm>
              <a:off x="3318270" y="3259151"/>
              <a:ext cx="2507459" cy="2539763"/>
              <a:chOff x="-1" y="-1"/>
              <a:chExt cx="2507458" cy="2539761"/>
            </a:xfrm>
            <a:solidFill>
              <a:srgbClr val="E8F6FB"/>
            </a:solidFill>
          </p:grpSpPr>
          <p:sp>
            <p:nvSpPr>
              <p:cNvPr id="322" name="Shape 322"/>
              <p:cNvSpPr/>
              <p:nvPr/>
            </p:nvSpPr>
            <p:spPr>
              <a:xfrm>
                <a:off x="-1" y="-1"/>
                <a:ext cx="2507458" cy="2539761"/>
              </a:xfrm>
              <a:prstGeom prst="rect">
                <a:avLst/>
              </a:prstGeom>
              <a:grpFill/>
              <a:ln w="25400" cap="flat">
                <a:solidFill>
                  <a:srgbClr val="CFD7E7">
                    <a:alpha val="90000"/>
                  </a:srgbClr>
                </a:solidFill>
                <a:prstDash val="solid"/>
                <a:bevel/>
              </a:ln>
              <a:effectLst/>
            </p:spPr>
            <p:txBody>
              <a:bodyPr wrap="square" lIns="0" tIns="0" rIns="0" bIns="0" numCol="1" anchor="t">
                <a:noAutofit/>
              </a:bodyPr>
              <a:lstStyle/>
              <a:p>
                <a:pPr defTabSz="2000250">
                  <a:lnSpc>
                    <a:spcPct val="90000"/>
                  </a:lnSpc>
                  <a:spcBef>
                    <a:spcPts val="500"/>
                  </a:spcBef>
                  <a:defRPr sz="1800"/>
                </a:pPr>
                <a:endParaRPr dirty="0">
                  <a:solidFill>
                    <a:prstClr val="black"/>
                  </a:solidFill>
                </a:endParaRPr>
              </a:p>
            </p:txBody>
          </p:sp>
          <p:sp>
            <p:nvSpPr>
              <p:cNvPr id="323" name="Shape 323"/>
              <p:cNvSpPr/>
              <p:nvPr/>
            </p:nvSpPr>
            <p:spPr>
              <a:xfrm>
                <a:off x="-1" y="-1"/>
                <a:ext cx="2507458" cy="2122115"/>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91439" tIns="91439" rIns="91439" bIns="91439" numCol="1" anchor="t">
                <a:spAutoFit/>
              </a:bodyPr>
              <a:lstStyle/>
              <a:p>
                <a:pPr marL="160734" lvl="1" indent="-160734" defTabSz="2000250">
                  <a:lnSpc>
                    <a:spcPct val="90000"/>
                  </a:lnSpc>
                  <a:spcBef>
                    <a:spcPts val="300"/>
                  </a:spcBef>
                  <a:buSzPct val="100000"/>
                  <a:buFontTx/>
                  <a:buChar char="••"/>
                  <a:defRPr sz="1800"/>
                </a:pPr>
                <a:r>
                  <a:rPr dirty="0">
                    <a:solidFill>
                      <a:prstClr val="black"/>
                    </a:solidFill>
                  </a:rPr>
                  <a:t>Increased body fat mass</a:t>
                </a:r>
              </a:p>
              <a:p>
                <a:pPr marL="160734" lvl="1" indent="-160734" defTabSz="2000250">
                  <a:lnSpc>
                    <a:spcPct val="90000"/>
                  </a:lnSpc>
                  <a:spcBef>
                    <a:spcPts val="300"/>
                  </a:spcBef>
                  <a:buSzPct val="100000"/>
                  <a:buFontTx/>
                  <a:buChar char="••"/>
                  <a:defRPr sz="1800"/>
                </a:pPr>
                <a:r>
                  <a:rPr dirty="0">
                    <a:solidFill>
                      <a:prstClr val="black"/>
                    </a:solidFill>
                  </a:rPr>
                  <a:t>Joint pain</a:t>
                </a:r>
              </a:p>
              <a:p>
                <a:pPr marL="160734" lvl="1" indent="-160734" defTabSz="2000250">
                  <a:lnSpc>
                    <a:spcPct val="90000"/>
                  </a:lnSpc>
                  <a:spcBef>
                    <a:spcPts val="300"/>
                  </a:spcBef>
                  <a:buSzPct val="100000"/>
                  <a:buFontTx/>
                  <a:buChar char="••"/>
                  <a:defRPr sz="1800"/>
                </a:pPr>
                <a:r>
                  <a:rPr dirty="0">
                    <a:solidFill>
                      <a:prstClr val="black"/>
                    </a:solidFill>
                  </a:rPr>
                  <a:t>Impaired mobility</a:t>
                </a:r>
              </a:p>
              <a:p>
                <a:pPr marL="160734" lvl="1" indent="-160734" defTabSz="2000250">
                  <a:lnSpc>
                    <a:spcPct val="90000"/>
                  </a:lnSpc>
                  <a:spcBef>
                    <a:spcPts val="300"/>
                  </a:spcBef>
                  <a:buSzPct val="100000"/>
                  <a:buFontTx/>
                  <a:buChar char="••"/>
                  <a:defRPr sz="1800"/>
                </a:pPr>
                <a:r>
                  <a:rPr dirty="0">
                    <a:solidFill>
                      <a:prstClr val="black"/>
                    </a:solidFill>
                  </a:rPr>
                  <a:t>Low self-esteem</a:t>
                </a:r>
              </a:p>
              <a:p>
                <a:pPr marL="160734" lvl="1" indent="-160734" defTabSz="2000250">
                  <a:lnSpc>
                    <a:spcPct val="90000"/>
                  </a:lnSpc>
                  <a:spcBef>
                    <a:spcPts val="300"/>
                  </a:spcBef>
                  <a:buSzPct val="100000"/>
                  <a:buFontTx/>
                  <a:buChar char="••"/>
                  <a:defRPr sz="1800"/>
                </a:pPr>
                <a:r>
                  <a:rPr dirty="0">
                    <a:solidFill>
                      <a:prstClr val="black"/>
                    </a:solidFill>
                  </a:rPr>
                  <a:t>Sleep apnea</a:t>
                </a:r>
              </a:p>
              <a:p>
                <a:pPr marL="160734" lvl="1" indent="-160734" defTabSz="2000250">
                  <a:lnSpc>
                    <a:spcPct val="90000"/>
                  </a:lnSpc>
                  <a:spcBef>
                    <a:spcPts val="300"/>
                  </a:spcBef>
                  <a:buSzPct val="100000"/>
                  <a:buFontTx/>
                  <a:buChar char="••"/>
                  <a:defRPr sz="1800"/>
                </a:pPr>
                <a:r>
                  <a:rPr dirty="0">
                    <a:solidFill>
                      <a:prstClr val="black"/>
                    </a:solidFill>
                  </a:rPr>
                  <a:t>Altered metabolism</a:t>
                </a:r>
              </a:p>
            </p:txBody>
          </p:sp>
        </p:grpSp>
      </p:grpSp>
      <p:grpSp>
        <p:nvGrpSpPr>
          <p:cNvPr id="4" name="Group 3"/>
          <p:cNvGrpSpPr/>
          <p:nvPr/>
        </p:nvGrpSpPr>
        <p:grpSpPr>
          <a:xfrm>
            <a:off x="7849015" y="1735311"/>
            <a:ext cx="2507459" cy="3542743"/>
            <a:chOff x="6176770" y="2256171"/>
            <a:chExt cx="2507459" cy="3542743"/>
          </a:xfrm>
        </p:grpSpPr>
        <p:grpSp>
          <p:nvGrpSpPr>
            <p:cNvPr id="327" name="Group 327"/>
            <p:cNvGrpSpPr/>
            <p:nvPr/>
          </p:nvGrpSpPr>
          <p:grpSpPr>
            <a:xfrm>
              <a:off x="6176770" y="2256171"/>
              <a:ext cx="2507459" cy="1002984"/>
              <a:chOff x="-1" y="0"/>
              <a:chExt cx="2507458" cy="1002982"/>
            </a:xfrm>
            <a:solidFill>
              <a:srgbClr val="339BC7"/>
            </a:solidFill>
          </p:grpSpPr>
          <p:sp>
            <p:nvSpPr>
              <p:cNvPr id="325" name="Shape 325"/>
              <p:cNvSpPr/>
              <p:nvPr/>
            </p:nvSpPr>
            <p:spPr>
              <a:xfrm>
                <a:off x="-1" y="0"/>
                <a:ext cx="2507458" cy="1002982"/>
              </a:xfrm>
              <a:prstGeom prst="rect">
                <a:avLst/>
              </a:prstGeom>
              <a:grpFill/>
              <a:ln w="25400" cap="flat">
                <a:solidFill>
                  <a:srgbClr val="4F81BD"/>
                </a:solidFill>
                <a:prstDash val="solid"/>
                <a:bevel/>
              </a:ln>
              <a:effectLst/>
            </p:spPr>
            <p:txBody>
              <a:bodyPr wrap="square" lIns="0" tIns="0" rIns="0" bIns="0" numCol="1" anchor="ctr">
                <a:noAutofit/>
              </a:bodyPr>
              <a:lstStyle/>
              <a:p>
                <a:pPr algn="ctr" defTabSz="2000250">
                  <a:lnSpc>
                    <a:spcPct val="90000"/>
                  </a:lnSpc>
                  <a:spcBef>
                    <a:spcPts val="1300"/>
                  </a:spcBef>
                  <a:defRPr sz="2000" b="1">
                    <a:solidFill>
                      <a:srgbClr val="FFFFFF"/>
                    </a:solidFill>
                  </a:defRPr>
                </a:pPr>
                <a:endParaRPr sz="2000" b="1" dirty="0">
                  <a:solidFill>
                    <a:srgbClr val="FFFFFF"/>
                  </a:solidFill>
                </a:endParaRPr>
              </a:p>
            </p:txBody>
          </p:sp>
          <p:sp>
            <p:nvSpPr>
              <p:cNvPr id="326" name="Shape 326"/>
              <p:cNvSpPr/>
              <p:nvPr/>
            </p:nvSpPr>
            <p:spPr>
              <a:xfrm>
                <a:off x="-1" y="192177"/>
                <a:ext cx="2507458" cy="618628"/>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182879" tIns="182879" rIns="182879" bIns="182879" numCol="1" anchor="ctr">
                <a:spAutoFit/>
              </a:bodyPr>
              <a:lstStyle>
                <a:lvl1pPr algn="ctr" defTabSz="2000250">
                  <a:lnSpc>
                    <a:spcPct val="90000"/>
                  </a:lnSpc>
                  <a:spcBef>
                    <a:spcPts val="800"/>
                  </a:spcBef>
                  <a:defRPr sz="2000" b="1">
                    <a:solidFill>
                      <a:srgbClr val="FFFFFF"/>
                    </a:solidFill>
                  </a:defRPr>
                </a:lvl1pPr>
              </a:lstStyle>
              <a:p>
                <a:pPr>
                  <a:defRPr sz="1800" b="0">
                    <a:solidFill>
                      <a:srgbClr val="000000"/>
                    </a:solidFill>
                  </a:defRPr>
                </a:pPr>
                <a:r>
                  <a:rPr sz="1800" b="0" dirty="0">
                    <a:solidFill>
                      <a:srgbClr val="000000"/>
                    </a:solidFill>
                  </a:rPr>
                  <a:t>Harm or Morbidity</a:t>
                </a:r>
              </a:p>
            </p:txBody>
          </p:sp>
        </p:grpSp>
        <p:grpSp>
          <p:nvGrpSpPr>
            <p:cNvPr id="330" name="Group 330"/>
            <p:cNvGrpSpPr/>
            <p:nvPr/>
          </p:nvGrpSpPr>
          <p:grpSpPr>
            <a:xfrm>
              <a:off x="6176770" y="3259151"/>
              <a:ext cx="2507459" cy="2539763"/>
              <a:chOff x="-1" y="-1"/>
              <a:chExt cx="2507458" cy="2539761"/>
            </a:xfrm>
            <a:solidFill>
              <a:srgbClr val="E8F6FB"/>
            </a:solidFill>
          </p:grpSpPr>
          <p:sp>
            <p:nvSpPr>
              <p:cNvPr id="328" name="Shape 328"/>
              <p:cNvSpPr/>
              <p:nvPr/>
            </p:nvSpPr>
            <p:spPr>
              <a:xfrm>
                <a:off x="-1" y="-1"/>
                <a:ext cx="2507458" cy="2539761"/>
              </a:xfrm>
              <a:prstGeom prst="rect">
                <a:avLst/>
              </a:prstGeom>
              <a:grpFill/>
              <a:ln w="25400" cap="flat">
                <a:solidFill>
                  <a:srgbClr val="CFD7E7">
                    <a:alpha val="90000"/>
                  </a:srgbClr>
                </a:solidFill>
                <a:prstDash val="solid"/>
                <a:bevel/>
              </a:ln>
              <a:effectLst/>
            </p:spPr>
            <p:txBody>
              <a:bodyPr wrap="square" lIns="0" tIns="0" rIns="0" bIns="0" numCol="1" anchor="t">
                <a:noAutofit/>
              </a:bodyPr>
              <a:lstStyle/>
              <a:p>
                <a:pPr defTabSz="2000250">
                  <a:lnSpc>
                    <a:spcPct val="90000"/>
                  </a:lnSpc>
                  <a:spcBef>
                    <a:spcPts val="500"/>
                  </a:spcBef>
                  <a:defRPr sz="1800"/>
                </a:pPr>
                <a:endParaRPr dirty="0">
                  <a:solidFill>
                    <a:prstClr val="black"/>
                  </a:solidFill>
                </a:endParaRPr>
              </a:p>
            </p:txBody>
          </p:sp>
          <p:sp>
            <p:nvSpPr>
              <p:cNvPr id="329" name="Shape 329"/>
              <p:cNvSpPr/>
              <p:nvPr/>
            </p:nvSpPr>
            <p:spPr>
              <a:xfrm>
                <a:off x="-1" y="-1"/>
                <a:ext cx="2507458" cy="1585046"/>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91439" tIns="91439" rIns="91439" bIns="91439" numCol="1" anchor="t">
                <a:spAutoFit/>
              </a:bodyPr>
              <a:lstStyle/>
              <a:p>
                <a:pPr marL="160734" lvl="1" indent="-160734" defTabSz="2000250">
                  <a:lnSpc>
                    <a:spcPct val="90000"/>
                  </a:lnSpc>
                  <a:spcBef>
                    <a:spcPts val="300"/>
                  </a:spcBef>
                  <a:buSzPct val="100000"/>
                  <a:buFontTx/>
                  <a:buChar char="••"/>
                  <a:defRPr sz="1800"/>
                </a:pPr>
                <a:r>
                  <a:rPr dirty="0">
                    <a:solidFill>
                      <a:prstClr val="black"/>
                    </a:solidFill>
                  </a:rPr>
                  <a:t>Cardiovascular disease</a:t>
                </a:r>
              </a:p>
              <a:p>
                <a:pPr marL="160734" lvl="1" indent="-160734" defTabSz="2000250">
                  <a:lnSpc>
                    <a:spcPct val="90000"/>
                  </a:lnSpc>
                  <a:spcBef>
                    <a:spcPts val="300"/>
                  </a:spcBef>
                  <a:buSzPct val="100000"/>
                  <a:buFontTx/>
                  <a:buChar char="••"/>
                  <a:defRPr sz="1800"/>
                </a:pPr>
                <a:r>
                  <a:rPr dirty="0">
                    <a:solidFill>
                      <a:prstClr val="black"/>
                    </a:solidFill>
                  </a:rPr>
                  <a:t>Type 2 diabetes</a:t>
                </a:r>
              </a:p>
              <a:p>
                <a:pPr marL="160734" lvl="1" indent="-160734" defTabSz="2000250">
                  <a:lnSpc>
                    <a:spcPct val="90000"/>
                  </a:lnSpc>
                  <a:spcBef>
                    <a:spcPts val="300"/>
                  </a:spcBef>
                  <a:buSzPct val="100000"/>
                  <a:buFontTx/>
                  <a:buChar char="••"/>
                  <a:defRPr sz="1800"/>
                </a:pPr>
                <a:r>
                  <a:rPr dirty="0">
                    <a:solidFill>
                      <a:prstClr val="black"/>
                    </a:solidFill>
                  </a:rPr>
                  <a:t>Metabolic syndrome</a:t>
                </a:r>
              </a:p>
              <a:p>
                <a:pPr marL="160734" lvl="1" indent="-160734" defTabSz="2000250">
                  <a:lnSpc>
                    <a:spcPct val="90000"/>
                  </a:lnSpc>
                  <a:spcBef>
                    <a:spcPts val="300"/>
                  </a:spcBef>
                  <a:buSzPct val="100000"/>
                  <a:buFontTx/>
                  <a:buChar char="••"/>
                  <a:defRPr sz="1800"/>
                </a:pPr>
                <a:r>
                  <a:rPr dirty="0">
                    <a:solidFill>
                      <a:prstClr val="black"/>
                    </a:solidFill>
                  </a:rPr>
                  <a:t>Cancer</a:t>
                </a:r>
              </a:p>
              <a:p>
                <a:pPr marL="160734" lvl="1" indent="-160734" defTabSz="2000250">
                  <a:lnSpc>
                    <a:spcPct val="90000"/>
                  </a:lnSpc>
                  <a:spcBef>
                    <a:spcPts val="300"/>
                  </a:spcBef>
                  <a:buSzPct val="100000"/>
                  <a:buFontTx/>
                  <a:buChar char="••"/>
                  <a:defRPr sz="1800"/>
                </a:pPr>
                <a:r>
                  <a:rPr dirty="0">
                    <a:solidFill>
                      <a:prstClr val="black"/>
                    </a:solidFill>
                  </a:rPr>
                  <a:t>Death</a:t>
                </a:r>
              </a:p>
            </p:txBody>
          </p:sp>
        </p:grpSp>
      </p:grpSp>
      <p:sp>
        <p:nvSpPr>
          <p:cNvPr id="331" name="Shape 331"/>
          <p:cNvSpPr/>
          <p:nvPr/>
        </p:nvSpPr>
        <p:spPr>
          <a:xfrm>
            <a:off x="2132014" y="6361847"/>
            <a:ext cx="6646789" cy="477054"/>
          </a:xfrm>
          <a:prstGeom prst="rect">
            <a:avLst/>
          </a:prstGeom>
          <a:ln w="12700">
            <a:miter lim="400000"/>
          </a:ln>
          <a:extLst>
            <a:ext uri="{C572A759-6A51-4108-AA02-DFA0A04FC94B}">
              <ma14:wrappingTextBoxFlag xmlns="" xmlns:ma14="http://schemas.microsoft.com/office/mac/drawingml/2011/main" val="1"/>
            </a:ext>
          </a:extLst>
        </p:spPr>
        <p:txBody>
          <a:bodyPr lIns="91440" tIns="45720" rIns="91440" bIns="45720" anchor="b">
            <a:spAutoFit/>
          </a:bodyPr>
          <a:lstStyle/>
          <a:p>
            <a:pPr defTabSz="457200">
              <a:spcBef>
                <a:spcPts val="600"/>
              </a:spcBef>
              <a:defRPr sz="1800"/>
            </a:pPr>
            <a:r>
              <a:rPr sz="1000" dirty="0">
                <a:solidFill>
                  <a:prstClr val="black"/>
                </a:solidFill>
                <a:latin typeface="Arial"/>
                <a:ea typeface="Arial"/>
                <a:cs typeface="Arial"/>
                <a:sym typeface="Arial"/>
              </a:rPr>
              <a:t>AMA</a:t>
            </a:r>
            <a:r>
              <a:rPr lang="en-US" sz="1000" dirty="0">
                <a:solidFill>
                  <a:prstClr val="black"/>
                </a:solidFill>
                <a:latin typeface="Arial"/>
                <a:ea typeface="Arial"/>
                <a:cs typeface="Arial"/>
                <a:sym typeface="Arial"/>
              </a:rPr>
              <a:t> =</a:t>
            </a:r>
            <a:r>
              <a:rPr sz="1000" dirty="0">
                <a:solidFill>
                  <a:prstClr val="black"/>
                </a:solidFill>
                <a:latin typeface="Arial"/>
                <a:ea typeface="Arial"/>
                <a:cs typeface="Arial"/>
                <a:sym typeface="Arial"/>
              </a:rPr>
              <a:t> American Medical Association.</a:t>
            </a:r>
            <a:endParaRPr sz="3200" dirty="0">
              <a:solidFill>
                <a:prstClr val="black"/>
              </a:solidFill>
              <a:latin typeface="Arial"/>
              <a:ea typeface="Arial"/>
              <a:cs typeface="Arial"/>
              <a:sym typeface="Arial"/>
            </a:endParaRPr>
          </a:p>
          <a:p>
            <a:pPr defTabSz="457200">
              <a:spcBef>
                <a:spcPts val="600"/>
              </a:spcBef>
              <a:defRPr sz="1800"/>
            </a:pPr>
            <a:r>
              <a:rPr sz="1000" dirty="0">
                <a:solidFill>
                  <a:prstClr val="black"/>
                </a:solidFill>
                <a:latin typeface="Arial"/>
                <a:ea typeface="Arial"/>
                <a:cs typeface="Arial"/>
                <a:sym typeface="Arial"/>
              </a:rPr>
              <a:t>Mechanick JI, et al. </a:t>
            </a:r>
            <a:r>
              <a:rPr sz="1000" i="1" dirty="0">
                <a:solidFill>
                  <a:prstClr val="black"/>
                </a:solidFill>
                <a:latin typeface="Arial"/>
                <a:ea typeface="Arial"/>
                <a:cs typeface="Arial"/>
                <a:sym typeface="Arial"/>
              </a:rPr>
              <a:t>Endocr Pract</a:t>
            </a:r>
            <a:r>
              <a:rPr sz="1000" dirty="0">
                <a:solidFill>
                  <a:prstClr val="black"/>
                </a:solidFill>
                <a:latin typeface="Arial"/>
                <a:ea typeface="Arial"/>
                <a:cs typeface="Arial"/>
                <a:sym typeface="Arial"/>
              </a:rPr>
              <a:t>. 2012;18:642-648.</a:t>
            </a:r>
          </a:p>
        </p:txBody>
      </p:sp>
    </p:spTree>
    <p:extLst>
      <p:ext uri="{BB962C8B-B14F-4D97-AF65-F5344CB8AC3E}">
        <p14:creationId xmlns:p14="http://schemas.microsoft.com/office/powerpoint/2010/main" val="778755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itle 1"/>
          <p:cNvSpPr>
            <a:spLocks noGrp="1"/>
          </p:cNvSpPr>
          <p:nvPr>
            <p:ph type="title"/>
          </p:nvPr>
        </p:nvSpPr>
        <p:spPr/>
        <p:txBody>
          <a:bodyPr/>
          <a:lstStyle/>
          <a:p>
            <a:pPr eaLnBrk="1" hangingPunct="1"/>
            <a:r>
              <a:rPr lang="en-US" altLang="es-PA" sz="2400">
                <a:latin typeface="Arial Narrow" panose="020B0606020202030204" pitchFamily="34" charset="0"/>
                <a:cs typeface="Arial Narrow" panose="020B0606020202030204" pitchFamily="34" charset="0"/>
              </a:rPr>
              <a:t>Adherence to the </a:t>
            </a:r>
            <a:r>
              <a:rPr lang="en-US" altLang="es-PA" sz="2400" i="1">
                <a:latin typeface="Arial Narrow" panose="020B0606020202030204" pitchFamily="34" charset="0"/>
                <a:cs typeface="Arial Narrow" panose="020B0606020202030204" pitchFamily="34" charset="0"/>
              </a:rPr>
              <a:t>Physical Activity Guidelines </a:t>
            </a:r>
            <a:r>
              <a:rPr lang="en-US" altLang="es-PA" sz="2000">
                <a:latin typeface="Arial Narrow" panose="020B0606020202030204" pitchFamily="34" charset="0"/>
                <a:cs typeface="Arial Narrow" panose="020B0606020202030204" pitchFamily="34" charset="0"/>
              </a:rPr>
              <a:t/>
            </a:r>
            <a:br>
              <a:rPr lang="en-US" altLang="es-PA" sz="2000">
                <a:latin typeface="Arial Narrow" panose="020B0606020202030204" pitchFamily="34" charset="0"/>
                <a:cs typeface="Arial Narrow" panose="020B0606020202030204" pitchFamily="34" charset="0"/>
              </a:rPr>
            </a:br>
            <a:r>
              <a:rPr lang="en-US" altLang="es-PA" sz="2000">
                <a:solidFill>
                  <a:srgbClr val="811358"/>
                </a:solidFill>
                <a:latin typeface="Arial Narrow" panose="020B0606020202030204" pitchFamily="34" charset="0"/>
                <a:cs typeface="Arial Narrow" panose="020B0606020202030204" pitchFamily="34" charset="0"/>
              </a:rPr>
              <a:t>Percentage of Adults Meeting the Aerobic and Muscle-Strengthening Recommendations (Figure I-2)</a:t>
            </a:r>
          </a:p>
        </p:txBody>
      </p:sp>
      <p:pic>
        <p:nvPicPr>
          <p:cNvPr id="275459" name="Picture 2" descr="Percentage of adults meeting the Physical Activity Guidelines (aerobic &amp; Muscle-strengthening Recommendations)&#10;Figure I-2 is a bar graph indicating the percentage of adults meeting the Physical Activity Guidelines Aerobic and Muscle-Strengthening recommendations, in 2008 and 2013. Figures are provided for all adults, males, females, and various age brackets, with bars for 2008 and 2013.&#10;From 2008 to 2013, the total percent of adults meeting the Physical Activity Guidelines increased from 18% to 21%. Males increased from 22% to 25%; females increased from 15% to 17%.&#10;Age 18 to 24 increased from 26% to 31%; &#10;age 22 to 44 increased from 21% to 24%; &#10;age 45 to 54 increased from 18% to 20%; &#10;age 55 to 64 increased from 14% to 15%; &#10;age 65 to 74 increased from 11% to 14%; &#10;age 75 to 84 decreased from 9% to 8%; &#10;age 85 and older increased from 0% to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33600" y="1600201"/>
            <a:ext cx="6400800" cy="42529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5460" name="Content Placeholder 3"/>
          <p:cNvSpPr>
            <a:spLocks noGrp="1"/>
          </p:cNvSpPr>
          <p:nvPr>
            <p:ph sz="half" idx="2"/>
          </p:nvPr>
        </p:nvSpPr>
        <p:spPr>
          <a:xfrm>
            <a:off x="8839200" y="1600200"/>
            <a:ext cx="1371600" cy="3810000"/>
          </a:xfrm>
        </p:spPr>
        <p:txBody>
          <a:bodyPr/>
          <a:lstStyle/>
          <a:p>
            <a:pPr marL="0" indent="0" eaLnBrk="1" hangingPunct="1">
              <a:buNone/>
            </a:pPr>
            <a:r>
              <a:rPr lang="en-US" altLang="es-PA" sz="1000" b="1">
                <a:solidFill>
                  <a:srgbClr val="000000"/>
                </a:solidFill>
                <a:latin typeface="Arial Narrow" panose="020B0606020202030204" pitchFamily="34" charset="0"/>
              </a:rPr>
              <a:t>Data Source:</a:t>
            </a:r>
          </a:p>
          <a:p>
            <a:pPr marL="0" indent="0" eaLnBrk="1" hangingPunct="1">
              <a:spcBef>
                <a:spcPct val="0"/>
              </a:spcBef>
              <a:spcAft>
                <a:spcPts val="1000"/>
              </a:spcAft>
              <a:buNone/>
            </a:pPr>
            <a:r>
              <a:rPr lang="en-US" altLang="es-PA" sz="1000">
                <a:latin typeface="Arial Narrow" panose="020B0606020202030204" pitchFamily="34" charset="0"/>
              </a:rPr>
              <a:t>Analyses of the National Health Interview Survey, 2008 and 2013.</a:t>
            </a:r>
          </a:p>
          <a:p>
            <a:pPr marL="0" indent="0" eaLnBrk="1" hangingPunct="1">
              <a:spcBef>
                <a:spcPct val="0"/>
              </a:spcBef>
              <a:spcAft>
                <a:spcPts val="1000"/>
              </a:spcAft>
              <a:buNone/>
            </a:pPr>
            <a:r>
              <a:rPr lang="en-US" altLang="es-PA" sz="1000">
                <a:latin typeface="Arial Narrow" panose="020B0606020202030204" pitchFamily="34" charset="0"/>
              </a:rPr>
              <a:t>Healthy People 2020 PA-2.4. Increase the proportion of adults who meet the objectives for aerobic physical activity and for muscle-strengthening activity. Washington, DC: U.S. Department of Health and Human Services, Office of Disease Prevention and Health Promotion, June 3, 2015. Available at: http://www.healthypeople.gov/2020/data-search/Search-the-Data?nid=5072.</a:t>
            </a:r>
            <a:endParaRPr lang="en-CA" altLang="es-PA" sz="10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idx="4294967295"/>
          </p:nvPr>
        </p:nvSpPr>
        <p:spPr>
          <a:xfrm>
            <a:off x="2073275" y="384175"/>
            <a:ext cx="8496300" cy="947738"/>
          </a:xfrm>
        </p:spPr>
        <p:txBody>
          <a:bodyPr/>
          <a:lstStyle/>
          <a:p>
            <a:pPr eaLnBrk="1" hangingPunct="1"/>
            <a:r>
              <a:rPr lang="en-US" altLang="es-PA" sz="3000" i="1">
                <a:latin typeface="Arial Narrow" panose="020B0606020202030204" pitchFamily="34" charset="0"/>
                <a:cs typeface="Arial Narrow" panose="020B0606020202030204" pitchFamily="34" charset="0"/>
              </a:rPr>
              <a:t>2015-2020 Dietary Guidelines for Americans:</a:t>
            </a:r>
            <a:br>
              <a:rPr lang="en-US" altLang="es-PA" sz="3000" i="1">
                <a:latin typeface="Arial Narrow" panose="020B0606020202030204" pitchFamily="34" charset="0"/>
                <a:cs typeface="Arial Narrow" panose="020B0606020202030204" pitchFamily="34" charset="0"/>
              </a:rPr>
            </a:br>
            <a:r>
              <a:rPr lang="en-US" altLang="es-PA" sz="3000">
                <a:solidFill>
                  <a:srgbClr val="811358"/>
                </a:solidFill>
                <a:latin typeface="Arial Narrow" panose="020B0606020202030204" pitchFamily="34" charset="0"/>
                <a:cs typeface="Arial Narrow" panose="020B0606020202030204" pitchFamily="34" charset="0"/>
              </a:rPr>
              <a:t>The Guidelines</a:t>
            </a:r>
          </a:p>
        </p:txBody>
      </p:sp>
      <p:sp>
        <p:nvSpPr>
          <p:cNvPr id="277507" name="Content Placeholder 1"/>
          <p:cNvSpPr>
            <a:spLocks noGrp="1"/>
          </p:cNvSpPr>
          <p:nvPr>
            <p:ph type="body" sz="quarter" idx="4294967295"/>
          </p:nvPr>
        </p:nvSpPr>
        <p:spPr>
          <a:xfrm>
            <a:off x="1925638" y="1447800"/>
            <a:ext cx="8437562" cy="4749800"/>
          </a:xfrm>
        </p:spPr>
        <p:txBody>
          <a:bodyPr/>
          <a:lstStyle/>
          <a:p>
            <a:pPr marL="457200" indent="-457200" eaLnBrk="1" hangingPunct="1">
              <a:lnSpc>
                <a:spcPct val="110000"/>
              </a:lnSpc>
              <a:spcBef>
                <a:spcPts val="1800"/>
              </a:spcBef>
              <a:buFont typeface="Calibri" panose="020F0502020204030204" pitchFamily="34" charset="0"/>
              <a:buAutoNum type="arabicPeriod"/>
            </a:pPr>
            <a:r>
              <a:rPr lang="en-US" altLang="es-PA" sz="1900" b="1">
                <a:solidFill>
                  <a:srgbClr val="811358"/>
                </a:solidFill>
                <a:latin typeface="Tahoma" panose="020B0604030504040204" pitchFamily="34" charset="0"/>
              </a:rPr>
              <a:t>Follow a healthy eating pattern across the lifespan. </a:t>
            </a:r>
            <a:r>
              <a:rPr lang="en-US" altLang="es-PA" sz="1900">
                <a:latin typeface="Tahoma" panose="020B0604030504040204" pitchFamily="34" charset="0"/>
              </a:rPr>
              <a:t>All food and beverage choices matter. Choose a healthy eating pattern at an appropriate calorie level to help achieve and maintain a healthy body weight, support nutrient adequacy, and reduce the risk of chronic disease.</a:t>
            </a:r>
          </a:p>
          <a:p>
            <a:pPr marL="457200" indent="-457200" eaLnBrk="1" hangingPunct="1">
              <a:lnSpc>
                <a:spcPct val="110000"/>
              </a:lnSpc>
              <a:spcBef>
                <a:spcPts val="1800"/>
              </a:spcBef>
              <a:buFont typeface="Calibri" panose="020F0502020204030204" pitchFamily="34" charset="0"/>
              <a:buAutoNum type="arabicPeriod"/>
            </a:pPr>
            <a:r>
              <a:rPr lang="en-US" altLang="es-PA" sz="1900" b="1">
                <a:solidFill>
                  <a:srgbClr val="811358"/>
                </a:solidFill>
                <a:latin typeface="Tahoma" panose="020B0604030504040204" pitchFamily="34" charset="0"/>
              </a:rPr>
              <a:t>Focus on variety, nutrient density, and amount. </a:t>
            </a:r>
            <a:r>
              <a:rPr lang="en-US" altLang="es-PA" sz="1900">
                <a:latin typeface="Tahoma" panose="020B0604030504040204" pitchFamily="34" charset="0"/>
              </a:rPr>
              <a:t>To meet nutrient needs within calorie limits, choose a variety of nutrient-dense foods across and within all food groups in recommended amounts.</a:t>
            </a:r>
            <a:endParaRPr lang="en-US" altLang="es-PA" sz="1900" b="1">
              <a:solidFill>
                <a:srgbClr val="F1D00A"/>
              </a:solidFill>
              <a:latin typeface="Tahoma" panose="020B0604030504040204" pitchFamily="34" charset="0"/>
            </a:endParaRPr>
          </a:p>
          <a:p>
            <a:pPr marL="457200" indent="-457200" eaLnBrk="1" hangingPunct="1">
              <a:lnSpc>
                <a:spcPct val="110000"/>
              </a:lnSpc>
              <a:spcBef>
                <a:spcPts val="1800"/>
              </a:spcBef>
              <a:buFont typeface="Calibri" panose="020F0502020204030204" pitchFamily="34" charset="0"/>
              <a:buAutoNum type="arabicPeriod"/>
            </a:pPr>
            <a:r>
              <a:rPr lang="en-US" altLang="es-PA" sz="1900" b="1">
                <a:solidFill>
                  <a:srgbClr val="811358"/>
                </a:solidFill>
                <a:latin typeface="Tahoma" panose="020B0604030504040204" pitchFamily="34" charset="0"/>
              </a:rPr>
              <a:t>Limit calories from added sugars and saturated fats and reduce sodium intake. </a:t>
            </a:r>
            <a:r>
              <a:rPr lang="en-US" altLang="es-PA" sz="1900">
                <a:latin typeface="Tahoma" panose="020B0604030504040204" pitchFamily="34" charset="0"/>
              </a:rPr>
              <a:t>Consume an eating pattern low in added sugars, saturated fats, and sodium. Cut back on foods and beverages higher in these components to amounts that fit within healthy eating patterns.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p:cNvSpPr>
            <a:spLocks noGrp="1"/>
          </p:cNvSpPr>
          <p:nvPr>
            <p:ph type="title"/>
          </p:nvPr>
        </p:nvSpPr>
        <p:spPr>
          <a:xfrm>
            <a:off x="2073275" y="274638"/>
            <a:ext cx="8229600" cy="1143000"/>
          </a:xfrm>
        </p:spPr>
        <p:txBody>
          <a:bodyPr/>
          <a:lstStyle/>
          <a:p>
            <a:pPr eaLnBrk="1" hangingPunct="1">
              <a:lnSpc>
                <a:spcPct val="110000"/>
              </a:lnSpc>
            </a:pPr>
            <a:r>
              <a:rPr lang="en-US" altLang="es-PA" sz="3000" i="1">
                <a:latin typeface="Arial Narrow" panose="020B0606020202030204" pitchFamily="34" charset="0"/>
                <a:cs typeface="Arial Narrow" panose="020B0606020202030204" pitchFamily="34" charset="0"/>
              </a:rPr>
              <a:t>2015-2020 Dietary Guidelines for Americans:</a:t>
            </a:r>
            <a:br>
              <a:rPr lang="en-US" altLang="es-PA" sz="3000" i="1">
                <a:latin typeface="Arial Narrow" panose="020B0606020202030204" pitchFamily="34" charset="0"/>
                <a:cs typeface="Arial Narrow" panose="020B0606020202030204" pitchFamily="34" charset="0"/>
              </a:rPr>
            </a:br>
            <a:r>
              <a:rPr lang="en-US" altLang="es-PA" sz="3000">
                <a:solidFill>
                  <a:srgbClr val="811358"/>
                </a:solidFill>
                <a:latin typeface="Arial Narrow" panose="020B0606020202030204" pitchFamily="34" charset="0"/>
                <a:cs typeface="Arial Narrow" panose="020B0606020202030204" pitchFamily="34" charset="0"/>
              </a:rPr>
              <a:t>The Guidelines (cont.)</a:t>
            </a:r>
          </a:p>
        </p:txBody>
      </p:sp>
      <p:sp>
        <p:nvSpPr>
          <p:cNvPr id="279555" name="Content Placeholder 1"/>
          <p:cNvSpPr>
            <a:spLocks noGrp="1"/>
          </p:cNvSpPr>
          <p:nvPr>
            <p:ph type="body" sz="quarter" idx="12"/>
          </p:nvPr>
        </p:nvSpPr>
        <p:spPr>
          <a:xfrm>
            <a:off x="2028826" y="1582739"/>
            <a:ext cx="8107363" cy="3178175"/>
          </a:xfrm>
        </p:spPr>
        <p:txBody>
          <a:bodyPr/>
          <a:lstStyle/>
          <a:p>
            <a:pPr marL="457200" indent="-457200" eaLnBrk="1" hangingPunct="1">
              <a:lnSpc>
                <a:spcPct val="110000"/>
              </a:lnSpc>
              <a:spcBef>
                <a:spcPts val="1800"/>
              </a:spcBef>
              <a:buFont typeface="Calibri" panose="020F0502020204030204" pitchFamily="34" charset="0"/>
              <a:buAutoNum type="arabicPeriod" startAt="4"/>
            </a:pPr>
            <a:r>
              <a:rPr lang="en-US" altLang="es-PA" sz="1900" b="1">
                <a:solidFill>
                  <a:srgbClr val="811358"/>
                </a:solidFill>
                <a:latin typeface="Tahoma" panose="020B0604030504040204" pitchFamily="34" charset="0"/>
              </a:rPr>
              <a:t>Shift to healthier food and beverage choices. </a:t>
            </a:r>
            <a:r>
              <a:rPr lang="en-US" altLang="es-PA" sz="1900">
                <a:latin typeface="Tahoma" panose="020B0604030504040204" pitchFamily="34" charset="0"/>
              </a:rPr>
              <a:t>Choose nutrient-dense foods and beverages across and within all food groups in place of less healthy choices. Consider cultural and personal preferences to make these shifts easier to accomplish and maintain.</a:t>
            </a:r>
            <a:endParaRPr lang="en-US" altLang="es-PA" sz="1900" b="1">
              <a:solidFill>
                <a:srgbClr val="F1D00A"/>
              </a:solidFill>
              <a:latin typeface="Tahoma" panose="020B0604030504040204" pitchFamily="34" charset="0"/>
            </a:endParaRPr>
          </a:p>
          <a:p>
            <a:pPr marL="457200" indent="-457200" eaLnBrk="1" hangingPunct="1">
              <a:lnSpc>
                <a:spcPct val="110000"/>
              </a:lnSpc>
              <a:spcBef>
                <a:spcPts val="1800"/>
              </a:spcBef>
              <a:buFont typeface="Calibri" panose="020F0502020204030204" pitchFamily="34" charset="0"/>
              <a:buAutoNum type="arabicPeriod" startAt="4"/>
            </a:pPr>
            <a:r>
              <a:rPr lang="en-US" altLang="es-PA" sz="1900" b="1">
                <a:solidFill>
                  <a:srgbClr val="811358"/>
                </a:solidFill>
                <a:latin typeface="Tahoma" panose="020B0604030504040204" pitchFamily="34" charset="0"/>
              </a:rPr>
              <a:t>Support healthy eating patterns for all. </a:t>
            </a:r>
            <a:r>
              <a:rPr lang="en-US" altLang="es-PA" sz="1900">
                <a:latin typeface="Tahoma" panose="020B0604030504040204" pitchFamily="34" charset="0"/>
              </a:rPr>
              <a:t>Everyone has a role in helping to create and support healthy eating patterns in multiple settings nationwide, from home to school to work to communities.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itle 1"/>
          <p:cNvSpPr>
            <a:spLocks noGrp="1"/>
          </p:cNvSpPr>
          <p:nvPr>
            <p:ph type="title" idx="4294967295"/>
          </p:nvPr>
        </p:nvSpPr>
        <p:spPr>
          <a:xfrm>
            <a:off x="2073275" y="304800"/>
            <a:ext cx="8496300" cy="947738"/>
          </a:xfrm>
        </p:spPr>
        <p:txBody>
          <a:bodyPr/>
          <a:lstStyle/>
          <a:p>
            <a:pPr eaLnBrk="1" hangingPunct="1">
              <a:lnSpc>
                <a:spcPct val="110000"/>
              </a:lnSpc>
            </a:pPr>
            <a:r>
              <a:rPr lang="en-US" altLang="es-PA" sz="3000">
                <a:latin typeface="Arial Narrow" panose="020B0606020202030204" pitchFamily="34" charset="0"/>
                <a:cs typeface="Arial Narrow" panose="020B0606020202030204" pitchFamily="34" charset="0"/>
              </a:rPr>
              <a:t>Key Elements of Healthy Eating Patterns:</a:t>
            </a:r>
            <a:r>
              <a:rPr lang="en-US" altLang="es-PA" sz="3000">
                <a:solidFill>
                  <a:srgbClr val="0070C0"/>
                </a:solidFill>
                <a:latin typeface="Arial Narrow" panose="020B0606020202030204" pitchFamily="34" charset="0"/>
                <a:cs typeface="Arial Narrow" panose="020B0606020202030204" pitchFamily="34" charset="0"/>
              </a:rPr>
              <a:t/>
            </a:r>
            <a:br>
              <a:rPr lang="en-US" altLang="es-PA" sz="3000">
                <a:solidFill>
                  <a:srgbClr val="0070C0"/>
                </a:solidFill>
                <a:latin typeface="Arial Narrow" panose="020B0606020202030204" pitchFamily="34" charset="0"/>
                <a:cs typeface="Arial Narrow" panose="020B0606020202030204" pitchFamily="34" charset="0"/>
              </a:rPr>
            </a:br>
            <a:r>
              <a:rPr lang="en-US" altLang="es-PA" sz="3000">
                <a:solidFill>
                  <a:srgbClr val="811358"/>
                </a:solidFill>
                <a:latin typeface="Arial Narrow" panose="020B0606020202030204" pitchFamily="34" charset="0"/>
                <a:cs typeface="Arial Narrow" panose="020B0606020202030204" pitchFamily="34" charset="0"/>
              </a:rPr>
              <a:t>Key Recommendations</a:t>
            </a:r>
          </a:p>
        </p:txBody>
      </p:sp>
      <p:sp>
        <p:nvSpPr>
          <p:cNvPr id="281603" name="Text Placeholder 6"/>
          <p:cNvSpPr>
            <a:spLocks noGrp="1"/>
          </p:cNvSpPr>
          <p:nvPr>
            <p:ph idx="1"/>
          </p:nvPr>
        </p:nvSpPr>
        <p:spPr>
          <a:xfrm>
            <a:off x="2073275" y="1493839"/>
            <a:ext cx="8159750" cy="4962525"/>
          </a:xfrm>
        </p:spPr>
        <p:txBody>
          <a:bodyPr/>
          <a:lstStyle/>
          <a:p>
            <a:pPr eaLnBrk="1" hangingPunct="1">
              <a:lnSpc>
                <a:spcPct val="110000"/>
              </a:lnSpc>
              <a:spcBef>
                <a:spcPts val="1800"/>
              </a:spcBef>
              <a:buSzPct val="175000"/>
              <a:buBlip>
                <a:blip r:embed="rId3"/>
              </a:buBlip>
            </a:pPr>
            <a:r>
              <a:rPr lang="en-US" altLang="es-PA" sz="1800" b="1">
                <a:latin typeface="Tahoma" panose="020B0604030504040204" pitchFamily="34" charset="0"/>
              </a:rPr>
              <a:t>Consume a healthy eating pattern that accounts for all foods and beverages within an appropriate calorie level.</a:t>
            </a:r>
          </a:p>
          <a:p>
            <a:pPr eaLnBrk="1" hangingPunct="1">
              <a:lnSpc>
                <a:spcPct val="110000"/>
              </a:lnSpc>
              <a:spcBef>
                <a:spcPts val="1800"/>
              </a:spcBef>
              <a:buSzPct val="175000"/>
              <a:buBlip>
                <a:blip r:embed="rId3"/>
              </a:buBlip>
            </a:pPr>
            <a:r>
              <a:rPr lang="en-US" altLang="es-PA" sz="1800" b="1">
                <a:latin typeface="Tahoma" panose="020B0604030504040204" pitchFamily="34" charset="0"/>
              </a:rPr>
              <a:t>A healthy eating pattern includes:</a:t>
            </a:r>
          </a:p>
          <a:p>
            <a:pPr eaLnBrk="1" hangingPunct="1">
              <a:lnSpc>
                <a:spcPct val="110000"/>
              </a:lnSpc>
            </a:pPr>
            <a:r>
              <a:rPr lang="en-US" altLang="es-PA" sz="1500">
                <a:latin typeface="Tahoma" panose="020B0604030504040204" pitchFamily="34" charset="0"/>
              </a:rPr>
              <a:t>A variety of vegetables from all of the subgroups—dark green, red and orange, legumes (beans and peas), starchy, and other</a:t>
            </a:r>
          </a:p>
          <a:p>
            <a:pPr eaLnBrk="1" hangingPunct="1">
              <a:lnSpc>
                <a:spcPct val="110000"/>
              </a:lnSpc>
            </a:pPr>
            <a:r>
              <a:rPr lang="en-US" altLang="es-PA" sz="1500">
                <a:latin typeface="Tahoma" panose="020B0604030504040204" pitchFamily="34" charset="0"/>
              </a:rPr>
              <a:t>Fruits, especially whole fruits</a:t>
            </a:r>
          </a:p>
          <a:p>
            <a:pPr eaLnBrk="1" hangingPunct="1">
              <a:lnSpc>
                <a:spcPct val="110000"/>
              </a:lnSpc>
            </a:pPr>
            <a:r>
              <a:rPr lang="en-US" altLang="es-PA" sz="1500">
                <a:latin typeface="Tahoma" panose="020B0604030504040204" pitchFamily="34" charset="0"/>
              </a:rPr>
              <a:t>Grains, at least half of which are whole grains</a:t>
            </a:r>
          </a:p>
          <a:p>
            <a:pPr eaLnBrk="1" hangingPunct="1">
              <a:lnSpc>
                <a:spcPct val="110000"/>
              </a:lnSpc>
            </a:pPr>
            <a:r>
              <a:rPr lang="en-US" altLang="es-PA" sz="1500">
                <a:latin typeface="Tahoma" panose="020B0604030504040204" pitchFamily="34" charset="0"/>
              </a:rPr>
              <a:t>Fat-free or low-fat dairy, including milk, yogurt, cheese, and/or fortified soy beverages</a:t>
            </a:r>
          </a:p>
          <a:p>
            <a:pPr eaLnBrk="1" hangingPunct="1">
              <a:lnSpc>
                <a:spcPct val="110000"/>
              </a:lnSpc>
            </a:pPr>
            <a:r>
              <a:rPr lang="en-US" altLang="es-PA" sz="1500">
                <a:latin typeface="Tahoma" panose="020B0604030504040204" pitchFamily="34" charset="0"/>
              </a:rPr>
              <a:t>A variety of protein foods, including seafood, lean meats and poultry, eggs, legumes (beans and peas), and nuts, seeds, and soy products</a:t>
            </a:r>
          </a:p>
          <a:p>
            <a:pPr eaLnBrk="1" hangingPunct="1">
              <a:lnSpc>
                <a:spcPct val="110000"/>
              </a:lnSpc>
            </a:pPr>
            <a:r>
              <a:rPr lang="en-US" altLang="es-PA" sz="1500">
                <a:latin typeface="Tahoma" panose="020B0604030504040204" pitchFamily="34" charset="0"/>
              </a:rPr>
              <a:t>Oils</a:t>
            </a:r>
            <a:endParaRPr lang="en-US" altLang="es-PA" sz="1400" b="1">
              <a:latin typeface="Tahoma" panose="020B0604030504040204" pitchFamily="34" charset="0"/>
            </a:endParaRPr>
          </a:p>
          <a:p>
            <a:pPr eaLnBrk="1" hangingPunct="1">
              <a:lnSpc>
                <a:spcPct val="110000"/>
              </a:lnSpc>
              <a:spcBef>
                <a:spcPts val="1800"/>
              </a:spcBef>
              <a:buSzPct val="175000"/>
              <a:buBlip>
                <a:blip r:embed="rId3"/>
              </a:buBlip>
            </a:pPr>
            <a:r>
              <a:rPr lang="en-US" altLang="es-PA" sz="1800" b="1">
                <a:latin typeface="Tahoma" panose="020B0604030504040204" pitchFamily="34" charset="0"/>
              </a:rPr>
              <a:t>A healthy eating pattern limits:</a:t>
            </a:r>
            <a:endParaRPr lang="en-US" altLang="es-PA" sz="1800">
              <a:latin typeface="Tahoma" panose="020B0604030504040204" pitchFamily="34" charset="0"/>
            </a:endParaRPr>
          </a:p>
          <a:p>
            <a:pPr eaLnBrk="1" hangingPunct="1">
              <a:lnSpc>
                <a:spcPct val="110000"/>
              </a:lnSpc>
            </a:pPr>
            <a:r>
              <a:rPr lang="en-US" altLang="es-PA" sz="1500">
                <a:latin typeface="Tahoma" panose="020B0604030504040204" pitchFamily="34" charset="0"/>
              </a:rPr>
              <a:t>Saturated fats and </a:t>
            </a:r>
            <a:r>
              <a:rPr lang="en-US" altLang="es-PA" sz="1500" i="1">
                <a:latin typeface="Tahoma" panose="020B0604030504040204" pitchFamily="34" charset="0"/>
              </a:rPr>
              <a:t>trans</a:t>
            </a:r>
            <a:r>
              <a:rPr lang="en-US" altLang="es-PA" sz="1500">
                <a:latin typeface="Tahoma" panose="020B0604030504040204" pitchFamily="34" charset="0"/>
              </a:rPr>
              <a:t> fats, added sugars, and sodium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p:cNvSpPr>
            <a:spLocks noGrp="1"/>
          </p:cNvSpPr>
          <p:nvPr>
            <p:ph type="title" idx="4294967295"/>
          </p:nvPr>
        </p:nvSpPr>
        <p:spPr>
          <a:xfrm>
            <a:off x="2073275" y="274639"/>
            <a:ext cx="8496300" cy="947737"/>
          </a:xfrm>
        </p:spPr>
        <p:txBody>
          <a:bodyPr/>
          <a:lstStyle/>
          <a:p>
            <a:pPr eaLnBrk="1" hangingPunct="1">
              <a:lnSpc>
                <a:spcPct val="110000"/>
              </a:lnSpc>
            </a:pPr>
            <a:r>
              <a:rPr lang="en-US" altLang="es-PA" sz="3000">
                <a:latin typeface="Arial Narrow" panose="020B0606020202030204" pitchFamily="34" charset="0"/>
                <a:cs typeface="Arial Narrow" panose="020B0606020202030204" pitchFamily="34" charset="0"/>
              </a:rPr>
              <a:t>Key Elements of Healthy Eating Patterns:</a:t>
            </a:r>
            <a:r>
              <a:rPr lang="en-US" altLang="es-PA" sz="3000">
                <a:solidFill>
                  <a:srgbClr val="0070C0"/>
                </a:solidFill>
                <a:latin typeface="Arial Narrow" panose="020B0606020202030204" pitchFamily="34" charset="0"/>
                <a:cs typeface="Arial Narrow" panose="020B0606020202030204" pitchFamily="34" charset="0"/>
              </a:rPr>
              <a:t/>
            </a:r>
            <a:br>
              <a:rPr lang="en-US" altLang="es-PA" sz="3000">
                <a:solidFill>
                  <a:srgbClr val="0070C0"/>
                </a:solidFill>
                <a:latin typeface="Arial Narrow" panose="020B0606020202030204" pitchFamily="34" charset="0"/>
                <a:cs typeface="Arial Narrow" panose="020B0606020202030204" pitchFamily="34" charset="0"/>
              </a:rPr>
            </a:br>
            <a:r>
              <a:rPr lang="en-US" altLang="es-PA" sz="3000">
                <a:solidFill>
                  <a:srgbClr val="811358"/>
                </a:solidFill>
                <a:latin typeface="Arial Narrow" panose="020B0606020202030204" pitchFamily="34" charset="0"/>
                <a:cs typeface="Arial Narrow" panose="020B0606020202030204" pitchFamily="34" charset="0"/>
              </a:rPr>
              <a:t>Key Recommendations (cont.)</a:t>
            </a:r>
          </a:p>
        </p:txBody>
      </p:sp>
      <p:sp>
        <p:nvSpPr>
          <p:cNvPr id="283651" name="Text Placeholder 6"/>
          <p:cNvSpPr>
            <a:spLocks noGrp="1"/>
          </p:cNvSpPr>
          <p:nvPr>
            <p:ph idx="1"/>
          </p:nvPr>
        </p:nvSpPr>
        <p:spPr>
          <a:xfrm>
            <a:off x="2073275" y="1493839"/>
            <a:ext cx="8159750" cy="4962525"/>
          </a:xfrm>
        </p:spPr>
        <p:txBody>
          <a:bodyPr/>
          <a:lstStyle/>
          <a:p>
            <a:pPr marL="0" indent="0" eaLnBrk="1" hangingPunct="1">
              <a:buNone/>
            </a:pPr>
            <a:r>
              <a:rPr lang="en-US" altLang="es-PA" sz="1900">
                <a:latin typeface="Tahoma" panose="020B0604030504040204" pitchFamily="34" charset="0"/>
              </a:rPr>
              <a:t>Key Recommendations that are quantitative are provided for several components of the diet that should be limited. These components are of particular public health concern in the United States, and the specified limits can help individuals achieve healthy eating patterns within calorie limits:</a:t>
            </a:r>
            <a:endParaRPr lang="en-US" altLang="es-PA" sz="1500">
              <a:latin typeface="Tahoma" panose="020B0604030504040204" pitchFamily="34" charset="0"/>
            </a:endParaRPr>
          </a:p>
          <a:p>
            <a:pPr marL="0" indent="0" eaLnBrk="1" hangingPunct="1">
              <a:lnSpc>
                <a:spcPct val="110000"/>
              </a:lnSpc>
              <a:spcBef>
                <a:spcPts val="1800"/>
              </a:spcBef>
              <a:buSzPct val="175000"/>
              <a:buBlip>
                <a:blip r:embed="rId3"/>
              </a:buBlip>
            </a:pPr>
            <a:r>
              <a:rPr lang="en-US" altLang="es-PA" sz="1900">
                <a:latin typeface="Tahoma" panose="020B0604030504040204" pitchFamily="34" charset="0"/>
              </a:rPr>
              <a:t>Consume less than 10 percent of calories per day from added sugars</a:t>
            </a:r>
          </a:p>
          <a:p>
            <a:pPr marL="0" indent="0" eaLnBrk="1" hangingPunct="1">
              <a:lnSpc>
                <a:spcPct val="110000"/>
              </a:lnSpc>
              <a:spcBef>
                <a:spcPts val="1800"/>
              </a:spcBef>
              <a:buSzPct val="175000"/>
              <a:buBlip>
                <a:blip r:embed="rId3"/>
              </a:buBlip>
            </a:pPr>
            <a:r>
              <a:rPr lang="en-US" altLang="es-PA" sz="1900">
                <a:latin typeface="Tahoma" panose="020B0604030504040204" pitchFamily="34" charset="0"/>
              </a:rPr>
              <a:t>Consume less than 10 percent of calories per day from saturated fats</a:t>
            </a:r>
          </a:p>
          <a:p>
            <a:pPr marL="0" indent="0" eaLnBrk="1" hangingPunct="1">
              <a:lnSpc>
                <a:spcPct val="110000"/>
              </a:lnSpc>
              <a:spcBef>
                <a:spcPts val="1800"/>
              </a:spcBef>
              <a:buSzPct val="175000"/>
              <a:buBlip>
                <a:blip r:embed="rId3"/>
              </a:buBlip>
            </a:pPr>
            <a:r>
              <a:rPr lang="en-US" altLang="es-PA" sz="1900">
                <a:latin typeface="Tahoma" panose="020B0604030504040204" pitchFamily="34" charset="0"/>
              </a:rPr>
              <a:t>Consume less than 2,300 milligrams (mg) per day of sodium</a:t>
            </a:r>
          </a:p>
          <a:p>
            <a:pPr marL="0" indent="0" eaLnBrk="1" hangingPunct="1">
              <a:lnSpc>
                <a:spcPct val="110000"/>
              </a:lnSpc>
              <a:spcBef>
                <a:spcPts val="1800"/>
              </a:spcBef>
              <a:buSzPct val="175000"/>
              <a:buBlip>
                <a:blip r:embed="rId3"/>
              </a:buBlip>
            </a:pPr>
            <a:r>
              <a:rPr lang="en-US" altLang="es-PA" sz="1900">
                <a:latin typeface="Tahoma" panose="020B0604030504040204" pitchFamily="34" charset="0"/>
              </a:rPr>
              <a:t>If alcohol is consumed, it should be consumed in moderation—up to one drink per day for women and up to two drinks per day for men—and only by adults of legal drinking age</a:t>
            </a:r>
          </a:p>
          <a:p>
            <a:pPr marL="0" indent="0" eaLnBrk="1" hangingPunct="1">
              <a:lnSpc>
                <a:spcPct val="110000"/>
              </a:lnSpc>
              <a:spcBef>
                <a:spcPts val="1800"/>
              </a:spcBef>
              <a:buSzPct val="175000"/>
              <a:buBlip>
                <a:blip r:embed="rId3"/>
              </a:buBlip>
            </a:pPr>
            <a:r>
              <a:rPr lang="en-US" altLang="es-PA" sz="1900">
                <a:latin typeface="Tahoma" panose="020B0604030504040204" pitchFamily="34" charset="0"/>
              </a:rPr>
              <a:t>Meet the </a:t>
            </a:r>
            <a:r>
              <a:rPr lang="en-US" altLang="es-PA" sz="1900" i="1">
                <a:latin typeface="Tahoma" panose="020B0604030504040204" pitchFamily="34" charset="0"/>
              </a:rPr>
              <a:t>Physical Activity Guidelines for Americans</a:t>
            </a:r>
            <a:endParaRPr lang="en-US" altLang="es-PA" sz="1700">
              <a:latin typeface="Tahoma" panose="020B060403050404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8"/>
          <p:cNvSpPr>
            <a:spLocks noGrp="1"/>
          </p:cNvSpPr>
          <p:nvPr>
            <p:ph type="title"/>
          </p:nvPr>
        </p:nvSpPr>
        <p:spPr>
          <a:xfrm>
            <a:off x="2073275" y="384175"/>
            <a:ext cx="8229600" cy="1143000"/>
          </a:xfrm>
        </p:spPr>
        <p:txBody>
          <a:bodyPr/>
          <a:lstStyle/>
          <a:p>
            <a:pPr eaLnBrk="1" hangingPunct="1"/>
            <a:r>
              <a:rPr lang="en-US" altLang="es-PA" smtClean="0">
                <a:latin typeface="Arial Narrow" panose="020B0606020202030204" pitchFamily="34" charset="0"/>
                <a:cs typeface="Arial Narrow" panose="020B0606020202030204" pitchFamily="34" charset="0"/>
              </a:rPr>
              <a:t>Principles of Healthy Eating Patterns</a:t>
            </a:r>
          </a:p>
        </p:txBody>
      </p:sp>
      <p:sp>
        <p:nvSpPr>
          <p:cNvPr id="3" name="Content Placeholder 2"/>
          <p:cNvSpPr>
            <a:spLocks noGrp="1"/>
          </p:cNvSpPr>
          <p:nvPr>
            <p:ph type="body" sz="quarter" idx="12"/>
          </p:nvPr>
        </p:nvSpPr>
        <p:spPr>
          <a:xfrm>
            <a:off x="2316163" y="1644651"/>
            <a:ext cx="7834312" cy="4633913"/>
          </a:xfrm>
        </p:spPr>
        <p:txBody>
          <a:bodyPr rtlCol="0">
            <a:normAutofit fontScale="70000" lnSpcReduction="20000"/>
          </a:bodyPr>
          <a:lstStyle/>
          <a:p>
            <a:pPr eaLnBrk="1" fontAlgn="auto" hangingPunct="1">
              <a:lnSpc>
                <a:spcPct val="130000"/>
              </a:lnSpc>
              <a:spcBef>
                <a:spcPts val="1800"/>
              </a:spcBef>
              <a:spcAft>
                <a:spcPts val="0"/>
              </a:spcAft>
              <a:buFont typeface="Arial"/>
              <a:buChar char="•"/>
              <a:defRPr/>
            </a:pPr>
            <a:r>
              <a:rPr lang="en-US" dirty="0" smtClean="0">
                <a:latin typeface="Tahoma"/>
                <a:ea typeface="+mn-ea"/>
              </a:rPr>
              <a:t>An eating pattern represents the totality of all foods and beverages consumed</a:t>
            </a:r>
          </a:p>
          <a:p>
            <a:pPr lvl="1" eaLnBrk="1" fontAlgn="auto" hangingPunct="1">
              <a:lnSpc>
                <a:spcPct val="130000"/>
              </a:lnSpc>
              <a:spcAft>
                <a:spcPts val="0"/>
              </a:spcAft>
              <a:buFont typeface="Arial"/>
              <a:buChar char="–"/>
              <a:defRPr/>
            </a:pPr>
            <a:r>
              <a:rPr lang="en-US" dirty="0" smtClean="0">
                <a:latin typeface="Tahoma"/>
                <a:ea typeface="+mn-ea"/>
              </a:rPr>
              <a:t>It is more than the sum of its parts; the totality of what individuals habitually eat and drink act synergistically in relation to health. </a:t>
            </a:r>
          </a:p>
          <a:p>
            <a:pPr eaLnBrk="1" fontAlgn="auto" hangingPunct="1">
              <a:lnSpc>
                <a:spcPct val="130000"/>
              </a:lnSpc>
              <a:spcBef>
                <a:spcPts val="1800"/>
              </a:spcBef>
              <a:spcAft>
                <a:spcPts val="0"/>
              </a:spcAft>
              <a:buFont typeface="Arial"/>
              <a:buChar char="•"/>
              <a:defRPr/>
            </a:pPr>
            <a:r>
              <a:rPr lang="en-US" dirty="0" smtClean="0">
                <a:latin typeface="Tahoma"/>
                <a:ea typeface="+mn-ea"/>
              </a:rPr>
              <a:t>Nutritional needs should be met primarily from foods</a:t>
            </a:r>
          </a:p>
          <a:p>
            <a:pPr lvl="1" eaLnBrk="1" fontAlgn="auto" hangingPunct="1">
              <a:lnSpc>
                <a:spcPct val="130000"/>
              </a:lnSpc>
              <a:spcAft>
                <a:spcPts val="0"/>
              </a:spcAft>
              <a:buFont typeface="Arial"/>
              <a:buChar char="–"/>
              <a:defRPr/>
            </a:pPr>
            <a:r>
              <a:rPr lang="en-US" dirty="0" smtClean="0">
                <a:latin typeface="Tahoma"/>
                <a:ea typeface="+mn-ea"/>
              </a:rPr>
              <a:t>Individuals should aim to meet their nutrient needs through healthy eating patterns that include foods  in nutrient-dense forms. </a:t>
            </a:r>
          </a:p>
          <a:p>
            <a:pPr eaLnBrk="1" fontAlgn="auto" hangingPunct="1">
              <a:lnSpc>
                <a:spcPct val="130000"/>
              </a:lnSpc>
              <a:spcBef>
                <a:spcPts val="1800"/>
              </a:spcBef>
              <a:spcAft>
                <a:spcPts val="0"/>
              </a:spcAft>
              <a:buFont typeface="Arial"/>
              <a:buChar char="•"/>
              <a:defRPr/>
            </a:pPr>
            <a:r>
              <a:rPr lang="en-US" dirty="0" smtClean="0">
                <a:latin typeface="Tahoma"/>
                <a:ea typeface="+mn-ea"/>
              </a:rPr>
              <a:t>Healthy eating patterns are adaptable </a:t>
            </a:r>
          </a:p>
          <a:p>
            <a:pPr lvl="1" eaLnBrk="1" fontAlgn="auto" hangingPunct="1">
              <a:lnSpc>
                <a:spcPct val="130000"/>
              </a:lnSpc>
              <a:spcAft>
                <a:spcPts val="0"/>
              </a:spcAft>
              <a:buFont typeface="Arial"/>
              <a:buChar char="–"/>
              <a:defRPr/>
            </a:pPr>
            <a:r>
              <a:rPr lang="en-US" dirty="0" smtClean="0">
                <a:latin typeface="Tahoma"/>
                <a:ea typeface="+mn-ea"/>
              </a:rPr>
              <a:t>Any eating pattern can be tailored to the individual’s socio-cultural and personal preferences.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2073275" y="384176"/>
            <a:ext cx="8229600" cy="969963"/>
          </a:xfrm>
        </p:spPr>
        <p:txBody>
          <a:bodyPr/>
          <a:lstStyle/>
          <a:p>
            <a:pPr eaLnBrk="1" hangingPunct="1"/>
            <a:r>
              <a:rPr lang="en-US" altLang="es-PA" sz="2800">
                <a:latin typeface="Arial Narrow" panose="020B0606020202030204" pitchFamily="34" charset="0"/>
                <a:cs typeface="Arial Narrow" panose="020B0606020202030204" pitchFamily="34" charset="0"/>
              </a:rPr>
              <a:t>Inside Healthy Eating Patterns:</a:t>
            </a:r>
            <a:br>
              <a:rPr lang="en-US" altLang="es-PA" sz="2800">
                <a:latin typeface="Arial Narrow" panose="020B0606020202030204" pitchFamily="34" charset="0"/>
                <a:cs typeface="Arial Narrow" panose="020B0606020202030204" pitchFamily="34" charset="0"/>
              </a:rPr>
            </a:br>
            <a:r>
              <a:rPr lang="en-US" altLang="es-PA" sz="2800">
                <a:solidFill>
                  <a:srgbClr val="811358"/>
                </a:solidFill>
                <a:latin typeface="Arial Narrow" panose="020B0606020202030204" pitchFamily="34" charset="0"/>
                <a:cs typeface="Arial Narrow" panose="020B0606020202030204" pitchFamily="34" charset="0"/>
              </a:rPr>
              <a:t>Food Groups</a:t>
            </a:r>
          </a:p>
        </p:txBody>
      </p:sp>
      <p:sp>
        <p:nvSpPr>
          <p:cNvPr id="287747" name="Content Placeholder 3"/>
          <p:cNvSpPr txBox="1">
            <a:spLocks/>
          </p:cNvSpPr>
          <p:nvPr/>
        </p:nvSpPr>
        <p:spPr bwMode="auto">
          <a:xfrm>
            <a:off x="2073276" y="1447801"/>
            <a:ext cx="752792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600"/>
              </a:spcBef>
              <a:buClr>
                <a:srgbClr val="811358"/>
              </a:buClr>
              <a:buFont typeface="Arial" panose="020B0604020202020204" pitchFamily="34" charset="0"/>
              <a:buChar char="•"/>
              <a:defRPr sz="2800">
                <a:solidFill>
                  <a:schemeClr val="tx1"/>
                </a:solidFill>
                <a:latin typeface="Noto Serif"/>
                <a:ea typeface="Noto Serif"/>
                <a:cs typeface="Noto Serif"/>
              </a:defRPr>
            </a:lvl1pPr>
            <a:lvl2pPr marL="742950" indent="-285750" defTabSz="457200">
              <a:spcBef>
                <a:spcPts val="600"/>
              </a:spcBef>
              <a:buClr>
                <a:srgbClr val="811358"/>
              </a:buClr>
              <a:buFont typeface="Arial" panose="020B0604020202020204" pitchFamily="34" charset="0"/>
              <a:buChar char="–"/>
              <a:defRPr sz="2400">
                <a:solidFill>
                  <a:schemeClr val="tx1"/>
                </a:solidFill>
                <a:latin typeface="Noto Serif"/>
                <a:ea typeface="Noto Serif"/>
                <a:cs typeface="Noto Serif"/>
              </a:defRPr>
            </a:lvl2pPr>
            <a:lvl3pPr marL="1143000" indent="-228600" defTabSz="457200">
              <a:spcBef>
                <a:spcPct val="20000"/>
              </a:spcBef>
              <a:buClr>
                <a:srgbClr val="811358"/>
              </a:buClr>
              <a:buFont typeface="Arial" panose="020B0604020202020204" pitchFamily="34" charset="0"/>
              <a:buChar char="•"/>
              <a:defRPr sz="2000">
                <a:solidFill>
                  <a:schemeClr val="tx1"/>
                </a:solidFill>
                <a:latin typeface="Noto Serif"/>
                <a:ea typeface="Noto Serif"/>
                <a:cs typeface="Noto Serif"/>
              </a:defRPr>
            </a:lvl3pPr>
            <a:lvl4pPr marL="1600200" indent="-228600" defTabSz="457200">
              <a:spcBef>
                <a:spcPct val="20000"/>
              </a:spcBef>
              <a:buClr>
                <a:srgbClr val="811358"/>
              </a:buClr>
              <a:buFont typeface="Arial" panose="020B0604020202020204" pitchFamily="34" charset="0"/>
              <a:buChar char="–"/>
              <a:defRPr>
                <a:solidFill>
                  <a:schemeClr val="tx1"/>
                </a:solidFill>
                <a:latin typeface="Noto Serif"/>
                <a:ea typeface="Noto Serif"/>
                <a:cs typeface="Noto Serif"/>
              </a:defRPr>
            </a:lvl4pPr>
            <a:lvl5pPr marL="2057400" indent="-228600" defTabSz="457200">
              <a:spcBef>
                <a:spcPct val="20000"/>
              </a:spcBef>
              <a:buClr>
                <a:srgbClr val="811358"/>
              </a:buClr>
              <a:buFont typeface="Arial" panose="020B0604020202020204" pitchFamily="34" charset="0"/>
              <a:buChar char="»"/>
              <a:defRPr>
                <a:solidFill>
                  <a:schemeClr val="tx1"/>
                </a:solidFill>
                <a:latin typeface="Noto Serif"/>
                <a:ea typeface="Noto Serif"/>
                <a:cs typeface="Noto Serif"/>
              </a:defRPr>
            </a:lvl5pPr>
            <a:lvl6pPr marL="2514600" indent="-228600" defTabSz="457200" eaLnBrk="0" fontAlgn="base" hangingPunct="0">
              <a:spcBef>
                <a:spcPct val="20000"/>
              </a:spcBef>
              <a:spcAft>
                <a:spcPct val="0"/>
              </a:spcAft>
              <a:buClr>
                <a:srgbClr val="811358"/>
              </a:buClr>
              <a:buFont typeface="Arial" panose="020B0604020202020204" pitchFamily="34" charset="0"/>
              <a:buChar char="»"/>
              <a:defRPr>
                <a:solidFill>
                  <a:schemeClr val="tx1"/>
                </a:solidFill>
                <a:latin typeface="Noto Serif"/>
                <a:ea typeface="Noto Serif"/>
                <a:cs typeface="Noto Serif"/>
              </a:defRPr>
            </a:lvl6pPr>
            <a:lvl7pPr marL="2971800" indent="-228600" defTabSz="457200" eaLnBrk="0" fontAlgn="base" hangingPunct="0">
              <a:spcBef>
                <a:spcPct val="20000"/>
              </a:spcBef>
              <a:spcAft>
                <a:spcPct val="0"/>
              </a:spcAft>
              <a:buClr>
                <a:srgbClr val="811358"/>
              </a:buClr>
              <a:buFont typeface="Arial" panose="020B0604020202020204" pitchFamily="34" charset="0"/>
              <a:buChar char="»"/>
              <a:defRPr>
                <a:solidFill>
                  <a:schemeClr val="tx1"/>
                </a:solidFill>
                <a:latin typeface="Noto Serif"/>
                <a:ea typeface="Noto Serif"/>
                <a:cs typeface="Noto Serif"/>
              </a:defRPr>
            </a:lvl7pPr>
            <a:lvl8pPr marL="3429000" indent="-228600" defTabSz="457200" eaLnBrk="0" fontAlgn="base" hangingPunct="0">
              <a:spcBef>
                <a:spcPct val="20000"/>
              </a:spcBef>
              <a:spcAft>
                <a:spcPct val="0"/>
              </a:spcAft>
              <a:buClr>
                <a:srgbClr val="811358"/>
              </a:buClr>
              <a:buFont typeface="Arial" panose="020B0604020202020204" pitchFamily="34" charset="0"/>
              <a:buChar char="»"/>
              <a:defRPr>
                <a:solidFill>
                  <a:schemeClr val="tx1"/>
                </a:solidFill>
                <a:latin typeface="Noto Serif"/>
                <a:ea typeface="Noto Serif"/>
                <a:cs typeface="Noto Serif"/>
              </a:defRPr>
            </a:lvl8pPr>
            <a:lvl9pPr marL="3886200" indent="-228600" defTabSz="457200" eaLnBrk="0" fontAlgn="base" hangingPunct="0">
              <a:spcBef>
                <a:spcPct val="20000"/>
              </a:spcBef>
              <a:spcAft>
                <a:spcPct val="0"/>
              </a:spcAft>
              <a:buClr>
                <a:srgbClr val="811358"/>
              </a:buClr>
              <a:buFont typeface="Arial" panose="020B0604020202020204" pitchFamily="34" charset="0"/>
              <a:buChar char="»"/>
              <a:defRPr>
                <a:solidFill>
                  <a:schemeClr val="tx1"/>
                </a:solidFill>
                <a:latin typeface="Noto Serif"/>
                <a:ea typeface="Noto Serif"/>
                <a:cs typeface="Noto Serif"/>
              </a:defRPr>
            </a:lvl9pPr>
          </a:lstStyle>
          <a:p>
            <a:pPr algn="ctr" fontAlgn="base">
              <a:spcAft>
                <a:spcPct val="0"/>
              </a:spcAft>
              <a:buFont typeface="Arial" panose="020B0604020202020204" pitchFamily="34" charset="0"/>
              <a:buNone/>
            </a:pPr>
            <a:r>
              <a:rPr lang="en-US" altLang="es-PA" sz="2000">
                <a:solidFill>
                  <a:srgbClr val="000000"/>
                </a:solidFill>
                <a:latin typeface="Tahoma" panose="020B0604030504040204" pitchFamily="34" charset="0"/>
                <a:ea typeface="Gothic"/>
                <a:cs typeface="Gothic"/>
              </a:rPr>
              <a:t>“Eating an appropriate mix of foods from the food groups and subgroups—within an appropriate calorie level—is important to promote health.” </a:t>
            </a:r>
          </a:p>
        </p:txBody>
      </p:sp>
      <p:sp>
        <p:nvSpPr>
          <p:cNvPr id="287748" name="Content Placeholder 3"/>
          <p:cNvSpPr>
            <a:spLocks noGrp="1"/>
          </p:cNvSpPr>
          <p:nvPr>
            <p:ph type="body" sz="quarter" idx="12"/>
          </p:nvPr>
        </p:nvSpPr>
        <p:spPr>
          <a:xfrm>
            <a:off x="2073276" y="2667001"/>
            <a:ext cx="8107363" cy="2543175"/>
          </a:xfrm>
        </p:spPr>
        <p:txBody>
          <a:bodyPr/>
          <a:lstStyle/>
          <a:p>
            <a:pPr eaLnBrk="1" hangingPunct="1">
              <a:lnSpc>
                <a:spcPct val="130000"/>
              </a:lnSpc>
              <a:spcBef>
                <a:spcPts val="1800"/>
              </a:spcBef>
            </a:pPr>
            <a:r>
              <a:rPr lang="en-US" altLang="es-PA" sz="1800">
                <a:latin typeface="Tahoma" panose="020B0604030504040204" pitchFamily="34" charset="0"/>
              </a:rPr>
              <a:t>Each food group and subgroup provides an array of nutrients.</a:t>
            </a:r>
          </a:p>
          <a:p>
            <a:pPr eaLnBrk="1" hangingPunct="1">
              <a:lnSpc>
                <a:spcPct val="130000"/>
              </a:lnSpc>
              <a:spcBef>
                <a:spcPts val="1800"/>
              </a:spcBef>
            </a:pPr>
            <a:r>
              <a:rPr lang="en-US" altLang="es-PA" sz="1800">
                <a:latin typeface="Tahoma" panose="020B0604030504040204" pitchFamily="34" charset="0"/>
              </a:rPr>
              <a:t>Recommended amounts reflect eating patterns associated with positive health outcomes.</a:t>
            </a:r>
          </a:p>
          <a:p>
            <a:pPr eaLnBrk="1" hangingPunct="1">
              <a:lnSpc>
                <a:spcPct val="130000"/>
              </a:lnSpc>
              <a:spcBef>
                <a:spcPts val="1800"/>
              </a:spcBef>
            </a:pPr>
            <a:r>
              <a:rPr lang="en-US" altLang="es-PA" sz="1800">
                <a:latin typeface="Tahoma" panose="020B0604030504040204" pitchFamily="34" charset="0"/>
              </a:rPr>
              <a:t>Foods from all of the food groups should be eaten in nutrient-dense forms.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itle 1"/>
          <p:cNvSpPr>
            <a:spLocks noGrp="1"/>
          </p:cNvSpPr>
          <p:nvPr>
            <p:ph type="title"/>
          </p:nvPr>
        </p:nvSpPr>
        <p:spPr>
          <a:xfrm>
            <a:off x="2073275" y="274639"/>
            <a:ext cx="8229600" cy="1036637"/>
          </a:xfrm>
        </p:spPr>
        <p:txBody>
          <a:bodyPr/>
          <a:lstStyle/>
          <a:p>
            <a:pPr eaLnBrk="1" hangingPunct="1"/>
            <a:r>
              <a:rPr lang="en-US" altLang="es-PA" sz="3000">
                <a:latin typeface="Arial Narrow" panose="020B0606020202030204" pitchFamily="34" charset="0"/>
                <a:cs typeface="Arial Narrow" panose="020B0606020202030204" pitchFamily="34" charset="0"/>
              </a:rPr>
              <a:t>Healthy Eating Patterns:</a:t>
            </a:r>
            <a:br>
              <a:rPr lang="en-US" altLang="es-PA" sz="3000">
                <a:latin typeface="Arial Narrow" panose="020B0606020202030204" pitchFamily="34" charset="0"/>
                <a:cs typeface="Arial Narrow" panose="020B0606020202030204" pitchFamily="34" charset="0"/>
              </a:rPr>
            </a:br>
            <a:r>
              <a:rPr lang="en-US" altLang="es-PA" sz="3000">
                <a:solidFill>
                  <a:srgbClr val="811358"/>
                </a:solidFill>
                <a:latin typeface="Arial Narrow" panose="020B0606020202030204" pitchFamily="34" charset="0"/>
                <a:cs typeface="Arial Narrow" panose="020B0606020202030204" pitchFamily="34" charset="0"/>
              </a:rPr>
              <a:t>Multiple Approaches</a:t>
            </a:r>
          </a:p>
        </p:txBody>
      </p:sp>
      <p:sp>
        <p:nvSpPr>
          <p:cNvPr id="295939" name="Content Placeholder 3"/>
          <p:cNvSpPr>
            <a:spLocks noGrp="1"/>
          </p:cNvSpPr>
          <p:nvPr>
            <p:ph type="body" sz="quarter" idx="12"/>
          </p:nvPr>
        </p:nvSpPr>
        <p:spPr>
          <a:xfrm>
            <a:off x="2293938" y="1644650"/>
            <a:ext cx="7681912" cy="4711700"/>
          </a:xfrm>
        </p:spPr>
        <p:txBody>
          <a:bodyPr/>
          <a:lstStyle/>
          <a:p>
            <a:pPr marL="0" indent="0" algn="ctr" eaLnBrk="1" hangingPunct="1">
              <a:spcAft>
                <a:spcPts val="2400"/>
              </a:spcAft>
              <a:buNone/>
            </a:pPr>
            <a:r>
              <a:rPr lang="en-US" altLang="es-PA" sz="2400">
                <a:latin typeface="Tahoma" panose="020B0604030504040204" pitchFamily="34" charset="0"/>
              </a:rPr>
              <a:t>“There are many ways to consume a healthy eating pattern, and the evidence to support multiple approaches has expanded over time.”</a:t>
            </a:r>
            <a:endParaRPr lang="en-US" altLang="es-PA" smtClean="0">
              <a:latin typeface="Tahoma" panose="020B0604030504040204" pitchFamily="34" charset="0"/>
            </a:endParaRPr>
          </a:p>
          <a:p>
            <a:pPr marL="0" indent="0" eaLnBrk="1" hangingPunct="1"/>
            <a:r>
              <a:rPr lang="en-US" altLang="es-PA" sz="2400">
                <a:latin typeface="Tahoma" panose="020B0604030504040204" pitchFamily="34" charset="0"/>
              </a:rPr>
              <a:t>Examples of healthy eating patterns in the </a:t>
            </a:r>
            <a:r>
              <a:rPr lang="en-US" altLang="es-PA" sz="2400" i="1">
                <a:latin typeface="Tahoma" panose="020B0604030504040204" pitchFamily="34" charset="0"/>
              </a:rPr>
              <a:t>Dietary Guidelines</a:t>
            </a:r>
            <a:r>
              <a:rPr lang="en-US" altLang="es-PA" sz="2400">
                <a:latin typeface="Tahoma" panose="020B0604030504040204" pitchFamily="34" charset="0"/>
              </a:rPr>
              <a:t> include:</a:t>
            </a:r>
          </a:p>
          <a:p>
            <a:pPr lvl="1" eaLnBrk="1" hangingPunct="1"/>
            <a:r>
              <a:rPr lang="en-US" altLang="es-PA" sz="2000">
                <a:latin typeface="Tahoma" panose="020B0604030504040204" pitchFamily="34" charset="0"/>
              </a:rPr>
              <a:t>Healthy U.S.-Style Eating Pattern </a:t>
            </a:r>
          </a:p>
          <a:p>
            <a:pPr lvl="1" eaLnBrk="1" hangingPunct="1"/>
            <a:r>
              <a:rPr lang="en-US" altLang="es-PA" sz="2000">
                <a:latin typeface="Tahoma" panose="020B0604030504040204" pitchFamily="34" charset="0"/>
              </a:rPr>
              <a:t>Healthy Mediterranean-Style Eating Pattern </a:t>
            </a:r>
          </a:p>
          <a:p>
            <a:pPr lvl="1" eaLnBrk="1" hangingPunct="1"/>
            <a:r>
              <a:rPr lang="en-US" altLang="es-PA" sz="2000">
                <a:latin typeface="Tahoma" panose="020B0604030504040204" pitchFamily="34" charset="0"/>
              </a:rPr>
              <a:t>Healthy Vegetarian Eating Pattern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Partial/cropped image of the cover of the 2015-2020 Dietary Guidelines for Americans. The image is a plate with various food items."/>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a:xfrm>
            <a:off x="1524000" y="0"/>
            <a:ext cx="9144000" cy="304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0035" name="Title 1"/>
          <p:cNvSpPr>
            <a:spLocks noGrp="1"/>
          </p:cNvSpPr>
          <p:nvPr>
            <p:ph type="title"/>
          </p:nvPr>
        </p:nvSpPr>
        <p:spPr>
          <a:xfrm>
            <a:off x="1676400" y="3048000"/>
            <a:ext cx="8839200" cy="1676400"/>
          </a:xfrm>
        </p:spPr>
        <p:txBody>
          <a:bodyPr/>
          <a:lstStyle/>
          <a:p>
            <a:pPr algn="ctr" eaLnBrk="1" hangingPunct="1"/>
            <a:r>
              <a:rPr lang="en-CA" altLang="es-PA" sz="4800">
                <a:latin typeface="Arial Narrow" panose="020B0606020202030204" pitchFamily="34" charset="0"/>
                <a:cs typeface="Arial Narrow" panose="020B0606020202030204" pitchFamily="34" charset="0"/>
              </a:rPr>
              <a:t>DietaryGuidelines.gov</a:t>
            </a:r>
          </a:p>
        </p:txBody>
      </p:sp>
      <p:sp>
        <p:nvSpPr>
          <p:cNvPr id="300036" name="Content Placeholder 6"/>
          <p:cNvSpPr>
            <a:spLocks noGrp="1"/>
          </p:cNvSpPr>
          <p:nvPr>
            <p:ph sz="quarter" idx="12"/>
          </p:nvPr>
        </p:nvSpPr>
        <p:spPr/>
        <p:txBody>
          <a:bodyPr/>
          <a:lstStyle/>
          <a:p>
            <a:pPr marL="0" indent="0" eaLnBrk="1" hangingPunct="1">
              <a:buNone/>
            </a:pPr>
            <a:r>
              <a:rPr lang="en-US" altLang="es-PA" sz="3600" b="1">
                <a:solidFill>
                  <a:srgbClr val="FFFFFF"/>
                </a:solidFill>
                <a:latin typeface="Tahoma" panose="020B0604030504040204" pitchFamily="34" charset="0"/>
                <a:cs typeface="Tahoma" panose="020B0604030504040204" pitchFamily="34" charset="0"/>
              </a:rPr>
              <a:t>Additional Resources:</a:t>
            </a:r>
          </a:p>
          <a:p>
            <a:pPr marL="0" indent="0" eaLnBrk="1" hangingPunct="1">
              <a:buNone/>
            </a:pPr>
            <a:r>
              <a:rPr lang="en-US" altLang="es-PA" smtClean="0">
                <a:solidFill>
                  <a:srgbClr val="FFFFFF"/>
                </a:solidFill>
                <a:latin typeface="Tahoma" panose="020B0604030504040204" pitchFamily="34" charset="0"/>
                <a:cs typeface="Tahoma" panose="020B0604030504040204" pitchFamily="34" charset="0"/>
              </a:rPr>
              <a:t>Health.gov</a:t>
            </a:r>
          </a:p>
          <a:p>
            <a:pPr marL="0" indent="0" eaLnBrk="1" hangingPunct="1">
              <a:buNone/>
            </a:pPr>
            <a:r>
              <a:rPr lang="en-US" altLang="es-PA" smtClean="0">
                <a:solidFill>
                  <a:srgbClr val="FFFFFF"/>
                </a:solidFill>
                <a:latin typeface="Tahoma" panose="020B0604030504040204" pitchFamily="34" charset="0"/>
                <a:cs typeface="Tahoma" panose="020B0604030504040204" pitchFamily="34" charset="0"/>
              </a:rPr>
              <a:t>ChooseMyPlate.gov</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23934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Definition of Obesity</a:t>
            </a:r>
            <a:endParaRPr lang="en-US" dirty="0"/>
          </a:p>
        </p:txBody>
      </p:sp>
      <p:sp>
        <p:nvSpPr>
          <p:cNvPr id="3" name="Content Placeholder 2"/>
          <p:cNvSpPr>
            <a:spLocks noGrp="1"/>
          </p:cNvSpPr>
          <p:nvPr>
            <p:ph idx="1"/>
          </p:nvPr>
        </p:nvSpPr>
        <p:spPr/>
        <p:txBody>
          <a:bodyPr>
            <a:normAutofit/>
          </a:bodyPr>
          <a:lstStyle/>
          <a:p>
            <a:r>
              <a:rPr lang="en-US" dirty="0" smtClean="0"/>
              <a:t>Obesity is a complex, multifactorial disease characterized by excess body fat/adiposity</a:t>
            </a:r>
          </a:p>
          <a:p>
            <a:r>
              <a:rPr lang="en-US" dirty="0" smtClean="0"/>
              <a:t>Criteria for a disease</a:t>
            </a:r>
          </a:p>
          <a:p>
            <a:pPr lvl="1"/>
            <a:r>
              <a:rPr lang="en-US" dirty="0" smtClean="0"/>
              <a:t>Impairment of normal functioning</a:t>
            </a:r>
          </a:p>
          <a:p>
            <a:pPr lvl="1"/>
            <a:r>
              <a:rPr lang="en-US" dirty="0" smtClean="0"/>
              <a:t>Characteristic signs or symptoms</a:t>
            </a:r>
          </a:p>
          <a:p>
            <a:pPr lvl="1"/>
            <a:r>
              <a:rPr lang="en-US" dirty="0" smtClean="0"/>
              <a:t>Harm or morbidity</a:t>
            </a:r>
          </a:p>
          <a:p>
            <a:r>
              <a:rPr lang="en-US" dirty="0" smtClean="0"/>
              <a:t>Obesity is a disease with multiple pathophysiological aspects, including genetic, environmental, physiological, and psychological factors</a:t>
            </a:r>
            <a:endParaRPr lang="en-US" dirty="0"/>
          </a:p>
        </p:txBody>
      </p:sp>
      <p:sp>
        <p:nvSpPr>
          <p:cNvPr id="7" name="Shape 331"/>
          <p:cNvSpPr/>
          <p:nvPr/>
        </p:nvSpPr>
        <p:spPr>
          <a:xfrm>
            <a:off x="2139951" y="6595189"/>
            <a:ext cx="6646789" cy="246221"/>
          </a:xfrm>
          <a:prstGeom prst="rect">
            <a:avLst/>
          </a:prstGeom>
          <a:ln w="12700">
            <a:miter lim="400000"/>
          </a:ln>
          <a:extLst>
            <a:ext uri="{C572A759-6A51-4108-AA02-DFA0A04FC94B}">
              <ma14:wrappingTextBoxFlag xmlns="" xmlns:ma14="http://schemas.microsoft.com/office/mac/drawingml/2011/main" val="1"/>
            </a:ext>
          </a:extLst>
        </p:spPr>
        <p:txBody>
          <a:bodyPr lIns="91440" tIns="45720" rIns="91440" bIns="45720" anchor="b">
            <a:spAutoFit/>
          </a:bodyPr>
          <a:lstStyle/>
          <a:p>
            <a:pPr fontAlgn="base">
              <a:spcBef>
                <a:spcPct val="0"/>
              </a:spcBef>
              <a:spcAft>
                <a:spcPct val="0"/>
              </a:spcAft>
              <a:defRPr sz="1800"/>
            </a:pPr>
            <a:r>
              <a:rPr sz="1000" dirty="0" err="1">
                <a:solidFill>
                  <a:srgbClr val="000000"/>
                </a:solidFill>
                <a:latin typeface="Arial"/>
                <a:ea typeface="Arial"/>
                <a:cs typeface="Arial"/>
                <a:sym typeface="Arial"/>
              </a:rPr>
              <a:t>Mechanick</a:t>
            </a:r>
            <a:r>
              <a:rPr sz="1000" dirty="0">
                <a:solidFill>
                  <a:srgbClr val="000000"/>
                </a:solidFill>
                <a:latin typeface="Arial"/>
                <a:ea typeface="Arial"/>
                <a:cs typeface="Arial"/>
                <a:sym typeface="Arial"/>
              </a:rPr>
              <a:t> JI, et al. </a:t>
            </a:r>
            <a:r>
              <a:rPr sz="1000" i="1" dirty="0">
                <a:solidFill>
                  <a:srgbClr val="000000"/>
                </a:solidFill>
                <a:latin typeface="Arial"/>
                <a:ea typeface="Arial"/>
                <a:cs typeface="Arial"/>
                <a:sym typeface="Arial"/>
              </a:rPr>
              <a:t>Endocr Pract</a:t>
            </a:r>
            <a:r>
              <a:rPr sz="1000" dirty="0">
                <a:solidFill>
                  <a:srgbClr val="000000"/>
                </a:solidFill>
                <a:latin typeface="Arial"/>
                <a:ea typeface="Arial"/>
                <a:cs typeface="Arial"/>
                <a:sym typeface="Arial"/>
              </a:rPr>
              <a:t>. 2012;18:642-648.</a:t>
            </a:r>
          </a:p>
        </p:txBody>
      </p:sp>
    </p:spTree>
    <p:extLst>
      <p:ext uri="{BB962C8B-B14F-4D97-AF65-F5344CB8AC3E}">
        <p14:creationId xmlns:p14="http://schemas.microsoft.com/office/powerpoint/2010/main" val="3675690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2D6052C-4BC4-1142-8D6D-5456C29F3E90}" type="slidenum">
              <a:rPr lang="en-US" smtClean="0"/>
              <a:pPr/>
              <a:t>30</a:t>
            </a:fld>
            <a:endParaRPr lang="en-US" dirty="0"/>
          </a:p>
        </p:txBody>
      </p:sp>
      <p:sp>
        <p:nvSpPr>
          <p:cNvPr id="509954" name="Rectangle 2"/>
          <p:cNvSpPr>
            <a:spLocks noGrp="1" noChangeArrowheads="1"/>
          </p:cNvSpPr>
          <p:nvPr>
            <p:ph type="title"/>
          </p:nvPr>
        </p:nvSpPr>
        <p:spPr/>
        <p:txBody>
          <a:bodyPr/>
          <a:lstStyle/>
          <a:p>
            <a:r>
              <a:rPr lang="en-US" smtClean="0"/>
              <a:t>Macronutrient Composition</a:t>
            </a:r>
            <a:endParaRPr lang="en-US" dirty="0"/>
          </a:p>
        </p:txBody>
      </p:sp>
      <p:sp>
        <p:nvSpPr>
          <p:cNvPr id="509955" name="Rectangle 3"/>
          <p:cNvSpPr>
            <a:spLocks noGrp="1" noChangeArrowheads="1"/>
          </p:cNvSpPr>
          <p:nvPr>
            <p:ph idx="1"/>
          </p:nvPr>
        </p:nvSpPr>
        <p:spPr/>
        <p:txBody>
          <a:bodyPr/>
          <a:lstStyle/>
          <a:p>
            <a:r>
              <a:rPr lang="en-US" smtClean="0"/>
              <a:t>Meal patterns enriched in the following are associated with a decrease  in insulin sensitivity</a:t>
            </a:r>
          </a:p>
          <a:p>
            <a:pPr lvl="1"/>
            <a:r>
              <a:rPr lang="en-US" smtClean="0"/>
              <a:t>Total fat</a:t>
            </a:r>
          </a:p>
          <a:p>
            <a:pPr lvl="1"/>
            <a:r>
              <a:rPr lang="en-US" smtClean="0"/>
              <a:t>Saturated fat</a:t>
            </a:r>
          </a:p>
          <a:p>
            <a:pPr lvl="1"/>
            <a:r>
              <a:rPr lang="en-US" smtClean="0"/>
              <a:t>Trans-fat</a:t>
            </a:r>
          </a:p>
          <a:p>
            <a:pPr lvl="1"/>
            <a:r>
              <a:rPr lang="en-US" smtClean="0"/>
              <a:t>Refined grains</a:t>
            </a:r>
            <a:endParaRPr lang="en-US" dirty="0"/>
          </a:p>
        </p:txBody>
      </p:sp>
      <p:sp>
        <p:nvSpPr>
          <p:cNvPr id="509956" name="Rectangle 4"/>
          <p:cNvSpPr>
            <a:spLocks noGrp="1" noChangeArrowheads="1"/>
          </p:cNvSpPr>
          <p:nvPr>
            <p:ph idx="13"/>
          </p:nvPr>
        </p:nvSpPr>
        <p:spPr/>
        <p:txBody>
          <a:bodyPr>
            <a:normAutofit/>
          </a:bodyPr>
          <a:lstStyle/>
          <a:p>
            <a:r>
              <a:rPr lang="en-US" smtClean="0"/>
              <a:t>Meal patterns enriched in the following are associated with an increase  in insulin sensitivity</a:t>
            </a:r>
          </a:p>
          <a:p>
            <a:pPr lvl="1"/>
            <a:r>
              <a:rPr lang="en-US" smtClean="0"/>
              <a:t>Fiber</a:t>
            </a:r>
          </a:p>
          <a:p>
            <a:pPr lvl="1"/>
            <a:r>
              <a:rPr lang="en-US" smtClean="0"/>
              <a:t>Fruits/vegetables</a:t>
            </a:r>
          </a:p>
          <a:p>
            <a:pPr lvl="1"/>
            <a:r>
              <a:rPr lang="en-US" smtClean="0"/>
              <a:t>Polyunsaturated fats</a:t>
            </a:r>
          </a:p>
          <a:p>
            <a:pPr lvl="1"/>
            <a:r>
              <a:rPr lang="en-US" smtClean="0"/>
              <a:t>Monounsaturated fats</a:t>
            </a:r>
          </a:p>
          <a:p>
            <a:pPr lvl="1"/>
            <a:r>
              <a:rPr lang="en-US" smtClean="0"/>
              <a:t>Whole grain</a:t>
            </a:r>
          </a:p>
          <a:p>
            <a:pPr lvl="1"/>
            <a:endParaRPr lang="en-US" smtClean="0"/>
          </a:p>
          <a:p>
            <a:endParaRPr lang="en-US" dirty="0"/>
          </a:p>
        </p:txBody>
      </p:sp>
      <p:sp>
        <p:nvSpPr>
          <p:cNvPr id="5" name="TextBox 4"/>
          <p:cNvSpPr txBox="1"/>
          <p:nvPr/>
        </p:nvSpPr>
        <p:spPr>
          <a:xfrm>
            <a:off x="2136776" y="6434746"/>
            <a:ext cx="7485017" cy="400110"/>
          </a:xfrm>
          <a:prstGeom prst="rect">
            <a:avLst/>
          </a:prstGeom>
          <a:noFill/>
        </p:spPr>
        <p:txBody>
          <a:bodyPr wrap="square" rtlCol="0" anchor="b">
            <a:spAutoFit/>
          </a:bodyPr>
          <a:lstStyle>
            <a:defPPr>
              <a:defRPr lang="en-US"/>
            </a:defPPr>
            <a:lvl1pPr defTabSz="457200" fontAlgn="auto">
              <a:spcBef>
                <a:spcPts val="0"/>
              </a:spcBef>
              <a:spcAft>
                <a:spcPts val="0"/>
              </a:spcAft>
              <a:defRPr sz="1000">
                <a:latin typeface="Arial"/>
                <a:ea typeface="ＭＳ Ｐゴシック"/>
              </a:defRPr>
            </a:lvl1pPr>
          </a:lstStyle>
          <a:p>
            <a:r>
              <a:rPr lang="en-US" dirty="0">
                <a:solidFill>
                  <a:prstClr val="black"/>
                </a:solidFill>
              </a:rPr>
              <a:t>Gonzalez-Campoy JM, et al. </a:t>
            </a:r>
            <a:r>
              <a:rPr lang="en-US" i="1" dirty="0">
                <a:solidFill>
                  <a:prstClr val="black"/>
                </a:solidFill>
              </a:rPr>
              <a:t>Endocr Pract</a:t>
            </a:r>
            <a:r>
              <a:rPr lang="en-US" dirty="0">
                <a:solidFill>
                  <a:prstClr val="black"/>
                </a:solidFill>
              </a:rPr>
              <a:t>. 2013;19(suppl 3):1-82.</a:t>
            </a:r>
            <a:br>
              <a:rPr lang="en-US" dirty="0">
                <a:solidFill>
                  <a:prstClr val="black"/>
                </a:solidFill>
              </a:rPr>
            </a:br>
            <a:r>
              <a:rPr lang="en-US" dirty="0">
                <a:solidFill>
                  <a:prstClr val="black"/>
                </a:solidFill>
              </a:rPr>
              <a:t>Garvey WY, Lara-Castro C. </a:t>
            </a:r>
            <a:r>
              <a:rPr lang="en-US" i="1" dirty="0">
                <a:solidFill>
                  <a:prstClr val="black"/>
                </a:solidFill>
              </a:rPr>
              <a:t>J Clin Endocrinol Metab</a:t>
            </a:r>
            <a:r>
              <a:rPr lang="en-US" dirty="0">
                <a:solidFill>
                  <a:prstClr val="black"/>
                </a:solidFill>
              </a:rPr>
              <a:t>. 2004;89:4197-4205.</a:t>
            </a:r>
          </a:p>
        </p:txBody>
      </p:sp>
    </p:spTree>
    <p:extLst>
      <p:ext uri="{BB962C8B-B14F-4D97-AF65-F5344CB8AC3E}">
        <p14:creationId xmlns:p14="http://schemas.microsoft.com/office/powerpoint/2010/main" val="655510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Features of Different Types of Meal Plans</a:t>
            </a:r>
            <a:endParaRPr lang="en-US" dirty="0"/>
          </a:p>
        </p:txBody>
      </p:sp>
      <p:sp>
        <p:nvSpPr>
          <p:cNvPr id="3" name="Slide Number Placeholder 2"/>
          <p:cNvSpPr>
            <a:spLocks noGrp="1"/>
          </p:cNvSpPr>
          <p:nvPr>
            <p:ph type="sldNum" sz="quarter" idx="4"/>
          </p:nvPr>
        </p:nvSpPr>
        <p:spPr/>
        <p:txBody>
          <a:bodyPr/>
          <a:lstStyle/>
          <a:p>
            <a:fld id="{C2D6052C-4BC4-1142-8D6D-5456C29F3E90}" type="slidenum">
              <a:rPr lang="en-US" smtClean="0"/>
              <a:pPr/>
              <a:t>31</a:t>
            </a:fld>
            <a:endParaRPr lang="en-US" dirty="0"/>
          </a:p>
        </p:txBody>
      </p:sp>
      <p:sp>
        <p:nvSpPr>
          <p:cNvPr id="6" name="Text Box 4"/>
          <p:cNvSpPr txBox="1">
            <a:spLocks noChangeArrowheads="1"/>
          </p:cNvSpPr>
          <p:nvPr/>
        </p:nvSpPr>
        <p:spPr bwMode="auto">
          <a:xfrm>
            <a:off x="2136776" y="6588902"/>
            <a:ext cx="6075123" cy="246221"/>
          </a:xfrm>
          <a:prstGeom prst="rect">
            <a:avLst/>
          </a:prstGeom>
          <a:noFill/>
          <a:extLst/>
        </p:spPr>
        <p:txBody>
          <a:bodyPr wrap="square" rtlCol="0" anchor="b">
            <a:spAutoFit/>
          </a:bodyPr>
          <a:lstStyle>
            <a:defPPr>
              <a:defRPr lang="en-US"/>
            </a:defPPr>
            <a:lvl1pPr defTabSz="457200" fontAlgn="auto">
              <a:spcBef>
                <a:spcPts val="0"/>
              </a:spcBef>
              <a:spcAft>
                <a:spcPts val="0"/>
              </a:spcAft>
              <a:defRPr sz="1000">
                <a:latin typeface="Arial"/>
                <a:ea typeface="ＭＳ Ｐゴシック"/>
              </a:defRPr>
            </a:lvl1pPr>
          </a:lstStyle>
          <a:p>
            <a:r>
              <a:rPr lang="en-US" dirty="0">
                <a:solidFill>
                  <a:prstClr val="black"/>
                </a:solidFill>
              </a:rPr>
              <a:t>Appel LJ, et al. </a:t>
            </a:r>
            <a:r>
              <a:rPr lang="en-US" i="1" dirty="0">
                <a:solidFill>
                  <a:prstClr val="black"/>
                </a:solidFill>
              </a:rPr>
              <a:t>N Engl J Med</a:t>
            </a:r>
            <a:r>
              <a:rPr lang="en-US" dirty="0">
                <a:solidFill>
                  <a:prstClr val="black"/>
                </a:solidFill>
              </a:rPr>
              <a:t>. 1997;336:1117-1124. Shai I, et al. </a:t>
            </a:r>
            <a:r>
              <a:rPr lang="en-US" i="1" dirty="0">
                <a:solidFill>
                  <a:prstClr val="black"/>
                </a:solidFill>
              </a:rPr>
              <a:t>N Engl J Med</a:t>
            </a:r>
            <a:r>
              <a:rPr lang="en-US" dirty="0">
                <a:solidFill>
                  <a:prstClr val="black"/>
                </a:solidFill>
              </a:rPr>
              <a:t>. 2008;359:229-241.</a:t>
            </a:r>
            <a:endParaRPr lang="en-US" dirty="0">
              <a:solidFill>
                <a:srgbClr val="000000"/>
              </a:solidFill>
            </a:endParaRPr>
          </a:p>
        </p:txBody>
      </p:sp>
      <p:graphicFrame>
        <p:nvGraphicFramePr>
          <p:cNvPr id="9" name="Content Placeholder 11"/>
          <p:cNvGraphicFramePr>
            <a:graphicFrameLocks/>
          </p:cNvGraphicFramePr>
          <p:nvPr>
            <p:extLst>
              <p:ext uri="{D42A27DB-BD31-4B8C-83A1-F6EECF244321}">
                <p14:modId xmlns:p14="http://schemas.microsoft.com/office/powerpoint/2010/main" val="971896682"/>
              </p:ext>
            </p:extLst>
          </p:nvPr>
        </p:nvGraphicFramePr>
        <p:xfrm>
          <a:off x="1676400" y="1572128"/>
          <a:ext cx="8855902" cy="4823851"/>
        </p:xfrm>
        <a:graphic>
          <a:graphicData uri="http://schemas.openxmlformats.org/drawingml/2006/table">
            <a:tbl>
              <a:tblPr firstRow="1" bandRow="1">
                <a:tableStyleId>{5C22544A-7EE6-4342-B048-85BDC9FD1C3A}</a:tableStyleId>
              </a:tblPr>
              <a:tblGrid>
                <a:gridCol w="1453662">
                  <a:extLst>
                    <a:ext uri="{9D8B030D-6E8A-4147-A177-3AD203B41FA5}">
                      <a16:colId xmlns="" xmlns:a16="http://schemas.microsoft.com/office/drawing/2014/main" val="20000"/>
                    </a:ext>
                  </a:extLst>
                </a:gridCol>
                <a:gridCol w="1803106">
                  <a:extLst>
                    <a:ext uri="{9D8B030D-6E8A-4147-A177-3AD203B41FA5}">
                      <a16:colId xmlns="" xmlns:a16="http://schemas.microsoft.com/office/drawing/2014/main" val="20001"/>
                    </a:ext>
                  </a:extLst>
                </a:gridCol>
                <a:gridCol w="2605413">
                  <a:extLst>
                    <a:ext uri="{9D8B030D-6E8A-4147-A177-3AD203B41FA5}">
                      <a16:colId xmlns="" xmlns:a16="http://schemas.microsoft.com/office/drawing/2014/main" val="20002"/>
                    </a:ext>
                  </a:extLst>
                </a:gridCol>
                <a:gridCol w="2993721">
                  <a:extLst>
                    <a:ext uri="{9D8B030D-6E8A-4147-A177-3AD203B41FA5}">
                      <a16:colId xmlns="" xmlns:a16="http://schemas.microsoft.com/office/drawing/2014/main" val="20003"/>
                    </a:ext>
                  </a:extLst>
                </a:gridCol>
              </a:tblGrid>
              <a:tr h="366151">
                <a:tc>
                  <a:txBody>
                    <a:bodyPr/>
                    <a:lstStyle/>
                    <a:p>
                      <a:pPr>
                        <a:spcBef>
                          <a:spcPts val="300"/>
                        </a:spcBef>
                      </a:pPr>
                      <a:r>
                        <a:rPr lang="en-US" sz="1600" b="1" dirty="0">
                          <a:solidFill>
                            <a:schemeClr val="tx2"/>
                          </a:solidFill>
                        </a:rPr>
                        <a:t>Meal Plan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Bef>
                          <a:spcPts val="300"/>
                        </a:spcBef>
                      </a:pPr>
                      <a:r>
                        <a:rPr lang="en-US" sz="1600" dirty="0">
                          <a:solidFill>
                            <a:schemeClr val="tx2"/>
                          </a:solidFill>
                        </a:rPr>
                        <a:t>Calories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Bef>
                          <a:spcPts val="300"/>
                        </a:spcBef>
                      </a:pPr>
                      <a:r>
                        <a:rPr lang="en-US" sz="1600" dirty="0">
                          <a:solidFill>
                            <a:schemeClr val="tx2"/>
                          </a:solidFill>
                        </a:rPr>
                        <a:t>Composition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Bef>
                          <a:spcPts val="300"/>
                        </a:spcBef>
                      </a:pPr>
                      <a:r>
                        <a:rPr lang="en-US" sz="1600" dirty="0">
                          <a:solidFill>
                            <a:schemeClr val="tx2"/>
                          </a:solidFill>
                        </a:rPr>
                        <a:t>Recommended food choices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887402">
                <a:tc>
                  <a:txBody>
                    <a:bodyPr/>
                    <a:lstStyle/>
                    <a:p>
                      <a:pPr>
                        <a:spcBef>
                          <a:spcPts val="300"/>
                        </a:spcBef>
                        <a:spcAft>
                          <a:spcPts val="0"/>
                        </a:spcAft>
                      </a:pPr>
                      <a:r>
                        <a:rPr lang="en-US" sz="1600" b="0" dirty="0">
                          <a:solidFill>
                            <a:schemeClr val="accent2"/>
                          </a:solidFill>
                        </a:rPr>
                        <a:t>Dietary Approaches </a:t>
                      </a:r>
                      <a:endParaRPr lang="en-US" sz="1600" b="0" dirty="0" smtClean="0">
                        <a:solidFill>
                          <a:schemeClr val="accent2"/>
                        </a:solidFill>
                      </a:endParaRPr>
                    </a:p>
                    <a:p>
                      <a:pPr>
                        <a:spcBef>
                          <a:spcPts val="300"/>
                        </a:spcBef>
                        <a:spcAft>
                          <a:spcPts val="0"/>
                        </a:spcAft>
                      </a:pPr>
                      <a:r>
                        <a:rPr lang="en-US" sz="1600" b="0" dirty="0" smtClean="0">
                          <a:solidFill>
                            <a:schemeClr val="accent2"/>
                          </a:solidFill>
                        </a:rPr>
                        <a:t>to </a:t>
                      </a:r>
                      <a:r>
                        <a:rPr lang="en-US" sz="1600" b="0" dirty="0">
                          <a:solidFill>
                            <a:schemeClr val="accent2"/>
                          </a:solidFill>
                        </a:rPr>
                        <a:t>Stop Hypertension (DASH)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pPr>
                        <a:spcBef>
                          <a:spcPts val="300"/>
                        </a:spcBef>
                        <a:spcAft>
                          <a:spcPts val="0"/>
                        </a:spcAft>
                      </a:pPr>
                      <a:r>
                        <a:rPr lang="en-US" sz="1600" dirty="0"/>
                        <a:t>1600-3100 kcal/day</a:t>
                      </a:r>
                      <a:r>
                        <a:rPr lang="en-US" sz="1600" baseline="0" dirty="0"/>
                        <a:t> depending on individual needs</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pPr>
                        <a:spcBef>
                          <a:spcPts val="300"/>
                        </a:spcBef>
                        <a:spcAft>
                          <a:spcPts val="0"/>
                        </a:spcAft>
                      </a:pPr>
                      <a:r>
                        <a:rPr lang="en-US" sz="1600" b="0" i="0" u="none" strike="noStrike" kern="1200" baseline="0" dirty="0">
                          <a:solidFill>
                            <a:schemeClr val="dk1"/>
                          </a:solidFill>
                          <a:latin typeface="+mn-lt"/>
                          <a:ea typeface="+mn-ea"/>
                          <a:cs typeface="+mn-cs"/>
                        </a:rPr>
                        <a:t>≤27% fat </a:t>
                      </a:r>
                      <a:r>
                        <a:rPr lang="en-US" sz="1600" b="0" i="0" u="none" strike="noStrike" kern="1200" baseline="0" dirty="0" smtClean="0">
                          <a:solidFill>
                            <a:schemeClr val="dk1"/>
                          </a:solidFill>
                          <a:latin typeface="+mn-lt"/>
                          <a:ea typeface="+mn-ea"/>
                          <a:cs typeface="+mn-cs"/>
                        </a:rPr>
                        <a:t>calories.</a:t>
                      </a:r>
                      <a:endParaRPr lang="en-US" sz="1600" b="0" i="0" u="none" strike="noStrike" kern="1200" baseline="0" dirty="0">
                        <a:solidFill>
                          <a:schemeClr val="dk1"/>
                        </a:solidFill>
                        <a:latin typeface="+mn-lt"/>
                        <a:ea typeface="+mn-ea"/>
                        <a:cs typeface="+mn-cs"/>
                      </a:endParaRPr>
                    </a:p>
                    <a:p>
                      <a:pPr>
                        <a:spcBef>
                          <a:spcPts val="300"/>
                        </a:spcBef>
                        <a:spcAft>
                          <a:spcPts val="0"/>
                        </a:spcAft>
                      </a:pPr>
                      <a:r>
                        <a:rPr lang="en-US" sz="1600" b="0" i="0" u="none" strike="noStrike" kern="1200" baseline="0" dirty="0">
                          <a:solidFill>
                            <a:schemeClr val="dk1"/>
                          </a:solidFill>
                          <a:latin typeface="+mn-lt"/>
                          <a:ea typeface="+mn-ea"/>
                          <a:cs typeface="+mn-cs"/>
                        </a:rPr>
                        <a:t>≤6% saturated fat </a:t>
                      </a:r>
                      <a:r>
                        <a:rPr lang="en-US" sz="1600" b="0" i="0" u="none" strike="noStrike" kern="1200" baseline="0" dirty="0" smtClean="0">
                          <a:solidFill>
                            <a:schemeClr val="dk1"/>
                          </a:solidFill>
                          <a:latin typeface="+mn-lt"/>
                          <a:ea typeface="+mn-ea"/>
                          <a:cs typeface="+mn-cs"/>
                        </a:rPr>
                        <a:t>calories.</a:t>
                      </a:r>
                      <a:endParaRPr lang="en-US" sz="1600" b="0" i="0" u="none" strike="noStrike" kern="1200" baseline="0" dirty="0">
                        <a:solidFill>
                          <a:schemeClr val="dk1"/>
                        </a:solidFill>
                        <a:latin typeface="+mn-lt"/>
                        <a:ea typeface="+mn-ea"/>
                        <a:cs typeface="+mn-cs"/>
                      </a:endParaRPr>
                    </a:p>
                    <a:p>
                      <a:pPr>
                        <a:spcBef>
                          <a:spcPts val="300"/>
                        </a:spcBef>
                        <a:spcAft>
                          <a:spcPts val="0"/>
                        </a:spcAft>
                      </a:pPr>
                      <a:r>
                        <a:rPr lang="en-US" sz="1600" b="0" i="0" u="none" strike="noStrike" kern="1200" baseline="0" dirty="0">
                          <a:solidFill>
                            <a:schemeClr val="dk1"/>
                          </a:solidFill>
                          <a:latin typeface="+mn-lt"/>
                          <a:ea typeface="+mn-ea"/>
                          <a:cs typeface="+mn-cs"/>
                        </a:rPr>
                        <a:t>≤150 </a:t>
                      </a:r>
                      <a:r>
                        <a:rPr lang="en-US" sz="1600" b="0" i="0" u="none" strike="noStrike" kern="1200" baseline="0" dirty="0" smtClean="0">
                          <a:solidFill>
                            <a:schemeClr val="dk1"/>
                          </a:solidFill>
                          <a:latin typeface="+mn-lt"/>
                          <a:ea typeface="+mn-ea"/>
                          <a:cs typeface="+mn-cs"/>
                        </a:rPr>
                        <a:t>mg/day cholesterol.</a:t>
                      </a:r>
                      <a:endParaRPr lang="en-US" sz="1600" b="0" i="0" u="none" strike="noStrike" kern="1200" baseline="0" dirty="0">
                        <a:solidFill>
                          <a:schemeClr val="dk1"/>
                        </a:solidFill>
                        <a:latin typeface="+mn-lt"/>
                        <a:ea typeface="+mn-ea"/>
                        <a:cs typeface="+mn-cs"/>
                      </a:endParaRPr>
                    </a:p>
                    <a:p>
                      <a:pPr>
                        <a:spcBef>
                          <a:spcPts val="300"/>
                        </a:spcBef>
                        <a:spcAft>
                          <a:spcPts val="0"/>
                        </a:spcAft>
                      </a:pPr>
                      <a:r>
                        <a:rPr lang="en-US" sz="1600" b="0" i="0" u="none" strike="noStrike" kern="1200" baseline="0" dirty="0">
                          <a:solidFill>
                            <a:schemeClr val="dk1"/>
                          </a:solidFill>
                          <a:latin typeface="+mn-lt"/>
                          <a:ea typeface="+mn-ea"/>
                          <a:cs typeface="+mn-cs"/>
                        </a:rPr>
                        <a:t>≤3 </a:t>
                      </a:r>
                      <a:r>
                        <a:rPr lang="en-US" sz="1600" b="0" i="0" u="none" strike="noStrike" kern="1200" baseline="0" dirty="0" smtClean="0">
                          <a:solidFill>
                            <a:schemeClr val="dk1"/>
                          </a:solidFill>
                          <a:latin typeface="+mn-lt"/>
                          <a:ea typeface="+mn-ea"/>
                          <a:cs typeface="+mn-cs"/>
                        </a:rPr>
                        <a:t>g/day sodium.</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pPr>
                        <a:spcBef>
                          <a:spcPts val="300"/>
                        </a:spcBef>
                        <a:spcAft>
                          <a:spcPts val="0"/>
                        </a:spcAft>
                      </a:pPr>
                      <a:r>
                        <a:rPr lang="en-US" sz="1600" dirty="0"/>
                        <a:t>Fruits, vegetables, and low-fat dairy </a:t>
                      </a:r>
                      <a:r>
                        <a:rPr lang="en-US" sz="1600" dirty="0" smtClean="0"/>
                        <a:t>foods.</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extLst>
                  <a:ext uri="{0D108BD9-81ED-4DB2-BD59-A6C34878D82A}">
                    <a16:rowId xmlns="" xmlns:a16="http://schemas.microsoft.com/office/drawing/2014/main" val="10001"/>
                  </a:ext>
                </a:extLst>
              </a:tr>
              <a:tr h="701419">
                <a:tc>
                  <a:txBody>
                    <a:bodyPr/>
                    <a:lstStyle/>
                    <a:p>
                      <a:pPr>
                        <a:spcBef>
                          <a:spcPts val="300"/>
                        </a:spcBef>
                        <a:spcAft>
                          <a:spcPts val="0"/>
                        </a:spcAft>
                      </a:pPr>
                      <a:r>
                        <a:rPr lang="en-US" sz="1600" b="0" dirty="0">
                          <a:solidFill>
                            <a:schemeClr val="accent2"/>
                          </a:solidFill>
                        </a:rPr>
                        <a:t>Low-carbohydrate (Atkins)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tc>
                  <a:txBody>
                    <a:bodyPr/>
                    <a:lstStyle/>
                    <a:p>
                      <a:pPr>
                        <a:spcBef>
                          <a:spcPts val="300"/>
                        </a:spcBef>
                        <a:spcAft>
                          <a:spcPts val="0"/>
                        </a:spcAft>
                      </a:pPr>
                      <a:r>
                        <a:rPr lang="en-US" sz="1600" dirty="0"/>
                        <a:t>No restrictions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tc>
                  <a:txBody>
                    <a:bodyPr/>
                    <a:lstStyle/>
                    <a:p>
                      <a:pPr>
                        <a:spcBef>
                          <a:spcPts val="300"/>
                        </a:spcBef>
                        <a:spcAft>
                          <a:spcPts val="0"/>
                        </a:spcAft>
                      </a:pPr>
                      <a:r>
                        <a:rPr lang="en-US" sz="1600" b="0" i="0" u="none" strike="noStrike" kern="1200" baseline="0" dirty="0">
                          <a:solidFill>
                            <a:schemeClr val="dk1"/>
                          </a:solidFill>
                          <a:latin typeface="+mn-lt"/>
                          <a:ea typeface="+mn-ea"/>
                          <a:cs typeface="+mn-cs"/>
                        </a:rPr>
                        <a:t>20 </a:t>
                      </a:r>
                      <a:r>
                        <a:rPr lang="en-US" sz="1600" b="0" i="0" u="none" strike="noStrike" kern="1200" baseline="0" dirty="0" smtClean="0">
                          <a:solidFill>
                            <a:schemeClr val="dk1"/>
                          </a:solidFill>
                          <a:latin typeface="+mn-lt"/>
                          <a:ea typeface="+mn-ea"/>
                          <a:cs typeface="+mn-cs"/>
                        </a:rPr>
                        <a:t>g/day </a:t>
                      </a:r>
                      <a:r>
                        <a:rPr lang="en-US" sz="1600" b="0" i="0" u="none" strike="noStrike" kern="1200" baseline="0" dirty="0">
                          <a:solidFill>
                            <a:schemeClr val="dk1"/>
                          </a:solidFill>
                          <a:latin typeface="+mn-lt"/>
                          <a:ea typeface="+mn-ea"/>
                          <a:cs typeface="+mn-cs"/>
                        </a:rPr>
                        <a:t>carbohydrates </a:t>
                      </a:r>
                      <a:r>
                        <a:rPr lang="en-US" sz="1600" b="0" i="0" u="none" strike="noStrike" kern="1200" baseline="0" dirty="0" smtClean="0">
                          <a:solidFill>
                            <a:schemeClr val="dk1"/>
                          </a:solidFill>
                          <a:latin typeface="+mn-lt"/>
                          <a:ea typeface="+mn-ea"/>
                          <a:cs typeface="+mn-cs"/>
                        </a:rPr>
                        <a:t>during </a:t>
                      </a:r>
                      <a:r>
                        <a:rPr lang="en-US" sz="1600" b="0" i="0" u="none" strike="noStrike" kern="1200" baseline="0" dirty="0">
                          <a:solidFill>
                            <a:schemeClr val="dk1"/>
                          </a:solidFill>
                          <a:latin typeface="+mn-lt"/>
                          <a:ea typeface="+mn-ea"/>
                          <a:cs typeface="+mn-cs"/>
                        </a:rPr>
                        <a:t>2-month induction </a:t>
                      </a:r>
                      <a:r>
                        <a:rPr lang="en-US" sz="1600" b="0" i="0" u="none" strike="noStrike" kern="1200" baseline="0" dirty="0" smtClean="0">
                          <a:solidFill>
                            <a:schemeClr val="dk1"/>
                          </a:solidFill>
                          <a:latin typeface="+mn-lt"/>
                          <a:ea typeface="+mn-ea"/>
                          <a:cs typeface="+mn-cs"/>
                        </a:rPr>
                        <a:t>phase, </a:t>
                      </a:r>
                      <a:r>
                        <a:rPr lang="en-US" sz="1600" b="0" i="0" u="none" strike="noStrike" kern="1200" baseline="0" dirty="0">
                          <a:solidFill>
                            <a:schemeClr val="dk1"/>
                          </a:solidFill>
                          <a:latin typeface="+mn-lt"/>
                          <a:ea typeface="+mn-ea"/>
                          <a:cs typeface="+mn-cs"/>
                        </a:rPr>
                        <a:t>with gradual increase to ≤120 </a:t>
                      </a:r>
                      <a:r>
                        <a:rPr lang="en-US" sz="1600" b="0" i="0" u="none" strike="noStrike" kern="1200" baseline="0" dirty="0" smtClean="0">
                          <a:solidFill>
                            <a:schemeClr val="dk1"/>
                          </a:solidFill>
                          <a:latin typeface="+mn-lt"/>
                          <a:ea typeface="+mn-ea"/>
                          <a:cs typeface="+mn-cs"/>
                        </a:rPr>
                        <a:t>g/day carbohydrates.</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tc>
                  <a:txBody>
                    <a:bodyPr/>
                    <a:lstStyle/>
                    <a:p>
                      <a:pPr>
                        <a:spcBef>
                          <a:spcPts val="300"/>
                        </a:spcBef>
                        <a:spcAft>
                          <a:spcPts val="0"/>
                        </a:spcAft>
                      </a:pPr>
                      <a:r>
                        <a:rPr lang="en-US" sz="1600" b="0" i="0" u="none" strike="noStrike" kern="1200" baseline="0" dirty="0">
                          <a:solidFill>
                            <a:schemeClr val="dk1"/>
                          </a:solidFill>
                          <a:latin typeface="+mn-lt"/>
                          <a:ea typeface="+mn-ea"/>
                          <a:cs typeface="+mn-cs"/>
                        </a:rPr>
                        <a:t>Vegetarian sources of fat and protein </a:t>
                      </a:r>
                      <a:r>
                        <a:rPr lang="en-US" sz="1600" b="0" i="0" u="none" strike="noStrike" kern="1200" baseline="0" dirty="0" smtClean="0">
                          <a:solidFill>
                            <a:schemeClr val="dk1"/>
                          </a:solidFill>
                          <a:latin typeface="+mn-lt"/>
                          <a:ea typeface="+mn-ea"/>
                          <a:cs typeface="+mn-cs"/>
                        </a:rPr>
                        <a:t>preferred.</a:t>
                      </a:r>
                      <a:endParaRPr lang="en-US" sz="1600" b="0" i="0" u="none" strike="noStrike" kern="1200" baseline="0" dirty="0">
                        <a:solidFill>
                          <a:schemeClr val="dk1"/>
                        </a:solidFill>
                        <a:latin typeface="+mn-lt"/>
                        <a:ea typeface="+mn-ea"/>
                        <a:cs typeface="+mn-cs"/>
                      </a:endParaRPr>
                    </a:p>
                    <a:p>
                      <a:pPr>
                        <a:spcBef>
                          <a:spcPts val="300"/>
                        </a:spcBef>
                        <a:spcAft>
                          <a:spcPts val="0"/>
                        </a:spcAft>
                      </a:pPr>
                      <a:r>
                        <a:rPr lang="en-US" sz="1600" b="0" i="0" u="none" strike="noStrike" kern="1200" baseline="0" dirty="0">
                          <a:solidFill>
                            <a:schemeClr val="dk1"/>
                          </a:solidFill>
                          <a:latin typeface="+mn-lt"/>
                          <a:ea typeface="+mn-ea"/>
                          <a:cs typeface="+mn-cs"/>
                        </a:rPr>
                        <a:t>Avoid trans </a:t>
                      </a:r>
                      <a:r>
                        <a:rPr lang="en-US" sz="1600" b="0" i="0" u="none" strike="noStrike" kern="1200" baseline="0" dirty="0" smtClean="0">
                          <a:solidFill>
                            <a:schemeClr val="dk1"/>
                          </a:solidFill>
                          <a:latin typeface="+mn-lt"/>
                          <a:ea typeface="+mn-ea"/>
                          <a:cs typeface="+mn-cs"/>
                        </a:rPr>
                        <a:t>fat.</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extLst>
                  <a:ext uri="{0D108BD9-81ED-4DB2-BD59-A6C34878D82A}">
                    <a16:rowId xmlns="" xmlns:a16="http://schemas.microsoft.com/office/drawing/2014/main" val="10002"/>
                  </a:ext>
                </a:extLst>
              </a:tr>
              <a:tr h="595144">
                <a:tc>
                  <a:txBody>
                    <a:bodyPr/>
                    <a:lstStyle/>
                    <a:p>
                      <a:pPr>
                        <a:spcBef>
                          <a:spcPts val="300"/>
                        </a:spcBef>
                        <a:spcAft>
                          <a:spcPts val="0"/>
                        </a:spcAft>
                      </a:pPr>
                      <a:r>
                        <a:rPr lang="en-US" sz="1600" b="0" dirty="0">
                          <a:solidFill>
                            <a:schemeClr val="accent2"/>
                          </a:solidFill>
                        </a:rPr>
                        <a:t>Low-fat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pPr>
                        <a:spcBef>
                          <a:spcPts val="300"/>
                        </a:spcBef>
                        <a:spcAft>
                          <a:spcPts val="0"/>
                        </a:spcAft>
                      </a:pPr>
                      <a:r>
                        <a:rPr lang="en-US" sz="1600" b="0" i="0" u="none" strike="noStrike" kern="1200" baseline="0" dirty="0" smtClean="0">
                          <a:solidFill>
                            <a:schemeClr val="dk1"/>
                          </a:solidFill>
                          <a:latin typeface="+mn-lt"/>
                          <a:ea typeface="+mn-ea"/>
                          <a:cs typeface="+mn-cs"/>
                        </a:rPr>
                        <a:t>Women: </a:t>
                      </a:r>
                      <a:r>
                        <a:rPr lang="en-US" sz="1600" b="0" i="0" u="none" strike="noStrike" kern="1200" baseline="0" dirty="0">
                          <a:solidFill>
                            <a:schemeClr val="dk1"/>
                          </a:solidFill>
                          <a:latin typeface="+mn-lt"/>
                          <a:ea typeface="+mn-ea"/>
                          <a:cs typeface="+mn-cs"/>
                        </a:rPr>
                        <a:t>1500 </a:t>
                      </a:r>
                      <a:r>
                        <a:rPr lang="en-US" sz="1600" b="0" i="0" u="none" strike="noStrike" kern="1200" baseline="0" dirty="0" smtClean="0">
                          <a:solidFill>
                            <a:schemeClr val="dk1"/>
                          </a:solidFill>
                          <a:latin typeface="+mn-lt"/>
                          <a:ea typeface="+mn-ea"/>
                          <a:cs typeface="+mn-cs"/>
                        </a:rPr>
                        <a:t>kcal/d</a:t>
                      </a:r>
                      <a:endParaRPr lang="en-US" sz="1600" b="0" i="0" u="none" strike="noStrike" kern="1200" baseline="0" dirty="0">
                        <a:solidFill>
                          <a:schemeClr val="dk1"/>
                        </a:solidFill>
                        <a:latin typeface="+mn-lt"/>
                        <a:ea typeface="+mn-ea"/>
                        <a:cs typeface="+mn-cs"/>
                      </a:endParaRPr>
                    </a:p>
                    <a:p>
                      <a:pPr>
                        <a:spcBef>
                          <a:spcPts val="300"/>
                        </a:spcBef>
                        <a:spcAft>
                          <a:spcPts val="0"/>
                        </a:spcAft>
                      </a:pPr>
                      <a:r>
                        <a:rPr lang="en-US" sz="1600" b="0" i="0" u="none" strike="noStrike" kern="1200" baseline="0" dirty="0">
                          <a:solidFill>
                            <a:schemeClr val="dk1"/>
                          </a:solidFill>
                          <a:latin typeface="+mn-lt"/>
                          <a:ea typeface="+mn-ea"/>
                          <a:cs typeface="+mn-cs"/>
                        </a:rPr>
                        <a:t>Men: 1800 </a:t>
                      </a:r>
                      <a:r>
                        <a:rPr lang="en-US" sz="1600" b="0" i="0" u="none" strike="noStrike" kern="1200" baseline="0" dirty="0" smtClean="0">
                          <a:solidFill>
                            <a:schemeClr val="dk1"/>
                          </a:solidFill>
                          <a:latin typeface="+mn-lt"/>
                          <a:ea typeface="+mn-ea"/>
                          <a:cs typeface="+mn-cs"/>
                        </a:rPr>
                        <a:t>kcal/d</a:t>
                      </a:r>
                      <a:endParaRPr lang="en-US" sz="1600" b="0" i="0" u="none" strike="noStrike" kern="1200" baseline="0" dirty="0">
                        <a:solidFill>
                          <a:schemeClr val="dk1"/>
                        </a:solidFill>
                        <a:latin typeface="+mn-lt"/>
                        <a:ea typeface="+mn-ea"/>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pPr>
                        <a:spcBef>
                          <a:spcPts val="300"/>
                        </a:spcBef>
                        <a:spcAft>
                          <a:spcPts val="0"/>
                        </a:spcAft>
                      </a:pPr>
                      <a:r>
                        <a:rPr lang="en-US" sz="1600" b="0" i="0" u="none" strike="noStrike" kern="1200" baseline="0" dirty="0">
                          <a:solidFill>
                            <a:schemeClr val="dk1"/>
                          </a:solidFill>
                          <a:latin typeface="+mn-lt"/>
                          <a:ea typeface="+mn-ea"/>
                          <a:cs typeface="+mn-cs"/>
                        </a:rPr>
                        <a:t>30% fat </a:t>
                      </a:r>
                      <a:r>
                        <a:rPr lang="en-US" sz="1600" b="0" i="0" u="none" strike="noStrike" kern="1200" baseline="0" dirty="0" smtClean="0">
                          <a:solidFill>
                            <a:schemeClr val="dk1"/>
                          </a:solidFill>
                          <a:latin typeface="+mn-lt"/>
                          <a:ea typeface="+mn-ea"/>
                          <a:cs typeface="+mn-cs"/>
                        </a:rPr>
                        <a:t>calories.</a:t>
                      </a:r>
                      <a:endParaRPr lang="en-US" sz="1600" b="0" i="0" u="none" strike="noStrike" kern="1200" baseline="0" dirty="0">
                        <a:solidFill>
                          <a:schemeClr val="dk1"/>
                        </a:solidFill>
                        <a:latin typeface="+mn-lt"/>
                        <a:ea typeface="+mn-ea"/>
                        <a:cs typeface="+mn-cs"/>
                      </a:endParaRPr>
                    </a:p>
                    <a:p>
                      <a:pPr>
                        <a:spcBef>
                          <a:spcPts val="300"/>
                        </a:spcBef>
                        <a:spcAft>
                          <a:spcPts val="0"/>
                        </a:spcAft>
                      </a:pPr>
                      <a:r>
                        <a:rPr lang="en-US" sz="1600" b="0" i="0" u="none" strike="noStrike" kern="1200" baseline="0" dirty="0">
                          <a:solidFill>
                            <a:schemeClr val="dk1"/>
                          </a:solidFill>
                          <a:latin typeface="+mn-lt"/>
                          <a:ea typeface="+mn-ea"/>
                          <a:cs typeface="+mn-cs"/>
                        </a:rPr>
                        <a:t>≤10% saturated fat </a:t>
                      </a:r>
                      <a:r>
                        <a:rPr lang="en-US" sz="1600" b="0" i="0" u="none" strike="noStrike" kern="1200" baseline="0" dirty="0" smtClean="0">
                          <a:solidFill>
                            <a:schemeClr val="dk1"/>
                          </a:solidFill>
                          <a:latin typeface="+mn-lt"/>
                          <a:ea typeface="+mn-ea"/>
                          <a:cs typeface="+mn-cs"/>
                        </a:rPr>
                        <a:t>calories.</a:t>
                      </a:r>
                      <a:endParaRPr lang="en-US" sz="1600" b="0" i="0" u="none" strike="noStrike" kern="1200" baseline="0" dirty="0">
                        <a:solidFill>
                          <a:schemeClr val="dk1"/>
                        </a:solidFill>
                        <a:latin typeface="+mn-lt"/>
                        <a:ea typeface="+mn-ea"/>
                        <a:cs typeface="+mn-cs"/>
                      </a:endParaRPr>
                    </a:p>
                    <a:p>
                      <a:pPr>
                        <a:spcBef>
                          <a:spcPts val="300"/>
                        </a:spcBef>
                        <a:spcAft>
                          <a:spcPts val="0"/>
                        </a:spcAft>
                      </a:pPr>
                      <a:r>
                        <a:rPr lang="en-US" sz="1600" b="0" i="0" u="none" strike="noStrike" kern="1200" baseline="0" dirty="0">
                          <a:solidFill>
                            <a:schemeClr val="dk1"/>
                          </a:solidFill>
                          <a:latin typeface="+mn-lt"/>
                          <a:ea typeface="+mn-ea"/>
                          <a:cs typeface="+mn-cs"/>
                        </a:rPr>
                        <a:t>≤300 </a:t>
                      </a:r>
                      <a:r>
                        <a:rPr lang="en-US" sz="1600" b="0" i="0" u="none" strike="noStrike" kern="1200" baseline="0" dirty="0" smtClean="0">
                          <a:solidFill>
                            <a:schemeClr val="dk1"/>
                          </a:solidFill>
                          <a:latin typeface="+mn-lt"/>
                          <a:ea typeface="+mn-ea"/>
                          <a:cs typeface="+mn-cs"/>
                        </a:rPr>
                        <a:t>mg/day cholesterol.</a:t>
                      </a:r>
                      <a:endParaRPr lang="en-US" sz="1600" b="0" i="0" u="none" strike="noStrike" kern="1200" baseline="0" dirty="0">
                        <a:solidFill>
                          <a:schemeClr val="dk1"/>
                        </a:solidFill>
                        <a:latin typeface="+mn-lt"/>
                        <a:ea typeface="+mn-ea"/>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pPr>
                        <a:spcBef>
                          <a:spcPts val="300"/>
                        </a:spcBef>
                        <a:spcAft>
                          <a:spcPts val="0"/>
                        </a:spcAft>
                      </a:pPr>
                      <a:r>
                        <a:rPr lang="en-US" sz="1600" b="0" i="0" u="none" strike="noStrike" kern="1200" baseline="0" dirty="0">
                          <a:solidFill>
                            <a:schemeClr val="dk1"/>
                          </a:solidFill>
                          <a:latin typeface="+mn-lt"/>
                          <a:ea typeface="+mn-ea"/>
                          <a:cs typeface="+mn-cs"/>
                        </a:rPr>
                        <a:t>Low-fat grains, vegetables, fruits, and </a:t>
                      </a:r>
                      <a:r>
                        <a:rPr lang="en-US" sz="1600" b="0" i="0" u="none" strike="noStrike" kern="1200" baseline="0" dirty="0" smtClean="0">
                          <a:solidFill>
                            <a:schemeClr val="dk1"/>
                          </a:solidFill>
                          <a:latin typeface="+mn-lt"/>
                          <a:ea typeface="+mn-ea"/>
                          <a:cs typeface="+mn-cs"/>
                        </a:rPr>
                        <a:t>legumes.</a:t>
                      </a:r>
                      <a:endParaRPr lang="en-US" sz="1600" b="0" i="0" u="none" strike="noStrike" kern="1200" baseline="0" dirty="0">
                        <a:solidFill>
                          <a:schemeClr val="dk1"/>
                        </a:solidFill>
                        <a:latin typeface="+mn-lt"/>
                        <a:ea typeface="+mn-ea"/>
                        <a:cs typeface="+mn-cs"/>
                      </a:endParaRPr>
                    </a:p>
                    <a:p>
                      <a:pPr>
                        <a:spcBef>
                          <a:spcPts val="300"/>
                        </a:spcBef>
                        <a:spcAft>
                          <a:spcPts val="0"/>
                        </a:spcAft>
                      </a:pPr>
                      <a:r>
                        <a:rPr lang="en-US" sz="1600" b="0" i="0" u="none" strike="noStrike" kern="1200" baseline="0" dirty="0">
                          <a:solidFill>
                            <a:schemeClr val="dk1"/>
                          </a:solidFill>
                          <a:latin typeface="+mn-lt"/>
                          <a:ea typeface="+mn-ea"/>
                          <a:cs typeface="+mn-cs"/>
                        </a:rPr>
                        <a:t>Limit sweets and high-fat snacks</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extLst>
                  <a:ext uri="{0D108BD9-81ED-4DB2-BD59-A6C34878D82A}">
                    <a16:rowId xmlns="" xmlns:a16="http://schemas.microsoft.com/office/drawing/2014/main" val="10003"/>
                  </a:ext>
                </a:extLst>
              </a:tr>
              <a:tr h="754557">
                <a:tc>
                  <a:txBody>
                    <a:bodyPr/>
                    <a:lstStyle/>
                    <a:p>
                      <a:pPr>
                        <a:spcBef>
                          <a:spcPts val="300"/>
                        </a:spcBef>
                        <a:spcAft>
                          <a:spcPts val="0"/>
                        </a:spcAft>
                      </a:pPr>
                      <a:r>
                        <a:rPr lang="en-US" sz="1600" b="0" dirty="0">
                          <a:solidFill>
                            <a:schemeClr val="accent2"/>
                          </a:solidFill>
                        </a:rPr>
                        <a:t>Mediterranean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tc>
                  <a:txBody>
                    <a:bodyPr/>
                    <a:lstStyle/>
                    <a:p>
                      <a:pPr>
                        <a:spcBef>
                          <a:spcPts val="300"/>
                        </a:spcBef>
                        <a:spcAft>
                          <a:spcPts val="0"/>
                        </a:spcAft>
                      </a:pPr>
                      <a:r>
                        <a:rPr lang="en-US" sz="1600" b="0" i="0" u="none" strike="noStrike" kern="1200" baseline="0" dirty="0">
                          <a:solidFill>
                            <a:schemeClr val="dk1"/>
                          </a:solidFill>
                          <a:latin typeface="+mn-lt"/>
                          <a:ea typeface="+mn-ea"/>
                          <a:cs typeface="+mn-cs"/>
                        </a:rPr>
                        <a:t>Women: 1500 </a:t>
                      </a:r>
                      <a:r>
                        <a:rPr lang="en-US" sz="1600" b="0" i="0" u="none" strike="noStrike" kern="1200" baseline="0" dirty="0" smtClean="0">
                          <a:solidFill>
                            <a:schemeClr val="dk1"/>
                          </a:solidFill>
                          <a:latin typeface="+mn-lt"/>
                          <a:ea typeface="+mn-ea"/>
                          <a:cs typeface="+mn-cs"/>
                        </a:rPr>
                        <a:t>kcal/d</a:t>
                      </a:r>
                      <a:endParaRPr lang="en-US" sz="1600" b="0" i="0" u="none" strike="noStrike" kern="1200" baseline="0" dirty="0">
                        <a:solidFill>
                          <a:schemeClr val="dk1"/>
                        </a:solidFill>
                        <a:latin typeface="+mn-lt"/>
                        <a:ea typeface="+mn-ea"/>
                        <a:cs typeface="+mn-cs"/>
                      </a:endParaRPr>
                    </a:p>
                    <a:p>
                      <a:pPr>
                        <a:spcBef>
                          <a:spcPts val="300"/>
                        </a:spcBef>
                        <a:spcAft>
                          <a:spcPts val="0"/>
                        </a:spcAft>
                      </a:pPr>
                      <a:r>
                        <a:rPr lang="en-US" sz="1600" b="0" i="0" u="none" strike="noStrike" kern="1200" baseline="0" dirty="0">
                          <a:solidFill>
                            <a:schemeClr val="dk1"/>
                          </a:solidFill>
                          <a:latin typeface="+mn-lt"/>
                          <a:ea typeface="+mn-ea"/>
                          <a:cs typeface="+mn-cs"/>
                        </a:rPr>
                        <a:t>Men: 1800 </a:t>
                      </a:r>
                      <a:r>
                        <a:rPr lang="en-US" sz="1600" b="0" i="0" u="none" strike="noStrike" kern="1200" baseline="0" dirty="0" smtClean="0">
                          <a:solidFill>
                            <a:schemeClr val="dk1"/>
                          </a:solidFill>
                          <a:latin typeface="+mn-lt"/>
                          <a:ea typeface="+mn-ea"/>
                          <a:cs typeface="+mn-cs"/>
                        </a:rPr>
                        <a:t>kcal/d</a:t>
                      </a:r>
                      <a:endParaRPr lang="en-US" sz="1600" b="0" i="0" u="none" strike="noStrike" kern="1200" baseline="0" dirty="0">
                        <a:solidFill>
                          <a:schemeClr val="dk1"/>
                        </a:solidFill>
                        <a:latin typeface="+mn-lt"/>
                        <a:ea typeface="+mn-ea"/>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tc>
                  <a:txBody>
                    <a:bodyPr/>
                    <a:lstStyle/>
                    <a:p>
                      <a:pPr>
                        <a:spcBef>
                          <a:spcPts val="300"/>
                        </a:spcBef>
                        <a:spcAft>
                          <a:spcPts val="0"/>
                        </a:spcAft>
                      </a:pPr>
                      <a:r>
                        <a:rPr lang="en-US" sz="1600" b="0" i="0" u="none" strike="noStrike" kern="1200" baseline="0" dirty="0">
                          <a:solidFill>
                            <a:schemeClr val="dk1"/>
                          </a:solidFill>
                          <a:latin typeface="+mn-lt"/>
                          <a:ea typeface="+mn-ea"/>
                          <a:cs typeface="+mn-cs"/>
                        </a:rPr>
                        <a:t>≤35% of calories from fat</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tc>
                  <a:txBody>
                    <a:bodyPr/>
                    <a:lstStyle/>
                    <a:p>
                      <a:pPr>
                        <a:spcBef>
                          <a:spcPts val="300"/>
                        </a:spcBef>
                        <a:spcAft>
                          <a:spcPts val="0"/>
                        </a:spcAft>
                      </a:pPr>
                      <a:r>
                        <a:rPr lang="en-US" sz="1600" b="0" i="0" u="none" strike="noStrike" kern="1200" baseline="0" dirty="0">
                          <a:solidFill>
                            <a:schemeClr val="dk1"/>
                          </a:solidFill>
                          <a:latin typeface="+mn-lt"/>
                          <a:ea typeface="+mn-ea"/>
                          <a:cs typeface="+mn-cs"/>
                        </a:rPr>
                        <a:t>Vegetables , poultry, </a:t>
                      </a:r>
                      <a:r>
                        <a:rPr lang="en-US" sz="1600" b="0" i="0" u="none" strike="noStrike" kern="1200" baseline="0" dirty="0" smtClean="0">
                          <a:solidFill>
                            <a:schemeClr val="dk1"/>
                          </a:solidFill>
                          <a:latin typeface="+mn-lt"/>
                          <a:ea typeface="+mn-ea"/>
                          <a:cs typeface="+mn-cs"/>
                        </a:rPr>
                        <a:t>and fish. </a:t>
                      </a:r>
                      <a:endParaRPr lang="en-US" sz="1600" b="0" i="0" u="none" strike="noStrike" kern="1200" baseline="0" dirty="0">
                        <a:solidFill>
                          <a:schemeClr val="dk1"/>
                        </a:solidFill>
                        <a:latin typeface="+mn-lt"/>
                        <a:ea typeface="+mn-ea"/>
                        <a:cs typeface="+mn-cs"/>
                      </a:endParaRPr>
                    </a:p>
                    <a:p>
                      <a:pPr>
                        <a:spcBef>
                          <a:spcPts val="300"/>
                        </a:spcBef>
                        <a:spcAft>
                          <a:spcPts val="0"/>
                        </a:spcAft>
                      </a:pPr>
                      <a:r>
                        <a:rPr lang="en-US" sz="1600" b="0" i="0" u="none" strike="noStrike" kern="1200" baseline="0" dirty="0">
                          <a:solidFill>
                            <a:schemeClr val="dk1"/>
                          </a:solidFill>
                          <a:latin typeface="+mn-lt"/>
                          <a:ea typeface="+mn-ea"/>
                          <a:cs typeface="+mn-cs"/>
                        </a:rPr>
                        <a:t>Main fat source: 30-45 </a:t>
                      </a:r>
                      <a:r>
                        <a:rPr lang="en-US" sz="1600" b="0" i="0" u="none" strike="noStrike" kern="1200" baseline="0" dirty="0" smtClean="0">
                          <a:solidFill>
                            <a:schemeClr val="dk1"/>
                          </a:solidFill>
                          <a:latin typeface="+mn-lt"/>
                          <a:ea typeface="+mn-ea"/>
                          <a:cs typeface="+mn-cs"/>
                        </a:rPr>
                        <a:t>g/day </a:t>
                      </a:r>
                      <a:r>
                        <a:rPr lang="en-US" sz="1600" b="0" i="0" u="none" strike="noStrike" kern="1200" baseline="0" dirty="0">
                          <a:solidFill>
                            <a:schemeClr val="dk1"/>
                          </a:solidFill>
                          <a:latin typeface="+mn-lt"/>
                          <a:ea typeface="+mn-ea"/>
                          <a:cs typeface="+mn-cs"/>
                        </a:rPr>
                        <a:t>olive oil and 5-7 nuts (&lt;</a:t>
                      </a:r>
                      <a:r>
                        <a:rPr lang="en-US" sz="1600" b="0" i="0" u="none" strike="noStrike" kern="1200" baseline="0" dirty="0" smtClean="0">
                          <a:solidFill>
                            <a:schemeClr val="dk1"/>
                          </a:solidFill>
                          <a:latin typeface="+mn-lt"/>
                          <a:ea typeface="+mn-ea"/>
                          <a:cs typeface="+mn-cs"/>
                        </a:rPr>
                        <a:t>20 g/ day).</a:t>
                      </a:r>
                      <a:endParaRPr lang="en-US" sz="1600" b="0" i="0" u="none" strike="noStrike" kern="1200" baseline="0" dirty="0">
                        <a:solidFill>
                          <a:schemeClr val="dk1"/>
                        </a:solidFill>
                        <a:latin typeface="+mn-lt"/>
                        <a:ea typeface="+mn-ea"/>
                        <a:cs typeface="+mn-cs"/>
                      </a:endParaRPr>
                    </a:p>
                    <a:p>
                      <a:pPr marL="0" marR="0" indent="0" algn="l" defTabSz="457200" rtl="0" eaLnBrk="1" fontAlgn="auto" latinLnBrk="0" hangingPunct="1">
                        <a:lnSpc>
                          <a:spcPct val="100000"/>
                        </a:lnSpc>
                        <a:spcBef>
                          <a:spcPts val="300"/>
                        </a:spcBef>
                        <a:spcAft>
                          <a:spcPts val="0"/>
                        </a:spcAft>
                        <a:buClrTx/>
                        <a:buSzTx/>
                        <a:buFontTx/>
                        <a:buNone/>
                        <a:tabLst/>
                        <a:defRPr/>
                      </a:pPr>
                      <a:r>
                        <a:rPr lang="en-US" sz="1600" b="0" i="0" u="none" strike="noStrike" kern="1200" baseline="0" dirty="0">
                          <a:solidFill>
                            <a:schemeClr val="dk1"/>
                          </a:solidFill>
                          <a:latin typeface="+mn-lt"/>
                          <a:ea typeface="+mn-ea"/>
                          <a:cs typeface="+mn-cs"/>
                        </a:rPr>
                        <a:t>Limited red </a:t>
                      </a:r>
                      <a:r>
                        <a:rPr lang="en-US" sz="1600" b="0" i="0" u="none" strike="noStrike" kern="1200" baseline="0" dirty="0" smtClean="0">
                          <a:solidFill>
                            <a:schemeClr val="dk1"/>
                          </a:solidFill>
                          <a:latin typeface="+mn-lt"/>
                          <a:ea typeface="+mn-ea"/>
                          <a:cs typeface="+mn-cs"/>
                        </a:rPr>
                        <a:t>meat.</a:t>
                      </a:r>
                      <a:endParaRPr lang="en-US" sz="1600" b="0" i="0" u="none" strike="noStrike" kern="1200" baseline="0" dirty="0">
                        <a:solidFill>
                          <a:schemeClr val="dk1"/>
                        </a:solidFill>
                        <a:latin typeface="+mn-lt"/>
                        <a:ea typeface="+mn-ea"/>
                        <a:cs typeface="+mn-cs"/>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439067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fontScale="90000"/>
          </a:bodyPr>
          <a:lstStyle/>
          <a:p>
            <a:r>
              <a:rPr lang="en-US" sz="3600" dirty="0"/>
              <a:t>Adherence Is More Important Than Meal Plan Type for Weight Loss Success</a:t>
            </a:r>
          </a:p>
        </p:txBody>
      </p:sp>
      <p:sp>
        <p:nvSpPr>
          <p:cNvPr id="2" name="Slide Number Placeholder 1"/>
          <p:cNvSpPr>
            <a:spLocks noGrp="1"/>
          </p:cNvSpPr>
          <p:nvPr>
            <p:ph type="sldNum" sz="quarter" idx="12"/>
          </p:nvPr>
        </p:nvSpPr>
        <p:spPr/>
        <p:txBody>
          <a:bodyPr/>
          <a:lstStyle/>
          <a:p>
            <a:fld id="{C2D6052C-4BC4-1142-8D6D-5456C29F3E90}" type="slidenum">
              <a:rPr lang="en-US" smtClean="0"/>
              <a:pPr/>
              <a:t>32</a:t>
            </a:fld>
            <a:endParaRPr lang="en-US" dirty="0"/>
          </a:p>
        </p:txBody>
      </p:sp>
      <p:sp>
        <p:nvSpPr>
          <p:cNvPr id="73732" name="Text Box 4"/>
          <p:cNvSpPr txBox="1">
            <a:spLocks noChangeArrowheads="1"/>
          </p:cNvSpPr>
          <p:nvPr/>
        </p:nvSpPr>
        <p:spPr bwMode="auto">
          <a:xfrm>
            <a:off x="2143832" y="6587439"/>
            <a:ext cx="7757160" cy="246221"/>
          </a:xfrm>
          <a:prstGeom prst="rect">
            <a:avLst/>
          </a:prstGeom>
          <a:noFill/>
          <a:extLst/>
        </p:spPr>
        <p:txBody>
          <a:bodyPr wrap="square" rtlCol="0" anchor="b">
            <a:spAutoFit/>
          </a:bodyPr>
          <a:lstStyle>
            <a:defPPr>
              <a:defRPr lang="en-US"/>
            </a:defPPr>
            <a:lvl1pPr defTabSz="457200" fontAlgn="auto">
              <a:spcBef>
                <a:spcPts val="0"/>
              </a:spcBef>
              <a:spcAft>
                <a:spcPts val="0"/>
              </a:spcAft>
              <a:defRPr sz="1000">
                <a:latin typeface="Arial"/>
                <a:ea typeface="ＭＳ Ｐゴシック"/>
              </a:defRPr>
            </a:lvl1pPr>
          </a:lstStyle>
          <a:p>
            <a:r>
              <a:rPr lang="en-US" dirty="0">
                <a:solidFill>
                  <a:prstClr val="black"/>
                </a:solidFill>
              </a:rPr>
              <a:t>Dansinger M. </a:t>
            </a:r>
            <a:r>
              <a:rPr lang="en-US" i="1" dirty="0">
                <a:solidFill>
                  <a:prstClr val="black"/>
                </a:solidFill>
              </a:rPr>
              <a:t>JAMA</a:t>
            </a:r>
            <a:r>
              <a:rPr lang="en-US" dirty="0">
                <a:solidFill>
                  <a:prstClr val="black"/>
                </a:solidFill>
              </a:rPr>
              <a:t>. 2005;293:43-53.</a:t>
            </a:r>
          </a:p>
        </p:txBody>
      </p:sp>
      <p:sp>
        <p:nvSpPr>
          <p:cNvPr id="22" name="Text Placeholder 10"/>
          <p:cNvSpPr txBox="1">
            <a:spLocks/>
          </p:cNvSpPr>
          <p:nvPr/>
        </p:nvSpPr>
        <p:spPr>
          <a:xfrm>
            <a:off x="2671310" y="1535113"/>
            <a:ext cx="30116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defTabSz="457200" fontAlgn="auto">
              <a:spcBef>
                <a:spcPts val="0"/>
              </a:spcBef>
              <a:spcAft>
                <a:spcPts val="0"/>
              </a:spcAft>
              <a:defRPr sz="2400" b="1">
                <a:solidFill>
                  <a:schemeClr val="tx2"/>
                </a:solidFill>
                <a:latin typeface="Arial" charset="0"/>
                <a:ea typeface="ＭＳ Ｐゴシック" charset="0"/>
              </a:defRPr>
            </a:lvl1pPr>
          </a:lstStyle>
          <a:p>
            <a:r>
              <a:rPr lang="en-US" sz="2000" dirty="0">
                <a:solidFill>
                  <a:srgbClr val="267FA4"/>
                </a:solidFill>
                <a:latin typeface="Calibri" panose="020F0502020204030204"/>
              </a:rPr>
              <a:t>Weight Change by</a:t>
            </a:r>
            <a:br>
              <a:rPr lang="en-US" sz="2000" dirty="0">
                <a:solidFill>
                  <a:srgbClr val="267FA4"/>
                </a:solidFill>
                <a:latin typeface="Calibri" panose="020F0502020204030204"/>
              </a:rPr>
            </a:br>
            <a:r>
              <a:rPr lang="en-US" sz="2000" dirty="0">
                <a:solidFill>
                  <a:srgbClr val="267FA4"/>
                </a:solidFill>
                <a:latin typeface="Calibri" panose="020F0502020204030204"/>
              </a:rPr>
              <a:t>Meal Plan Type</a:t>
            </a:r>
          </a:p>
        </p:txBody>
      </p:sp>
      <p:sp>
        <p:nvSpPr>
          <p:cNvPr id="24" name="Text Placeholder 10"/>
          <p:cNvSpPr txBox="1">
            <a:spLocks/>
          </p:cNvSpPr>
          <p:nvPr/>
        </p:nvSpPr>
        <p:spPr>
          <a:xfrm>
            <a:off x="5920586" y="1537135"/>
            <a:ext cx="30116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defTabSz="457200" fontAlgn="auto">
              <a:spcBef>
                <a:spcPts val="0"/>
              </a:spcBef>
              <a:spcAft>
                <a:spcPts val="0"/>
              </a:spcAft>
              <a:defRPr sz="2400" b="1">
                <a:solidFill>
                  <a:schemeClr val="tx2"/>
                </a:solidFill>
                <a:latin typeface="Arial" charset="0"/>
                <a:ea typeface="ＭＳ Ｐゴシック" charset="0"/>
              </a:defRPr>
            </a:lvl1pPr>
          </a:lstStyle>
          <a:p>
            <a:r>
              <a:rPr lang="en-US" sz="2000" dirty="0">
                <a:solidFill>
                  <a:srgbClr val="267FA4"/>
                </a:solidFill>
                <a:latin typeface="Calibri" panose="020F0502020204030204"/>
              </a:rPr>
              <a:t>Weight Change by</a:t>
            </a:r>
            <a:br>
              <a:rPr lang="en-US" sz="2000" dirty="0">
                <a:solidFill>
                  <a:srgbClr val="267FA4"/>
                </a:solidFill>
                <a:latin typeface="Calibri" panose="020F0502020204030204"/>
              </a:rPr>
            </a:br>
            <a:r>
              <a:rPr lang="en-US" sz="2000" dirty="0">
                <a:solidFill>
                  <a:srgbClr val="267FA4"/>
                </a:solidFill>
                <a:latin typeface="Calibri" panose="020F0502020204030204"/>
              </a:rPr>
              <a:t>Meal Plan Adherence</a:t>
            </a:r>
          </a:p>
        </p:txBody>
      </p:sp>
      <p:grpSp>
        <p:nvGrpSpPr>
          <p:cNvPr id="31" name="Group 30"/>
          <p:cNvGrpSpPr/>
          <p:nvPr/>
        </p:nvGrpSpPr>
        <p:grpSpPr>
          <a:xfrm>
            <a:off x="2123465" y="2380489"/>
            <a:ext cx="8404429" cy="3888272"/>
            <a:chOff x="458788" y="2380489"/>
            <a:chExt cx="8404429" cy="3888272"/>
          </a:xfrm>
        </p:grpSpPr>
        <p:grpSp>
          <p:nvGrpSpPr>
            <p:cNvPr id="32" name="Group 31"/>
            <p:cNvGrpSpPr/>
            <p:nvPr/>
          </p:nvGrpSpPr>
          <p:grpSpPr>
            <a:xfrm>
              <a:off x="7112000" y="3646310"/>
              <a:ext cx="1751217" cy="954107"/>
              <a:chOff x="7217735" y="2393243"/>
              <a:chExt cx="1751217" cy="954107"/>
            </a:xfrm>
          </p:grpSpPr>
          <p:sp>
            <p:nvSpPr>
              <p:cNvPr id="43" name="TextBox 42"/>
              <p:cNvSpPr txBox="1"/>
              <p:nvPr/>
            </p:nvSpPr>
            <p:spPr>
              <a:xfrm>
                <a:off x="7349067" y="2393243"/>
                <a:ext cx="1619885" cy="954107"/>
              </a:xfrm>
              <a:prstGeom prst="rect">
                <a:avLst/>
              </a:prstGeom>
              <a:noFill/>
            </p:spPr>
            <p:txBody>
              <a:bodyPr wrap="square" rtlCol="0">
                <a:spAutoFit/>
              </a:bodyPr>
              <a:lstStyle/>
              <a:p>
                <a:pPr fontAlgn="base">
                  <a:spcBef>
                    <a:spcPct val="0"/>
                  </a:spcBef>
                  <a:spcAft>
                    <a:spcPct val="0"/>
                  </a:spcAft>
                </a:pPr>
                <a:r>
                  <a:rPr lang="en-US" sz="1400" dirty="0">
                    <a:solidFill>
                      <a:prstClr val="black"/>
                    </a:solidFill>
                    <a:latin typeface="Arial" pitchFamily="34" charset="0"/>
                    <a:ea typeface="ＭＳ Ｐゴシック" pitchFamily="34" charset="-128"/>
                  </a:rPr>
                  <a:t>Atkins</a:t>
                </a:r>
              </a:p>
              <a:p>
                <a:pPr fontAlgn="base">
                  <a:spcBef>
                    <a:spcPct val="0"/>
                  </a:spcBef>
                  <a:spcAft>
                    <a:spcPct val="0"/>
                  </a:spcAft>
                </a:pPr>
                <a:r>
                  <a:rPr lang="en-US" sz="1400" dirty="0">
                    <a:solidFill>
                      <a:prstClr val="black"/>
                    </a:solidFill>
                    <a:latin typeface="Arial" pitchFamily="34" charset="0"/>
                    <a:ea typeface="ＭＳ Ｐゴシック" pitchFamily="34" charset="-128"/>
                  </a:rPr>
                  <a:t>Zone</a:t>
                </a:r>
              </a:p>
              <a:p>
                <a:pPr fontAlgn="base">
                  <a:spcBef>
                    <a:spcPct val="0"/>
                  </a:spcBef>
                  <a:spcAft>
                    <a:spcPct val="0"/>
                  </a:spcAft>
                </a:pPr>
                <a:r>
                  <a:rPr lang="en-US" sz="1400" dirty="0">
                    <a:solidFill>
                      <a:prstClr val="black"/>
                    </a:solidFill>
                    <a:latin typeface="Arial" pitchFamily="34" charset="0"/>
                    <a:ea typeface="ＭＳ Ｐゴシック" pitchFamily="34" charset="-128"/>
                  </a:rPr>
                  <a:t>Weight Watchers</a:t>
                </a:r>
              </a:p>
              <a:p>
                <a:pPr fontAlgn="base">
                  <a:spcBef>
                    <a:spcPct val="0"/>
                  </a:spcBef>
                  <a:spcAft>
                    <a:spcPct val="0"/>
                  </a:spcAft>
                </a:pPr>
                <a:r>
                  <a:rPr lang="en-US" sz="1400" dirty="0">
                    <a:solidFill>
                      <a:prstClr val="black"/>
                    </a:solidFill>
                    <a:latin typeface="Arial" pitchFamily="34" charset="0"/>
                    <a:ea typeface="ＭＳ Ｐゴシック" pitchFamily="34" charset="-128"/>
                  </a:rPr>
                  <a:t>Ornish</a:t>
                </a:r>
              </a:p>
            </p:txBody>
          </p:sp>
          <p:sp>
            <p:nvSpPr>
              <p:cNvPr id="44" name="Rectangle 43"/>
              <p:cNvSpPr>
                <a:spLocks noChangeAspect="1"/>
              </p:cNvSpPr>
              <p:nvPr/>
            </p:nvSpPr>
            <p:spPr>
              <a:xfrm>
                <a:off x="7223083" y="2467532"/>
                <a:ext cx="125984" cy="125983"/>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dirty="0">
                  <a:solidFill>
                    <a:prstClr val="white"/>
                  </a:solidFill>
                </a:endParaRPr>
              </a:p>
            </p:txBody>
          </p:sp>
          <p:sp>
            <p:nvSpPr>
              <p:cNvPr id="45" name="Oval 44"/>
              <p:cNvSpPr>
                <a:spLocks noChangeAspect="1"/>
              </p:cNvSpPr>
              <p:nvPr/>
            </p:nvSpPr>
            <p:spPr>
              <a:xfrm>
                <a:off x="7223083" y="2700260"/>
                <a:ext cx="125984" cy="128016"/>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dirty="0">
                  <a:solidFill>
                    <a:prstClr val="white"/>
                  </a:solidFill>
                </a:endParaRPr>
              </a:p>
            </p:txBody>
          </p:sp>
          <p:sp>
            <p:nvSpPr>
              <p:cNvPr id="46" name="Diamond 45"/>
              <p:cNvSpPr>
                <a:spLocks noChangeAspect="1"/>
              </p:cNvSpPr>
              <p:nvPr/>
            </p:nvSpPr>
            <p:spPr>
              <a:xfrm>
                <a:off x="7217735" y="2914316"/>
                <a:ext cx="142645" cy="139031"/>
              </a:xfrm>
              <a:prstGeom prst="diamond">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dirty="0">
                  <a:solidFill>
                    <a:prstClr val="white"/>
                  </a:solidFill>
                </a:endParaRPr>
              </a:p>
            </p:txBody>
          </p:sp>
          <p:sp>
            <p:nvSpPr>
              <p:cNvPr id="47" name="Isosceles Triangle 46"/>
              <p:cNvSpPr>
                <a:spLocks noChangeAspect="1"/>
              </p:cNvSpPr>
              <p:nvPr/>
            </p:nvSpPr>
            <p:spPr>
              <a:xfrm>
                <a:off x="7225787" y="3120191"/>
                <a:ext cx="136072" cy="128016"/>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dirty="0">
                  <a:solidFill>
                    <a:prstClr val="white"/>
                  </a:solidFill>
                </a:endParaRPr>
              </a:p>
            </p:txBody>
          </p:sp>
        </p:grpSp>
        <p:grpSp>
          <p:nvGrpSpPr>
            <p:cNvPr id="33" name="Group 32"/>
            <p:cNvGrpSpPr/>
            <p:nvPr/>
          </p:nvGrpSpPr>
          <p:grpSpPr>
            <a:xfrm>
              <a:off x="458788" y="2380489"/>
              <a:ext cx="6653212" cy="3705685"/>
              <a:chOff x="458788" y="2593515"/>
              <a:chExt cx="6653212" cy="3705685"/>
            </a:xfrm>
          </p:grpSpPr>
          <p:pic>
            <p:nvPicPr>
              <p:cNvPr id="40" name="Picture 39" descr="VivusWebinarChart2.pdf"/>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900" t="35014" r="14748" b="10952"/>
              <a:stretch/>
            </p:blipFill>
            <p:spPr>
              <a:xfrm>
                <a:off x="458788" y="2593515"/>
                <a:ext cx="6653212" cy="3705685"/>
              </a:xfrm>
              <a:prstGeom prst="rect">
                <a:avLst/>
              </a:prstGeom>
            </p:spPr>
          </p:pic>
          <p:sp>
            <p:nvSpPr>
              <p:cNvPr id="41" name="TextBox 40"/>
              <p:cNvSpPr txBox="1"/>
              <p:nvPr/>
            </p:nvSpPr>
            <p:spPr>
              <a:xfrm>
                <a:off x="5522618" y="2731796"/>
                <a:ext cx="1461045" cy="276999"/>
              </a:xfrm>
              <a:prstGeom prst="rect">
                <a:avLst/>
              </a:prstGeom>
              <a:solidFill>
                <a:schemeClr val="tx2"/>
              </a:solidFill>
            </p:spPr>
            <p:txBody>
              <a:bodyPr wrap="square" rtlCol="0">
                <a:spAutoFit/>
              </a:bodyPr>
              <a:lstStyle/>
              <a:p>
                <a:pPr fontAlgn="base">
                  <a:spcBef>
                    <a:spcPct val="0"/>
                  </a:spcBef>
                  <a:spcAft>
                    <a:spcPct val="0"/>
                  </a:spcAft>
                </a:pPr>
                <a:r>
                  <a:rPr lang="en-US" sz="1200" dirty="0">
                    <a:solidFill>
                      <a:prstClr val="black"/>
                    </a:solidFill>
                    <a:latin typeface="Arial" pitchFamily="34" charset="0"/>
                    <a:ea typeface="ＭＳ Ｐゴシック" pitchFamily="34" charset="-128"/>
                  </a:rPr>
                  <a:t>r = -0.60, </a:t>
                </a:r>
                <a:r>
                  <a:rPr lang="en-US" sz="1200" i="1" dirty="0">
                    <a:solidFill>
                      <a:prstClr val="black"/>
                    </a:solidFill>
                    <a:latin typeface="Arial" pitchFamily="34" charset="0"/>
                    <a:ea typeface="ＭＳ Ｐゴシック" pitchFamily="34" charset="-128"/>
                  </a:rPr>
                  <a:t>P</a:t>
                </a:r>
                <a:r>
                  <a:rPr lang="en-US" sz="1200" dirty="0">
                    <a:solidFill>
                      <a:prstClr val="black"/>
                    </a:solidFill>
                    <a:latin typeface="Arial" pitchFamily="34" charset="0"/>
                    <a:ea typeface="ＭＳ Ｐゴシック" pitchFamily="34" charset="-128"/>
                  </a:rPr>
                  <a:t>&lt;0.001</a:t>
                </a:r>
              </a:p>
            </p:txBody>
          </p:sp>
          <p:sp>
            <p:nvSpPr>
              <p:cNvPr id="42" name="TextBox 41"/>
              <p:cNvSpPr txBox="1"/>
              <p:nvPr/>
            </p:nvSpPr>
            <p:spPr>
              <a:xfrm>
                <a:off x="2204574" y="2731796"/>
                <a:ext cx="1084057" cy="276999"/>
              </a:xfrm>
              <a:prstGeom prst="rect">
                <a:avLst/>
              </a:prstGeom>
              <a:solidFill>
                <a:schemeClr val="tx2"/>
              </a:solidFill>
            </p:spPr>
            <p:txBody>
              <a:bodyPr wrap="square" lIns="0" rIns="0" rtlCol="0">
                <a:spAutoFit/>
              </a:bodyPr>
              <a:lstStyle/>
              <a:p>
                <a:pPr fontAlgn="base">
                  <a:spcBef>
                    <a:spcPct val="0"/>
                  </a:spcBef>
                  <a:spcAft>
                    <a:spcPct val="0"/>
                  </a:spcAft>
                </a:pPr>
                <a:r>
                  <a:rPr lang="en-US" sz="1200" dirty="0">
                    <a:solidFill>
                      <a:prstClr val="black"/>
                    </a:solidFill>
                    <a:latin typeface="Arial" pitchFamily="34" charset="0"/>
                    <a:ea typeface="ＭＳ Ｐゴシック" pitchFamily="34" charset="-128"/>
                  </a:rPr>
                  <a:t>r=0.07, </a:t>
                </a:r>
                <a:r>
                  <a:rPr lang="en-US" sz="1200" i="1" dirty="0">
                    <a:solidFill>
                      <a:prstClr val="black"/>
                    </a:solidFill>
                    <a:latin typeface="Arial" pitchFamily="34" charset="0"/>
                    <a:ea typeface="ＭＳ Ｐゴシック" pitchFamily="34" charset="-128"/>
                  </a:rPr>
                  <a:t>P</a:t>
                </a:r>
                <a:r>
                  <a:rPr lang="en-US" sz="1200" dirty="0">
                    <a:solidFill>
                      <a:prstClr val="black"/>
                    </a:solidFill>
                    <a:latin typeface="Arial" pitchFamily="34" charset="0"/>
                    <a:ea typeface="ＭＳ Ｐゴシック" pitchFamily="34" charset="-128"/>
                  </a:rPr>
                  <a:t>=0.40</a:t>
                </a:r>
              </a:p>
            </p:txBody>
          </p:sp>
        </p:grpSp>
        <p:sp>
          <p:nvSpPr>
            <p:cNvPr id="34" name="TextBox 33"/>
            <p:cNvSpPr txBox="1"/>
            <p:nvPr/>
          </p:nvSpPr>
          <p:spPr>
            <a:xfrm>
              <a:off x="4312354" y="5745541"/>
              <a:ext cx="2686756" cy="523220"/>
            </a:xfrm>
            <a:prstGeom prst="rect">
              <a:avLst/>
            </a:prstGeom>
            <a:solidFill>
              <a:schemeClr val="tx2"/>
            </a:solidFill>
          </p:spPr>
          <p:txBody>
            <a:bodyPr wrap="square" rtlCol="0">
              <a:spAutoFit/>
            </a:bodyPr>
            <a:lstStyle/>
            <a:p>
              <a:pPr algn="ctr" fontAlgn="base">
                <a:spcBef>
                  <a:spcPct val="0"/>
                </a:spcBef>
                <a:spcAft>
                  <a:spcPct val="0"/>
                </a:spcAft>
              </a:pPr>
              <a:r>
                <a:rPr lang="en-US" sz="1400" b="1" dirty="0">
                  <a:solidFill>
                    <a:prstClr val="black"/>
                  </a:solidFill>
                  <a:latin typeface="Arial" pitchFamily="34" charset="0"/>
                  <a:ea typeface="ＭＳ Ｐゴシック" pitchFamily="34" charset="-128"/>
                </a:rPr>
                <a:t>Mean Adherence Score</a:t>
              </a:r>
              <a:br>
                <a:rPr lang="en-US" sz="1400" b="1" dirty="0">
                  <a:solidFill>
                    <a:prstClr val="black"/>
                  </a:solidFill>
                  <a:latin typeface="Arial" pitchFamily="34" charset="0"/>
                  <a:ea typeface="ＭＳ Ｐゴシック" pitchFamily="34" charset="-128"/>
                </a:rPr>
              </a:br>
              <a:r>
                <a:rPr lang="en-US" sz="1400" b="1" dirty="0">
                  <a:solidFill>
                    <a:prstClr val="black"/>
                  </a:solidFill>
                  <a:latin typeface="Arial" pitchFamily="34" charset="0"/>
                  <a:ea typeface="ＭＳ Ｐゴシック" pitchFamily="34" charset="-128"/>
                </a:rPr>
                <a:t>Over 1 Year</a:t>
              </a:r>
            </a:p>
          </p:txBody>
        </p:sp>
        <p:sp>
          <p:nvSpPr>
            <p:cNvPr id="35" name="TextBox 34"/>
            <p:cNvSpPr txBox="1"/>
            <p:nvPr/>
          </p:nvSpPr>
          <p:spPr>
            <a:xfrm rot="16200000">
              <a:off x="-569657" y="3742993"/>
              <a:ext cx="2686756" cy="307777"/>
            </a:xfrm>
            <a:prstGeom prst="rect">
              <a:avLst/>
            </a:prstGeom>
            <a:solidFill>
              <a:schemeClr val="tx2"/>
            </a:solidFill>
          </p:spPr>
          <p:txBody>
            <a:bodyPr wrap="square" rtlCol="0">
              <a:spAutoFit/>
            </a:bodyPr>
            <a:lstStyle/>
            <a:p>
              <a:pPr algn="ctr" fontAlgn="base">
                <a:spcBef>
                  <a:spcPct val="0"/>
                </a:spcBef>
                <a:spcAft>
                  <a:spcPct val="0"/>
                </a:spcAft>
              </a:pPr>
              <a:r>
                <a:rPr lang="en-US" sz="1400" b="1" dirty="0">
                  <a:solidFill>
                    <a:prstClr val="black"/>
                  </a:solidFill>
                  <a:latin typeface="Arial" pitchFamily="34" charset="0"/>
                  <a:ea typeface="ＭＳ Ｐゴシック" pitchFamily="34" charset="-128"/>
                  <a:sym typeface="Symbol"/>
                </a:rPr>
                <a:t> Weight at 12 Months (kg)</a:t>
              </a:r>
              <a:endParaRPr lang="en-US" sz="1400" b="1" dirty="0">
                <a:solidFill>
                  <a:prstClr val="black"/>
                </a:solidFill>
                <a:latin typeface="Arial" pitchFamily="34" charset="0"/>
                <a:ea typeface="ＭＳ Ｐゴシック" pitchFamily="34" charset="-128"/>
              </a:endParaRPr>
            </a:p>
          </p:txBody>
        </p:sp>
        <p:sp>
          <p:nvSpPr>
            <p:cNvPr id="36" name="TextBox 35"/>
            <p:cNvSpPr txBox="1"/>
            <p:nvPr/>
          </p:nvSpPr>
          <p:spPr>
            <a:xfrm>
              <a:off x="1066328" y="5553012"/>
              <a:ext cx="696030" cy="276999"/>
            </a:xfrm>
            <a:prstGeom prst="rect">
              <a:avLst/>
            </a:prstGeom>
            <a:solidFill>
              <a:schemeClr val="tx2"/>
            </a:solidFill>
          </p:spPr>
          <p:txBody>
            <a:bodyPr wrap="square" rtlCol="0">
              <a:spAutoFit/>
            </a:bodyPr>
            <a:lstStyle/>
            <a:p>
              <a:pPr algn="ctr" fontAlgn="base">
                <a:spcBef>
                  <a:spcPct val="0"/>
                </a:spcBef>
                <a:spcAft>
                  <a:spcPct val="0"/>
                </a:spcAft>
              </a:pPr>
              <a:r>
                <a:rPr lang="en-US" sz="1200" b="1" dirty="0">
                  <a:solidFill>
                    <a:prstClr val="black"/>
                  </a:solidFill>
                  <a:latin typeface="Arial" pitchFamily="34" charset="0"/>
                  <a:ea typeface="ＭＳ Ｐゴシック" pitchFamily="34" charset="-128"/>
                </a:rPr>
                <a:t>Atkins</a:t>
              </a:r>
            </a:p>
          </p:txBody>
        </p:sp>
        <p:sp>
          <p:nvSpPr>
            <p:cNvPr id="37" name="TextBox 36"/>
            <p:cNvSpPr txBox="1"/>
            <p:nvPr/>
          </p:nvSpPr>
          <p:spPr>
            <a:xfrm>
              <a:off x="1762358" y="5553012"/>
              <a:ext cx="696030" cy="276999"/>
            </a:xfrm>
            <a:prstGeom prst="rect">
              <a:avLst/>
            </a:prstGeom>
            <a:solidFill>
              <a:schemeClr val="tx2"/>
            </a:solidFill>
          </p:spPr>
          <p:txBody>
            <a:bodyPr wrap="square" rtlCol="0">
              <a:spAutoFit/>
            </a:bodyPr>
            <a:lstStyle/>
            <a:p>
              <a:pPr algn="ctr" fontAlgn="base">
                <a:spcBef>
                  <a:spcPct val="0"/>
                </a:spcBef>
                <a:spcAft>
                  <a:spcPct val="0"/>
                </a:spcAft>
              </a:pPr>
              <a:r>
                <a:rPr lang="en-US" sz="1200" b="1" dirty="0">
                  <a:solidFill>
                    <a:prstClr val="black"/>
                  </a:solidFill>
                  <a:latin typeface="Arial" pitchFamily="34" charset="0"/>
                  <a:ea typeface="ＭＳ Ｐゴシック" pitchFamily="34" charset="-128"/>
                </a:rPr>
                <a:t>Zone</a:t>
              </a:r>
            </a:p>
          </p:txBody>
        </p:sp>
        <p:sp>
          <p:nvSpPr>
            <p:cNvPr id="38" name="TextBox 37"/>
            <p:cNvSpPr txBox="1"/>
            <p:nvPr/>
          </p:nvSpPr>
          <p:spPr>
            <a:xfrm>
              <a:off x="2403902" y="5553012"/>
              <a:ext cx="926859" cy="461665"/>
            </a:xfrm>
            <a:prstGeom prst="rect">
              <a:avLst/>
            </a:prstGeom>
            <a:solidFill>
              <a:schemeClr val="tx2"/>
            </a:solidFill>
          </p:spPr>
          <p:txBody>
            <a:bodyPr wrap="square" rtlCol="0">
              <a:spAutoFit/>
            </a:bodyPr>
            <a:lstStyle/>
            <a:p>
              <a:pPr algn="ctr" fontAlgn="base">
                <a:spcBef>
                  <a:spcPct val="0"/>
                </a:spcBef>
                <a:spcAft>
                  <a:spcPct val="0"/>
                </a:spcAft>
              </a:pPr>
              <a:r>
                <a:rPr lang="en-US" sz="1200" b="1" dirty="0">
                  <a:solidFill>
                    <a:prstClr val="black"/>
                  </a:solidFill>
                  <a:latin typeface="Arial" pitchFamily="34" charset="0"/>
                  <a:ea typeface="ＭＳ Ｐゴシック" pitchFamily="34" charset="-128"/>
                </a:rPr>
                <a:t>Weight</a:t>
              </a:r>
              <a:br>
                <a:rPr lang="en-US" sz="1200" b="1" dirty="0">
                  <a:solidFill>
                    <a:prstClr val="black"/>
                  </a:solidFill>
                  <a:latin typeface="Arial" pitchFamily="34" charset="0"/>
                  <a:ea typeface="ＭＳ Ｐゴシック" pitchFamily="34" charset="-128"/>
                </a:rPr>
              </a:br>
              <a:r>
                <a:rPr lang="en-US" sz="1200" b="1" dirty="0">
                  <a:solidFill>
                    <a:prstClr val="black"/>
                  </a:solidFill>
                  <a:latin typeface="Arial" pitchFamily="34" charset="0"/>
                  <a:ea typeface="ＭＳ Ｐゴシック" pitchFamily="34" charset="-128"/>
                </a:rPr>
                <a:t>Watchers</a:t>
              </a:r>
            </a:p>
          </p:txBody>
        </p:sp>
        <p:sp>
          <p:nvSpPr>
            <p:cNvPr id="39" name="TextBox 38"/>
            <p:cNvSpPr txBox="1"/>
            <p:nvPr/>
          </p:nvSpPr>
          <p:spPr>
            <a:xfrm>
              <a:off x="3226851" y="5553011"/>
              <a:ext cx="696030" cy="276999"/>
            </a:xfrm>
            <a:prstGeom prst="rect">
              <a:avLst/>
            </a:prstGeom>
            <a:solidFill>
              <a:schemeClr val="tx2"/>
            </a:solidFill>
          </p:spPr>
          <p:txBody>
            <a:bodyPr wrap="square" rtlCol="0">
              <a:spAutoFit/>
            </a:bodyPr>
            <a:lstStyle/>
            <a:p>
              <a:pPr algn="ctr" fontAlgn="base">
                <a:spcBef>
                  <a:spcPct val="0"/>
                </a:spcBef>
                <a:spcAft>
                  <a:spcPct val="0"/>
                </a:spcAft>
              </a:pPr>
              <a:r>
                <a:rPr lang="en-US" sz="1200" b="1" dirty="0">
                  <a:solidFill>
                    <a:prstClr val="black"/>
                  </a:solidFill>
                  <a:latin typeface="Arial" pitchFamily="34" charset="0"/>
                  <a:ea typeface="ＭＳ Ｐゴシック" pitchFamily="34" charset="-128"/>
                </a:rPr>
                <a:t>Ornish</a:t>
              </a:r>
            </a:p>
          </p:txBody>
        </p:sp>
      </p:grpSp>
    </p:spTree>
    <p:extLst>
      <p:ext uri="{BB962C8B-B14F-4D97-AF65-F5344CB8AC3E}">
        <p14:creationId xmlns:p14="http://schemas.microsoft.com/office/powerpoint/2010/main" val="2561143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Different Diets on Weight</a:t>
            </a:r>
            <a:endParaRPr lang="en-US" dirty="0"/>
          </a:p>
        </p:txBody>
      </p:sp>
      <p:sp>
        <p:nvSpPr>
          <p:cNvPr id="5" name="Slide Number Placeholder 4"/>
          <p:cNvSpPr>
            <a:spLocks noGrp="1"/>
          </p:cNvSpPr>
          <p:nvPr>
            <p:ph type="sldNum" sz="quarter" idx="12"/>
          </p:nvPr>
        </p:nvSpPr>
        <p:spPr/>
        <p:txBody>
          <a:bodyPr/>
          <a:lstStyle/>
          <a:p>
            <a:fld id="{45F4D2CD-0CF2-344F-A6E3-947A5E856352}" type="slidenum">
              <a:rPr lang="en-US" smtClean="0"/>
              <a:pPr/>
              <a:t>33</a:t>
            </a:fld>
            <a:endParaRPr lang="en-US"/>
          </a:p>
        </p:txBody>
      </p:sp>
      <p:sp>
        <p:nvSpPr>
          <p:cNvPr id="9" name="Text Box 1"/>
          <p:cNvSpPr txBox="1">
            <a:spLocks noChangeArrowheads="1"/>
          </p:cNvSpPr>
          <p:nvPr/>
        </p:nvSpPr>
        <p:spPr bwMode="auto">
          <a:xfrm>
            <a:off x="3070190" y="1108492"/>
            <a:ext cx="6061146" cy="707886"/>
          </a:xfrm>
          <a:prstGeom prst="rect">
            <a:avLst/>
          </a:prstGeom>
          <a:noFill/>
          <a:extLst/>
        </p:spPr>
        <p:txBody>
          <a:bodyPr wrap="none" rtlCol="0">
            <a:spAutoFit/>
          </a:bodyPr>
          <a:lstStyle>
            <a:defPPr>
              <a:defRPr lang="en-US"/>
            </a:defPPr>
            <a:lvl1pPr algn="ctr" fontAlgn="auto">
              <a:spcBef>
                <a:spcPts val="0"/>
              </a:spcBef>
              <a:spcAft>
                <a:spcPts val="0"/>
              </a:spcAft>
              <a:defRPr sz="2400" b="1">
                <a:solidFill>
                  <a:srgbClr val="1F497D"/>
                </a:solidFill>
                <a:latin typeface="+mn-lt"/>
              </a:defRPr>
            </a:lvl1pPr>
          </a:lstStyle>
          <a:p>
            <a:r>
              <a:rPr lang="en-GB" sz="2000" dirty="0">
                <a:solidFill>
                  <a:srgbClr val="267FA4"/>
                </a:solidFill>
                <a:ea typeface="ＭＳ Ｐゴシック" pitchFamily="34" charset="-128"/>
              </a:rPr>
              <a:t>Dietary Intervention Randomized Control Trial (DIRECT)</a:t>
            </a:r>
          </a:p>
          <a:p>
            <a:r>
              <a:rPr lang="en-GB" sz="2000" dirty="0">
                <a:solidFill>
                  <a:srgbClr val="267FA4"/>
                </a:solidFill>
                <a:ea typeface="ＭＳ Ｐゴシック" pitchFamily="34" charset="-128"/>
              </a:rPr>
              <a:t>Study Design</a:t>
            </a:r>
          </a:p>
        </p:txBody>
      </p:sp>
      <p:sp>
        <p:nvSpPr>
          <p:cNvPr id="10" name="Content Placeholder 2"/>
          <p:cNvSpPr txBox="1">
            <a:spLocks/>
          </p:cNvSpPr>
          <p:nvPr/>
        </p:nvSpPr>
        <p:spPr>
          <a:xfrm>
            <a:off x="2330157" y="1822195"/>
            <a:ext cx="8354646" cy="1348061"/>
          </a:xfrm>
          <a:prstGeom prst="rect">
            <a:avLst/>
          </a:prstGeom>
        </p:spPr>
        <p:txBody>
          <a:bodyPr vert="horz" lIns="91440" tIns="45720" rIns="91440" bIns="45720" rtlCol="0">
            <a:spAutoFit/>
          </a:bodyPr>
          <a:lstStyle>
            <a:lvl1pPr marL="342900" indent="-342900" algn="l" defTabSz="457200" rtl="0" eaLnBrk="1" latinLnBrk="0" hangingPunct="1">
              <a:spcBef>
                <a:spcPct val="20000"/>
              </a:spcBef>
              <a:buClr>
                <a:srgbClr val="F7931E"/>
              </a:buClr>
              <a:buFont typeface="Arial"/>
              <a:buChar char="•"/>
              <a:defRPr sz="3200" b="0" i="0" kern="1200">
                <a:solidFill>
                  <a:srgbClr val="363E36"/>
                </a:solidFill>
                <a:latin typeface="Verdana"/>
                <a:ea typeface="+mn-ea"/>
                <a:cs typeface="Verdana"/>
              </a:defRPr>
            </a:lvl1pPr>
            <a:lvl2pPr marL="742950" indent="-285750" algn="l" defTabSz="457200" rtl="0" eaLnBrk="1" latinLnBrk="0" hangingPunct="1">
              <a:spcBef>
                <a:spcPct val="20000"/>
              </a:spcBef>
              <a:buClr>
                <a:srgbClr val="84BD4C"/>
              </a:buClr>
              <a:buFont typeface="Arial"/>
              <a:buChar char="–"/>
              <a:defRPr sz="2800" b="0" i="0" kern="1200">
                <a:solidFill>
                  <a:srgbClr val="363E36"/>
                </a:solidFill>
                <a:latin typeface="Verdana"/>
                <a:ea typeface="+mn-ea"/>
                <a:cs typeface="Verdana"/>
              </a:defRPr>
            </a:lvl2pPr>
            <a:lvl3pPr marL="1143000" indent="-228600" algn="l" defTabSz="457200" rtl="0" eaLnBrk="1" latinLnBrk="0" hangingPunct="1">
              <a:spcBef>
                <a:spcPct val="20000"/>
              </a:spcBef>
              <a:buClr>
                <a:srgbClr val="84BD4C"/>
              </a:buClr>
              <a:buFont typeface="Arial"/>
              <a:buChar char="•"/>
              <a:defRPr sz="2400" b="0" i="0" kern="1200">
                <a:solidFill>
                  <a:srgbClr val="363E36"/>
                </a:solidFill>
                <a:latin typeface="Verdana"/>
                <a:ea typeface="+mn-ea"/>
                <a:cs typeface="Verdana"/>
              </a:defRPr>
            </a:lvl3pPr>
            <a:lvl4pPr marL="1600200" indent="-228600" algn="l" defTabSz="457200" rtl="0" eaLnBrk="1" latinLnBrk="0" hangingPunct="1">
              <a:spcBef>
                <a:spcPct val="20000"/>
              </a:spcBef>
              <a:buClr>
                <a:srgbClr val="84BD4C"/>
              </a:buClr>
              <a:buFont typeface="Arial"/>
              <a:buChar char="–"/>
              <a:defRPr sz="2000" b="0" i="0" kern="1200">
                <a:solidFill>
                  <a:srgbClr val="363E36"/>
                </a:solidFill>
                <a:latin typeface="Verdana"/>
                <a:ea typeface="+mn-ea"/>
                <a:cs typeface="Verdana"/>
              </a:defRPr>
            </a:lvl4pPr>
            <a:lvl5pPr marL="2057400" indent="-228600" algn="l" defTabSz="457200" rtl="0" eaLnBrk="1" latinLnBrk="0" hangingPunct="1">
              <a:spcBef>
                <a:spcPct val="20000"/>
              </a:spcBef>
              <a:buClr>
                <a:srgbClr val="84BD4C"/>
              </a:buClr>
              <a:buFont typeface="Arial"/>
              <a:buChar char="»"/>
              <a:defRPr sz="2000" b="0" i="0" kern="1200">
                <a:solidFill>
                  <a:srgbClr val="363E36"/>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A00230"/>
              </a:buClr>
              <a:buFont typeface="Wingdings" panose="05000000000000000000" pitchFamily="2" charset="2"/>
              <a:buChar char="§"/>
            </a:pPr>
            <a:r>
              <a:rPr lang="en-US" sz="2400" dirty="0">
                <a:latin typeface="Calibri" panose="020F0502020204030204"/>
              </a:rPr>
              <a:t>322 overweight or obese adults (85% men)</a:t>
            </a:r>
          </a:p>
          <a:p>
            <a:pPr>
              <a:buClr>
                <a:srgbClr val="A00230"/>
              </a:buClr>
              <a:buFont typeface="Wingdings" panose="05000000000000000000" pitchFamily="2" charset="2"/>
              <a:buChar char="§"/>
            </a:pPr>
            <a:r>
              <a:rPr lang="en-US" sz="2400" dirty="0">
                <a:latin typeface="Calibri" panose="020F0502020204030204"/>
              </a:rPr>
              <a:t>2-year study duration</a:t>
            </a:r>
          </a:p>
          <a:p>
            <a:pPr>
              <a:buClr>
                <a:srgbClr val="A00230"/>
              </a:buClr>
              <a:buFont typeface="Wingdings" panose="05000000000000000000" pitchFamily="2" charset="2"/>
              <a:buChar char="§"/>
            </a:pPr>
            <a:r>
              <a:rPr lang="en-US" sz="2400" dirty="0">
                <a:latin typeface="Calibri" panose="020F0502020204030204"/>
              </a:rPr>
              <a:t>Randomized, controlled design</a:t>
            </a:r>
          </a:p>
        </p:txBody>
      </p:sp>
      <p:graphicFrame>
        <p:nvGraphicFramePr>
          <p:cNvPr id="12" name="Table 11"/>
          <p:cNvGraphicFramePr>
            <a:graphicFrameLocks noGrp="1"/>
          </p:cNvGraphicFramePr>
          <p:nvPr>
            <p:extLst>
              <p:ext uri="{D42A27DB-BD31-4B8C-83A1-F6EECF244321}">
                <p14:modId xmlns:p14="http://schemas.microsoft.com/office/powerpoint/2010/main" val="923050722"/>
              </p:ext>
            </p:extLst>
          </p:nvPr>
        </p:nvGraphicFramePr>
        <p:xfrm>
          <a:off x="2476501" y="3454400"/>
          <a:ext cx="7692683" cy="2672080"/>
        </p:xfrm>
        <a:graphic>
          <a:graphicData uri="http://schemas.openxmlformats.org/drawingml/2006/table">
            <a:tbl>
              <a:tblPr firstRow="1" bandRow="1">
                <a:tableStyleId>{5C22544A-7EE6-4342-B048-85BDC9FD1C3A}</a:tableStyleId>
              </a:tblPr>
              <a:tblGrid>
                <a:gridCol w="1588470"/>
                <a:gridCol w="1817169"/>
                <a:gridCol w="921204"/>
                <a:gridCol w="3365840"/>
              </a:tblGrid>
              <a:tr h="370840">
                <a:tc>
                  <a:txBody>
                    <a:bodyPr/>
                    <a:lstStyle/>
                    <a:p>
                      <a:r>
                        <a:rPr lang="en-US" sz="1600" dirty="0" smtClean="0">
                          <a:solidFill>
                            <a:schemeClr val="tx2"/>
                          </a:solidFill>
                        </a:rPr>
                        <a:t>Diet group</a:t>
                      </a:r>
                      <a:endParaRPr lang="en-US" sz="16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1600" dirty="0" smtClean="0">
                          <a:solidFill>
                            <a:schemeClr val="tx2"/>
                          </a:solidFill>
                        </a:rPr>
                        <a:t>Calorie Limit</a:t>
                      </a:r>
                      <a:endParaRPr lang="en-US" sz="16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1600" dirty="0" smtClean="0">
                          <a:solidFill>
                            <a:schemeClr val="tx2"/>
                          </a:solidFill>
                        </a:rPr>
                        <a:t>Fat Limit</a:t>
                      </a:r>
                      <a:endParaRPr lang="en-US" sz="16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en-US" sz="1600" dirty="0" smtClean="0">
                          <a:solidFill>
                            <a:schemeClr val="tx2"/>
                          </a:solidFill>
                        </a:rPr>
                        <a:t>Characteristic nutrition sources</a:t>
                      </a:r>
                      <a:endParaRPr lang="en-US" sz="16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370840">
                <a:tc>
                  <a:txBody>
                    <a:bodyPr/>
                    <a:lstStyle/>
                    <a:p>
                      <a:r>
                        <a:rPr lang="en-US" sz="1600" dirty="0" smtClean="0"/>
                        <a:t>Low fat</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r>
                        <a:rPr lang="en-US" sz="1600" dirty="0" smtClean="0"/>
                        <a:t>1500 for women</a:t>
                      </a:r>
                    </a:p>
                    <a:p>
                      <a:r>
                        <a:rPr lang="en-US" sz="1600" dirty="0" smtClean="0"/>
                        <a:t>1800</a:t>
                      </a:r>
                      <a:r>
                        <a:rPr lang="en-US" sz="1600" baseline="0" dirty="0" smtClean="0"/>
                        <a:t> for men</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r>
                        <a:rPr lang="en-US" sz="1600" dirty="0" smtClean="0"/>
                        <a:t>30%</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r>
                        <a:rPr lang="en-US" sz="1600" dirty="0" smtClean="0"/>
                        <a:t>Grains, vegetables, fruits, beans</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r>
              <a:tr h="370840">
                <a:tc>
                  <a:txBody>
                    <a:bodyPr/>
                    <a:lstStyle/>
                    <a:p>
                      <a:r>
                        <a:rPr lang="en-US" sz="1600" dirty="0" smtClean="0"/>
                        <a:t>Mediterranean</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tc>
                  <a:txBody>
                    <a:bodyPr/>
                    <a:lstStyle/>
                    <a:p>
                      <a:r>
                        <a:rPr lang="en-US" sz="1600" dirty="0" smtClean="0"/>
                        <a:t>1500 for women</a:t>
                      </a:r>
                    </a:p>
                    <a:p>
                      <a:r>
                        <a:rPr lang="en-US" sz="1600" dirty="0" smtClean="0"/>
                        <a:t>1800</a:t>
                      </a:r>
                      <a:r>
                        <a:rPr lang="en-US" sz="1600" baseline="0" dirty="0" smtClean="0"/>
                        <a:t> for men</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tc>
                  <a:txBody>
                    <a:bodyPr/>
                    <a:lstStyle/>
                    <a:p>
                      <a:r>
                        <a:rPr lang="en-US" sz="1600" dirty="0" smtClean="0"/>
                        <a:t>35%</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tc>
                  <a:txBody>
                    <a:bodyPr/>
                    <a:lstStyle/>
                    <a:p>
                      <a:r>
                        <a:rPr lang="en-US" sz="1600" dirty="0" smtClean="0"/>
                        <a:t>Olive oil, nuts, vegetables,</a:t>
                      </a:r>
                      <a:r>
                        <a:rPr lang="en-US" sz="1600" baseline="0" dirty="0" smtClean="0"/>
                        <a:t> fish</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D6EBF3"/>
                    </a:solidFill>
                  </a:tcPr>
                </a:tc>
              </a:tr>
              <a:tr h="370840">
                <a:tc>
                  <a:txBody>
                    <a:bodyPr/>
                    <a:lstStyle/>
                    <a:p>
                      <a:r>
                        <a:rPr lang="en-US" sz="1600" dirty="0" smtClean="0"/>
                        <a:t>Low carbohydrate</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r>
                        <a:rPr lang="en-US" sz="1600" dirty="0" smtClean="0"/>
                        <a:t>None</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r>
                        <a:rPr lang="en-US" sz="1600" dirty="0" smtClean="0"/>
                        <a:t>None</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c>
                  <a:txBody>
                    <a:bodyPr/>
                    <a:lstStyle/>
                    <a:p>
                      <a:r>
                        <a:rPr lang="en-US" sz="1600" dirty="0" smtClean="0"/>
                        <a:t>20 g/day of carbohydrate for 2 months, then 120 g/day of</a:t>
                      </a:r>
                      <a:r>
                        <a:rPr lang="en-US" sz="1600" baseline="0" dirty="0" smtClean="0"/>
                        <a:t> carbohydrates</a:t>
                      </a:r>
                    </a:p>
                    <a:p>
                      <a:pPr>
                        <a:spcBef>
                          <a:spcPts val="600"/>
                        </a:spcBef>
                      </a:pPr>
                      <a:r>
                        <a:rPr lang="en-US" sz="1600" baseline="0" dirty="0" smtClean="0"/>
                        <a:t>Fat, protein, and vegetables</a:t>
                      </a:r>
                      <a:endParaRPr lang="en-US" sz="16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8F6FB"/>
                    </a:solidFill>
                  </a:tcPr>
                </a:tc>
              </a:tr>
            </a:tbl>
          </a:graphicData>
        </a:graphic>
      </p:graphicFrame>
      <p:sp>
        <p:nvSpPr>
          <p:cNvPr id="17" name="Text Box 4"/>
          <p:cNvSpPr txBox="1">
            <a:spLocks noChangeArrowheads="1"/>
          </p:cNvSpPr>
          <p:nvPr/>
        </p:nvSpPr>
        <p:spPr bwMode="auto">
          <a:xfrm>
            <a:off x="2136775" y="6583687"/>
            <a:ext cx="7757160" cy="246221"/>
          </a:xfrm>
          <a:prstGeom prst="rect">
            <a:avLst/>
          </a:prstGeom>
          <a:noFill/>
          <a:extLst/>
        </p:spPr>
        <p:txBody>
          <a:bodyPr wrap="square" rtlCol="0" anchor="b">
            <a:spAutoFit/>
          </a:bodyPr>
          <a:lstStyle>
            <a:defPPr>
              <a:defRPr lang="en-US"/>
            </a:defPPr>
            <a:lvl1pPr defTabSz="457200" fontAlgn="auto">
              <a:spcBef>
                <a:spcPts val="0"/>
              </a:spcBef>
              <a:spcAft>
                <a:spcPts val="0"/>
              </a:spcAft>
              <a:defRPr sz="1000">
                <a:latin typeface="Arial"/>
                <a:ea typeface="ＭＳ Ｐゴシック"/>
              </a:defRPr>
            </a:lvl1pPr>
          </a:lstStyle>
          <a:p>
            <a:r>
              <a:rPr lang="en-US" dirty="0">
                <a:solidFill>
                  <a:prstClr val="black"/>
                </a:solidFill>
              </a:rPr>
              <a:t>Shai I, et al. </a:t>
            </a:r>
            <a:r>
              <a:rPr lang="en-US" i="1" dirty="0">
                <a:solidFill>
                  <a:prstClr val="black"/>
                </a:solidFill>
              </a:rPr>
              <a:t>N Engl J Med</a:t>
            </a:r>
            <a:r>
              <a:rPr lang="en-US" dirty="0">
                <a:solidFill>
                  <a:prstClr val="black"/>
                </a:solidFill>
              </a:rPr>
              <a:t>. 2008;359:229-241.</a:t>
            </a:r>
            <a:endParaRPr lang="en-US" dirty="0">
              <a:solidFill>
                <a:srgbClr val="000000"/>
              </a:solidFill>
            </a:endParaRPr>
          </a:p>
        </p:txBody>
      </p:sp>
    </p:spTree>
    <p:extLst>
      <p:ext uri="{BB962C8B-B14F-4D97-AF65-F5344CB8AC3E}">
        <p14:creationId xmlns:p14="http://schemas.microsoft.com/office/powerpoint/2010/main" val="820732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008017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436712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107097361"/>
              </p:ext>
            </p:extLst>
          </p:nvPr>
        </p:nvGraphicFramePr>
        <p:xfrm>
          <a:off x="2230113" y="2206172"/>
          <a:ext cx="7770230" cy="324864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rot="18777438">
            <a:off x="1858644" y="5513801"/>
            <a:ext cx="1412240" cy="307777"/>
          </a:xfrm>
          <a:prstGeom prst="rect">
            <a:avLst/>
          </a:prstGeom>
          <a:noFill/>
        </p:spPr>
        <p:txBody>
          <a:bodyPr wrap="square" rtlCol="0">
            <a:spAutoFit/>
          </a:bodyPr>
          <a:lstStyle/>
          <a:p>
            <a:pPr algn="r" defTabSz="457200" fontAlgn="base">
              <a:spcBef>
                <a:spcPct val="0"/>
              </a:spcBef>
              <a:spcAft>
                <a:spcPct val="0"/>
              </a:spcAft>
            </a:pPr>
            <a:r>
              <a:rPr lang="en-US" sz="1400" dirty="0">
                <a:solidFill>
                  <a:srgbClr val="000000"/>
                </a:solidFill>
                <a:latin typeface="Arial" pitchFamily="34" charset="0"/>
                <a:ea typeface="ＭＳ Ｐゴシック" pitchFamily="34" charset="-128"/>
              </a:rPr>
              <a:t>EQUIP</a:t>
            </a:r>
          </a:p>
        </p:txBody>
      </p:sp>
      <p:sp>
        <p:nvSpPr>
          <p:cNvPr id="12" name="TextBox 11"/>
          <p:cNvSpPr txBox="1"/>
          <p:nvPr/>
        </p:nvSpPr>
        <p:spPr>
          <a:xfrm rot="18777438">
            <a:off x="2404698" y="5281052"/>
            <a:ext cx="1268802" cy="307777"/>
          </a:xfrm>
          <a:prstGeom prst="rect">
            <a:avLst/>
          </a:prstGeom>
          <a:noFill/>
        </p:spPr>
        <p:txBody>
          <a:bodyPr wrap="square" rtlCol="0">
            <a:spAutoFit/>
          </a:bodyPr>
          <a:lstStyle/>
          <a:p>
            <a:pPr algn="r" defTabSz="457200" fontAlgn="base">
              <a:spcBef>
                <a:spcPct val="0"/>
              </a:spcBef>
              <a:spcAft>
                <a:spcPct val="0"/>
              </a:spcAft>
            </a:pPr>
            <a:r>
              <a:rPr lang="en-US" sz="1400" dirty="0">
                <a:solidFill>
                  <a:srgbClr val="000000"/>
                </a:solidFill>
                <a:latin typeface="Arial" pitchFamily="34" charset="0"/>
                <a:ea typeface="ＭＳ Ｐゴシック" pitchFamily="34" charset="-128"/>
              </a:rPr>
              <a:t>CONQUER</a:t>
            </a:r>
          </a:p>
        </p:txBody>
      </p:sp>
      <p:sp>
        <p:nvSpPr>
          <p:cNvPr id="13" name="TextBox 12"/>
          <p:cNvSpPr txBox="1"/>
          <p:nvPr/>
        </p:nvSpPr>
        <p:spPr>
          <a:xfrm rot="18777438">
            <a:off x="3434639" y="4280725"/>
            <a:ext cx="1025261" cy="523220"/>
          </a:xfrm>
          <a:prstGeom prst="rect">
            <a:avLst/>
          </a:prstGeom>
          <a:noFill/>
        </p:spPr>
        <p:txBody>
          <a:bodyPr wrap="square" rtlCol="0">
            <a:spAutoFit/>
          </a:bodyPr>
          <a:lstStyle/>
          <a:p>
            <a:pPr algn="r" defTabSz="457200" fontAlgn="base">
              <a:spcBef>
                <a:spcPct val="0"/>
              </a:spcBef>
              <a:spcAft>
                <a:spcPct val="0"/>
              </a:spcAft>
            </a:pPr>
            <a:r>
              <a:rPr lang="en-US" sz="1400" dirty="0" err="1">
                <a:solidFill>
                  <a:srgbClr val="000000"/>
                </a:solidFill>
                <a:latin typeface="Arial" pitchFamily="34" charset="0"/>
                <a:ea typeface="ＭＳ Ｐゴシック" pitchFamily="34" charset="-128"/>
              </a:rPr>
              <a:t>Astrup</a:t>
            </a:r>
            <a:r>
              <a:rPr lang="en-US" sz="1400" dirty="0">
                <a:solidFill>
                  <a:srgbClr val="000000"/>
                </a:solidFill>
                <a:latin typeface="Arial" pitchFamily="34" charset="0"/>
                <a:ea typeface="ＭＳ Ｐゴシック" pitchFamily="34" charset="-128"/>
              </a:rPr>
              <a:t/>
            </a:r>
            <a:br>
              <a:rPr lang="en-US" sz="1400" dirty="0">
                <a:solidFill>
                  <a:srgbClr val="000000"/>
                </a:solidFill>
                <a:latin typeface="Arial" pitchFamily="34" charset="0"/>
                <a:ea typeface="ＭＳ Ｐゴシック" pitchFamily="34" charset="-128"/>
              </a:rPr>
            </a:br>
            <a:r>
              <a:rPr lang="en-US" sz="1400" dirty="0">
                <a:solidFill>
                  <a:srgbClr val="000000"/>
                </a:solidFill>
                <a:latin typeface="Arial" pitchFamily="34" charset="0"/>
                <a:ea typeface="ＭＳ Ｐゴシック" pitchFamily="34" charset="-128"/>
              </a:rPr>
              <a:t>et al.</a:t>
            </a:r>
          </a:p>
        </p:txBody>
      </p:sp>
      <p:sp>
        <p:nvSpPr>
          <p:cNvPr id="14" name="TextBox 13"/>
          <p:cNvSpPr txBox="1"/>
          <p:nvPr/>
        </p:nvSpPr>
        <p:spPr>
          <a:xfrm rot="18777438">
            <a:off x="3303704" y="4655441"/>
            <a:ext cx="1706919" cy="523220"/>
          </a:xfrm>
          <a:prstGeom prst="rect">
            <a:avLst/>
          </a:prstGeom>
          <a:noFill/>
        </p:spPr>
        <p:txBody>
          <a:bodyPr wrap="square" rtlCol="0">
            <a:spAutoFit/>
          </a:bodyPr>
          <a:lstStyle/>
          <a:p>
            <a:pPr algn="r" defTabSz="457200" fontAlgn="base">
              <a:spcBef>
                <a:spcPct val="0"/>
              </a:spcBef>
              <a:spcAft>
                <a:spcPct val="0"/>
              </a:spcAft>
            </a:pPr>
            <a:r>
              <a:rPr lang="en-US" sz="1400" dirty="0">
                <a:solidFill>
                  <a:srgbClr val="000000"/>
                </a:solidFill>
                <a:latin typeface="Arial" pitchFamily="34" charset="0"/>
                <a:ea typeface="ＭＳ Ｐゴシック" pitchFamily="34" charset="-128"/>
              </a:rPr>
              <a:t>SCALE Maintenance</a:t>
            </a:r>
          </a:p>
        </p:txBody>
      </p:sp>
      <p:sp>
        <p:nvSpPr>
          <p:cNvPr id="15" name="TextBox 14"/>
          <p:cNvSpPr txBox="1"/>
          <p:nvPr/>
        </p:nvSpPr>
        <p:spPr>
          <a:xfrm rot="18777438">
            <a:off x="4385491" y="4106834"/>
            <a:ext cx="1268802" cy="307777"/>
          </a:xfrm>
          <a:prstGeom prst="rect">
            <a:avLst/>
          </a:prstGeom>
          <a:noFill/>
        </p:spPr>
        <p:txBody>
          <a:bodyPr wrap="square" rtlCol="0">
            <a:spAutoFit/>
          </a:bodyPr>
          <a:lstStyle/>
          <a:p>
            <a:pPr algn="r" defTabSz="457200" fontAlgn="base">
              <a:spcBef>
                <a:spcPct val="0"/>
              </a:spcBef>
              <a:spcAft>
                <a:spcPct val="0"/>
              </a:spcAft>
            </a:pPr>
            <a:r>
              <a:rPr lang="en-US" sz="1400" dirty="0">
                <a:solidFill>
                  <a:srgbClr val="000000"/>
                </a:solidFill>
                <a:latin typeface="Arial" pitchFamily="34" charset="0"/>
                <a:ea typeface="ＭＳ Ｐゴシック" pitchFamily="34" charset="-128"/>
              </a:rPr>
              <a:t>COR-I</a:t>
            </a:r>
          </a:p>
        </p:txBody>
      </p:sp>
      <p:sp>
        <p:nvSpPr>
          <p:cNvPr id="16" name="TextBox 15"/>
          <p:cNvSpPr txBox="1"/>
          <p:nvPr/>
        </p:nvSpPr>
        <p:spPr>
          <a:xfrm rot="18777438">
            <a:off x="5554266" y="3771661"/>
            <a:ext cx="1268802" cy="307777"/>
          </a:xfrm>
          <a:prstGeom prst="rect">
            <a:avLst/>
          </a:prstGeom>
          <a:noFill/>
        </p:spPr>
        <p:txBody>
          <a:bodyPr wrap="square" rtlCol="0">
            <a:spAutoFit/>
          </a:bodyPr>
          <a:lstStyle/>
          <a:p>
            <a:pPr algn="r" defTabSz="457200" fontAlgn="base">
              <a:spcBef>
                <a:spcPct val="0"/>
              </a:spcBef>
              <a:spcAft>
                <a:spcPct val="0"/>
              </a:spcAft>
            </a:pPr>
            <a:r>
              <a:rPr lang="en-US" sz="1400" dirty="0">
                <a:solidFill>
                  <a:srgbClr val="000000"/>
                </a:solidFill>
                <a:latin typeface="Arial" pitchFamily="34" charset="0"/>
                <a:ea typeface="ＭＳ Ｐゴシック" pitchFamily="34" charset="-128"/>
              </a:rPr>
              <a:t>BLOOM</a:t>
            </a:r>
          </a:p>
        </p:txBody>
      </p:sp>
      <p:sp>
        <p:nvSpPr>
          <p:cNvPr id="17" name="TextBox 16"/>
          <p:cNvSpPr txBox="1"/>
          <p:nvPr/>
        </p:nvSpPr>
        <p:spPr>
          <a:xfrm rot="18777438">
            <a:off x="5958647" y="3594816"/>
            <a:ext cx="1268802" cy="307777"/>
          </a:xfrm>
          <a:prstGeom prst="rect">
            <a:avLst/>
          </a:prstGeom>
          <a:noFill/>
        </p:spPr>
        <p:txBody>
          <a:bodyPr wrap="square" rtlCol="0">
            <a:spAutoFit/>
          </a:bodyPr>
          <a:lstStyle/>
          <a:p>
            <a:pPr algn="r" defTabSz="457200" fontAlgn="base">
              <a:spcBef>
                <a:spcPct val="0"/>
              </a:spcBef>
              <a:spcAft>
                <a:spcPct val="0"/>
              </a:spcAft>
            </a:pPr>
            <a:r>
              <a:rPr lang="en-US" sz="1400" dirty="0">
                <a:solidFill>
                  <a:srgbClr val="000000"/>
                </a:solidFill>
                <a:latin typeface="Arial" pitchFamily="34" charset="0"/>
                <a:ea typeface="ＭＳ Ｐゴシック" pitchFamily="34" charset="-128"/>
              </a:rPr>
              <a:t>BLOSSOM</a:t>
            </a:r>
          </a:p>
        </p:txBody>
      </p:sp>
      <p:sp>
        <p:nvSpPr>
          <p:cNvPr id="18" name="TextBox 17"/>
          <p:cNvSpPr txBox="1"/>
          <p:nvPr/>
        </p:nvSpPr>
        <p:spPr>
          <a:xfrm rot="18777438">
            <a:off x="6310900" y="3559235"/>
            <a:ext cx="1268802" cy="307777"/>
          </a:xfrm>
          <a:prstGeom prst="rect">
            <a:avLst/>
          </a:prstGeom>
          <a:noFill/>
        </p:spPr>
        <p:txBody>
          <a:bodyPr wrap="square" rtlCol="0">
            <a:spAutoFit/>
          </a:bodyPr>
          <a:lstStyle/>
          <a:p>
            <a:pPr algn="r" defTabSz="457200" fontAlgn="base">
              <a:spcBef>
                <a:spcPct val="0"/>
              </a:spcBef>
              <a:spcAft>
                <a:spcPct val="0"/>
              </a:spcAft>
            </a:pPr>
            <a:r>
              <a:rPr lang="en-US" sz="1400" dirty="0">
                <a:solidFill>
                  <a:srgbClr val="000000"/>
                </a:solidFill>
                <a:latin typeface="Arial" pitchFamily="34" charset="0"/>
                <a:ea typeface="ＭＳ Ｐゴシック" pitchFamily="34" charset="-128"/>
              </a:rPr>
              <a:t>BLOOM-DM</a:t>
            </a:r>
          </a:p>
        </p:txBody>
      </p:sp>
      <p:sp>
        <p:nvSpPr>
          <p:cNvPr id="19" name="TextBox 18"/>
          <p:cNvSpPr txBox="1"/>
          <p:nvPr/>
        </p:nvSpPr>
        <p:spPr>
          <a:xfrm rot="18777438">
            <a:off x="6781318" y="3862104"/>
            <a:ext cx="1268802" cy="307777"/>
          </a:xfrm>
          <a:prstGeom prst="rect">
            <a:avLst/>
          </a:prstGeom>
          <a:noFill/>
        </p:spPr>
        <p:txBody>
          <a:bodyPr wrap="square" rtlCol="0">
            <a:spAutoFit/>
          </a:bodyPr>
          <a:lstStyle/>
          <a:p>
            <a:pPr algn="r" defTabSz="457200" fontAlgn="base">
              <a:spcBef>
                <a:spcPct val="0"/>
              </a:spcBef>
              <a:spcAft>
                <a:spcPct val="0"/>
              </a:spcAft>
            </a:pPr>
            <a:r>
              <a:rPr lang="en-US" sz="1400" dirty="0">
                <a:solidFill>
                  <a:srgbClr val="000000"/>
                </a:solidFill>
                <a:latin typeface="Arial" pitchFamily="34" charset="0"/>
                <a:ea typeface="ＭＳ Ｐゴシック" pitchFamily="34" charset="-128"/>
              </a:rPr>
              <a:t>XENDOS</a:t>
            </a:r>
          </a:p>
        </p:txBody>
      </p:sp>
      <p:sp>
        <p:nvSpPr>
          <p:cNvPr id="20" name="TextBox 19"/>
          <p:cNvSpPr txBox="1"/>
          <p:nvPr/>
        </p:nvSpPr>
        <p:spPr>
          <a:xfrm rot="18777438">
            <a:off x="8272640" y="5020630"/>
            <a:ext cx="1417787" cy="523220"/>
          </a:xfrm>
          <a:prstGeom prst="rect">
            <a:avLst/>
          </a:prstGeom>
          <a:noFill/>
        </p:spPr>
        <p:txBody>
          <a:bodyPr wrap="square" rtlCol="0">
            <a:spAutoFit/>
          </a:bodyPr>
          <a:lstStyle/>
          <a:p>
            <a:pPr algn="r" defTabSz="457200" fontAlgn="base">
              <a:spcBef>
                <a:spcPct val="0"/>
              </a:spcBef>
              <a:spcAft>
                <a:spcPct val="0"/>
              </a:spcAft>
            </a:pPr>
            <a:r>
              <a:rPr lang="en-US" sz="1400" dirty="0">
                <a:solidFill>
                  <a:srgbClr val="000000"/>
                </a:solidFill>
                <a:latin typeface="Arial" pitchFamily="34" charset="0"/>
                <a:ea typeface="ＭＳ Ｐゴシック" pitchFamily="34" charset="-128"/>
              </a:rPr>
              <a:t>Munro et al. (completers)</a:t>
            </a:r>
          </a:p>
        </p:txBody>
      </p:sp>
      <p:sp>
        <p:nvSpPr>
          <p:cNvPr id="21" name="TextBox 20"/>
          <p:cNvSpPr txBox="1"/>
          <p:nvPr/>
        </p:nvSpPr>
        <p:spPr>
          <a:xfrm rot="18777438">
            <a:off x="7547664" y="3617716"/>
            <a:ext cx="1813981" cy="523220"/>
          </a:xfrm>
          <a:prstGeom prst="rect">
            <a:avLst/>
          </a:prstGeom>
          <a:noFill/>
        </p:spPr>
        <p:txBody>
          <a:bodyPr wrap="square" rtlCol="0">
            <a:spAutoFit/>
          </a:bodyPr>
          <a:lstStyle/>
          <a:p>
            <a:pPr algn="r" defTabSz="457200" fontAlgn="base">
              <a:spcBef>
                <a:spcPct val="0"/>
              </a:spcBef>
              <a:spcAft>
                <a:spcPct val="0"/>
              </a:spcAft>
            </a:pPr>
            <a:r>
              <a:rPr lang="en-US" sz="1400" dirty="0">
                <a:solidFill>
                  <a:srgbClr val="000000"/>
                </a:solidFill>
                <a:latin typeface="Arial" pitchFamily="34" charset="0"/>
                <a:ea typeface="ＭＳ Ｐゴシック" pitchFamily="34" charset="-128"/>
              </a:rPr>
              <a:t>EQUATE           </a:t>
            </a:r>
            <a:br>
              <a:rPr lang="en-US" sz="1400" dirty="0">
                <a:solidFill>
                  <a:srgbClr val="000000"/>
                </a:solidFill>
                <a:latin typeface="Arial" pitchFamily="34" charset="0"/>
                <a:ea typeface="ＭＳ Ｐゴシック" pitchFamily="34" charset="-128"/>
              </a:rPr>
            </a:br>
            <a:r>
              <a:rPr lang="en-US" sz="1400" dirty="0">
                <a:solidFill>
                  <a:srgbClr val="000000"/>
                </a:solidFill>
                <a:latin typeface="Arial" pitchFamily="34" charset="0"/>
                <a:ea typeface="ＭＳ Ｐゴシック" pitchFamily="34" charset="-128"/>
              </a:rPr>
              <a:t>(15 mg, 24 weeks)</a:t>
            </a:r>
          </a:p>
        </p:txBody>
      </p:sp>
      <p:sp>
        <p:nvSpPr>
          <p:cNvPr id="22" name="TextBox 21"/>
          <p:cNvSpPr txBox="1"/>
          <p:nvPr/>
        </p:nvSpPr>
        <p:spPr>
          <a:xfrm rot="18777438">
            <a:off x="2769795" y="5299021"/>
            <a:ext cx="1275342" cy="400110"/>
          </a:xfrm>
          <a:prstGeom prst="rect">
            <a:avLst/>
          </a:prstGeom>
          <a:noFill/>
        </p:spPr>
        <p:txBody>
          <a:bodyPr wrap="square" rtlCol="0">
            <a:spAutoFit/>
          </a:bodyPr>
          <a:lstStyle/>
          <a:p>
            <a:pPr algn="r" defTabSz="457200" fontAlgn="base">
              <a:lnSpc>
                <a:spcPts val="1200"/>
              </a:lnSpc>
              <a:spcBef>
                <a:spcPct val="0"/>
              </a:spcBef>
              <a:spcAft>
                <a:spcPct val="0"/>
              </a:spcAft>
            </a:pPr>
            <a:r>
              <a:rPr lang="en-US" sz="1400" dirty="0">
                <a:solidFill>
                  <a:srgbClr val="000000"/>
                </a:solidFill>
                <a:latin typeface="Arial" pitchFamily="34" charset="0"/>
                <a:ea typeface="ＭＳ Ｐゴシック" pitchFamily="34" charset="-128"/>
              </a:rPr>
              <a:t>SEQUEL   </a:t>
            </a:r>
            <a:br>
              <a:rPr lang="en-US" sz="1400" dirty="0">
                <a:solidFill>
                  <a:srgbClr val="000000"/>
                </a:solidFill>
                <a:latin typeface="Arial" pitchFamily="34" charset="0"/>
                <a:ea typeface="ＭＳ Ｐゴシック" pitchFamily="34" charset="-128"/>
              </a:rPr>
            </a:br>
            <a:r>
              <a:rPr lang="en-US" sz="1400" dirty="0">
                <a:solidFill>
                  <a:srgbClr val="000000"/>
                </a:solidFill>
                <a:latin typeface="Arial" pitchFamily="34" charset="0"/>
                <a:ea typeface="ＭＳ Ｐゴシック" pitchFamily="34" charset="-128"/>
              </a:rPr>
              <a:t>(2-year data)</a:t>
            </a:r>
          </a:p>
        </p:txBody>
      </p:sp>
      <p:sp>
        <p:nvSpPr>
          <p:cNvPr id="2" name="Title 1"/>
          <p:cNvSpPr>
            <a:spLocks noGrp="1"/>
          </p:cNvSpPr>
          <p:nvPr>
            <p:ph type="title"/>
          </p:nvPr>
        </p:nvSpPr>
        <p:spPr/>
        <p:txBody>
          <a:bodyPr/>
          <a:lstStyle/>
          <a:p>
            <a:r>
              <a:rPr lang="en-US" smtClean="0"/>
              <a:t>Comparative Efficacy of Weight-Loss Medications</a:t>
            </a:r>
            <a:endParaRPr lang="en-US" dirty="0"/>
          </a:p>
        </p:txBody>
      </p:sp>
      <p:sp>
        <p:nvSpPr>
          <p:cNvPr id="24" name="TextBox 23"/>
          <p:cNvSpPr txBox="1"/>
          <p:nvPr/>
        </p:nvSpPr>
        <p:spPr>
          <a:xfrm rot="16200000">
            <a:off x="674437" y="3732716"/>
            <a:ext cx="3028408" cy="307777"/>
          </a:xfrm>
          <a:prstGeom prst="rect">
            <a:avLst/>
          </a:prstGeom>
          <a:noFill/>
        </p:spPr>
        <p:txBody>
          <a:bodyPr wrap="square" rtlCol="0">
            <a:spAutoFit/>
          </a:bodyPr>
          <a:lstStyle/>
          <a:p>
            <a:pPr algn="ctr" defTabSz="457200" fontAlgn="base">
              <a:spcBef>
                <a:spcPct val="0"/>
              </a:spcBef>
              <a:spcAft>
                <a:spcPct val="0"/>
              </a:spcAft>
            </a:pPr>
            <a:r>
              <a:rPr lang="en-US" sz="1400" b="1" dirty="0">
                <a:solidFill>
                  <a:srgbClr val="000000"/>
                </a:solidFill>
                <a:latin typeface="Arial" pitchFamily="34" charset="0"/>
                <a:ea typeface="ＭＳ Ｐゴシック" pitchFamily="34" charset="-128"/>
                <a:sym typeface="Symbol"/>
              </a:rPr>
              <a:t> Weight (%)</a:t>
            </a:r>
            <a:endParaRPr lang="en-US" sz="1400" b="1" dirty="0">
              <a:solidFill>
                <a:srgbClr val="000000"/>
              </a:solidFill>
              <a:latin typeface="Arial" pitchFamily="34" charset="0"/>
              <a:ea typeface="ＭＳ Ｐゴシック" pitchFamily="34" charset="-128"/>
            </a:endParaRPr>
          </a:p>
        </p:txBody>
      </p:sp>
      <p:sp>
        <p:nvSpPr>
          <p:cNvPr id="32" name="TextBox 31"/>
          <p:cNvSpPr txBox="1"/>
          <p:nvPr/>
        </p:nvSpPr>
        <p:spPr>
          <a:xfrm rot="18777438">
            <a:off x="4695209" y="4677756"/>
            <a:ext cx="1268802" cy="307777"/>
          </a:xfrm>
          <a:prstGeom prst="rect">
            <a:avLst/>
          </a:prstGeom>
          <a:noFill/>
        </p:spPr>
        <p:txBody>
          <a:bodyPr wrap="square" rtlCol="0">
            <a:spAutoFit/>
          </a:bodyPr>
          <a:lstStyle/>
          <a:p>
            <a:pPr algn="r" defTabSz="457200" fontAlgn="base">
              <a:spcBef>
                <a:spcPct val="0"/>
              </a:spcBef>
              <a:spcAft>
                <a:spcPct val="0"/>
              </a:spcAft>
            </a:pPr>
            <a:r>
              <a:rPr lang="en-US" sz="1400" dirty="0">
                <a:solidFill>
                  <a:srgbClr val="000000"/>
                </a:solidFill>
                <a:latin typeface="Arial" pitchFamily="34" charset="0"/>
                <a:ea typeface="ＭＳ Ｐゴシック" pitchFamily="34" charset="-128"/>
              </a:rPr>
              <a:t>COR-II</a:t>
            </a:r>
          </a:p>
        </p:txBody>
      </p:sp>
      <p:sp>
        <p:nvSpPr>
          <p:cNvPr id="30" name="Title 1"/>
          <p:cNvSpPr txBox="1">
            <a:spLocks/>
          </p:cNvSpPr>
          <p:nvPr/>
        </p:nvSpPr>
        <p:spPr>
          <a:xfrm>
            <a:off x="2126712" y="5971651"/>
            <a:ext cx="8503920" cy="861774"/>
          </a:xfrm>
          <a:prstGeom prst="rect">
            <a:avLst/>
          </a:prstGeom>
          <a:noFill/>
        </p:spPr>
        <p:txBody>
          <a:bodyPr wrap="square" rtlCol="0" anchor="b">
            <a:spAutoFit/>
          </a:bodyPr>
          <a:lstStyle>
            <a:defPPr>
              <a:defRPr lang="en-US"/>
            </a:defPPr>
            <a:lvl1pPr marL="0" defTabSz="914400" eaLnBrk="1" fontAlgn="auto" latinLnBrk="0" hangingPunct="1">
              <a:spcBef>
                <a:spcPts val="600"/>
              </a:spcBef>
              <a:spcAft>
                <a:spcPts val="0"/>
              </a:spcAft>
              <a:defRPr sz="1000">
                <a:ea typeface="+mn-ea"/>
                <a:cs typeface="Arial" pitchFamily="34" charset="0"/>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defTabSz="914400" eaLnBrk="1" latinLnBrk="0" hangingPunct="1">
              <a:defRPr sz="1800">
                <a:latin typeface="+mn-lt"/>
                <a:ea typeface="+mn-ea"/>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r>
              <a:rPr lang="en-US" dirty="0">
                <a:solidFill>
                  <a:srgbClr val="000000"/>
                </a:solidFill>
                <a:latin typeface="Arial" pitchFamily="34" charset="0"/>
              </a:rPr>
              <a:t>*All data placebo-subtracted, maximal dose, ITT-LOCF at 1 year, unless otherwise indicated.</a:t>
            </a:r>
          </a:p>
          <a:p>
            <a:r>
              <a:rPr lang="en-US" dirty="0">
                <a:solidFill>
                  <a:srgbClr val="000000"/>
                </a:solidFill>
                <a:latin typeface="Arial" pitchFamily="34" charset="0"/>
              </a:rPr>
              <a:t>ITT = intent to treat; LOCF = last observation carried forward.</a:t>
            </a:r>
          </a:p>
          <a:p>
            <a:r>
              <a:rPr lang="en-US" dirty="0">
                <a:solidFill>
                  <a:srgbClr val="000000"/>
                </a:solidFill>
                <a:latin typeface="Arial" pitchFamily="34" charset="0"/>
              </a:rPr>
              <a:t>Garvey WT. </a:t>
            </a:r>
            <a:r>
              <a:rPr lang="de-DE" i="1" dirty="0">
                <a:solidFill>
                  <a:srgbClr val="000000"/>
                </a:solidFill>
                <a:latin typeface="Arial" pitchFamily="34" charset="0"/>
              </a:rPr>
              <a:t>Endocr Pract</a:t>
            </a:r>
            <a:r>
              <a:rPr lang="de-DE" dirty="0">
                <a:solidFill>
                  <a:srgbClr val="000000"/>
                </a:solidFill>
                <a:latin typeface="Arial" pitchFamily="34" charset="0"/>
              </a:rPr>
              <a:t>. 2013;19:864-874.  </a:t>
            </a:r>
            <a:r>
              <a:rPr lang="en-US" dirty="0" err="1">
                <a:solidFill>
                  <a:srgbClr val="000000"/>
                </a:solidFill>
                <a:latin typeface="Arial" pitchFamily="34" charset="0"/>
              </a:rPr>
              <a:t>Wadden</a:t>
            </a:r>
            <a:r>
              <a:rPr lang="en-US" dirty="0">
                <a:solidFill>
                  <a:srgbClr val="000000"/>
                </a:solidFill>
                <a:latin typeface="Arial" pitchFamily="34" charset="0"/>
              </a:rPr>
              <a:t> TA, et al. </a:t>
            </a:r>
            <a:r>
              <a:rPr lang="en-US" i="1" dirty="0" err="1">
                <a:solidFill>
                  <a:srgbClr val="000000"/>
                </a:solidFill>
                <a:latin typeface="Arial" pitchFamily="34" charset="0"/>
              </a:rPr>
              <a:t>Int</a:t>
            </a:r>
            <a:r>
              <a:rPr lang="en-US" i="1" dirty="0">
                <a:solidFill>
                  <a:srgbClr val="000000"/>
                </a:solidFill>
                <a:latin typeface="Arial" pitchFamily="34" charset="0"/>
              </a:rPr>
              <a:t> J </a:t>
            </a:r>
            <a:r>
              <a:rPr lang="en-US" i="1" dirty="0" err="1">
                <a:solidFill>
                  <a:srgbClr val="000000"/>
                </a:solidFill>
                <a:latin typeface="Arial" pitchFamily="34" charset="0"/>
              </a:rPr>
              <a:t>Obes</a:t>
            </a:r>
            <a:r>
              <a:rPr lang="en-US" i="1" dirty="0">
                <a:solidFill>
                  <a:srgbClr val="000000"/>
                </a:solidFill>
                <a:latin typeface="Arial" pitchFamily="34" charset="0"/>
              </a:rPr>
              <a:t> (</a:t>
            </a:r>
            <a:r>
              <a:rPr lang="en-US" i="1" dirty="0" err="1">
                <a:solidFill>
                  <a:srgbClr val="000000"/>
                </a:solidFill>
                <a:latin typeface="Arial" pitchFamily="34" charset="0"/>
              </a:rPr>
              <a:t>Lond</a:t>
            </a:r>
            <a:r>
              <a:rPr lang="en-US" i="1" dirty="0">
                <a:solidFill>
                  <a:srgbClr val="000000"/>
                </a:solidFill>
                <a:latin typeface="Arial" pitchFamily="34" charset="0"/>
              </a:rPr>
              <a:t>)</a:t>
            </a:r>
            <a:r>
              <a:rPr lang="en-US" dirty="0">
                <a:solidFill>
                  <a:srgbClr val="000000"/>
                </a:solidFill>
                <a:latin typeface="Arial" pitchFamily="34" charset="0"/>
              </a:rPr>
              <a:t>. 2013;37:1443-1451. </a:t>
            </a:r>
            <a:r>
              <a:rPr lang="en-US" dirty="0" err="1">
                <a:solidFill>
                  <a:srgbClr val="000000"/>
                </a:solidFill>
                <a:latin typeface="Arial" pitchFamily="34" charset="0"/>
              </a:rPr>
              <a:t>Apovian</a:t>
            </a:r>
            <a:r>
              <a:rPr lang="en-US" dirty="0">
                <a:solidFill>
                  <a:srgbClr val="000000"/>
                </a:solidFill>
                <a:latin typeface="Arial" pitchFamily="34" charset="0"/>
              </a:rPr>
              <a:t> CM, et al. </a:t>
            </a:r>
            <a:r>
              <a:rPr lang="en-US" i="1" dirty="0">
                <a:solidFill>
                  <a:srgbClr val="000000"/>
                </a:solidFill>
                <a:latin typeface="Arial" pitchFamily="34" charset="0"/>
              </a:rPr>
              <a:t>Obesity (Silver Spring)</a:t>
            </a:r>
            <a:r>
              <a:rPr lang="en-US" dirty="0">
                <a:solidFill>
                  <a:srgbClr val="000000"/>
                </a:solidFill>
                <a:latin typeface="Arial" pitchFamily="34" charset="0"/>
              </a:rPr>
              <a:t>. 2013;21:935–943.</a:t>
            </a:r>
          </a:p>
        </p:txBody>
      </p:sp>
      <p:sp>
        <p:nvSpPr>
          <p:cNvPr id="5" name="TextBox 4"/>
          <p:cNvSpPr txBox="1"/>
          <p:nvPr/>
        </p:nvSpPr>
        <p:spPr>
          <a:xfrm>
            <a:off x="2635076" y="1849180"/>
            <a:ext cx="1422138" cy="523220"/>
          </a:xfrm>
          <a:prstGeom prst="rect">
            <a:avLst/>
          </a:prstGeom>
          <a:noFill/>
        </p:spPr>
        <p:txBody>
          <a:bodyPr wrap="square" rtlCol="0" anchor="b">
            <a:spAutoFit/>
          </a:bodyPr>
          <a:lstStyle/>
          <a:p>
            <a:pPr algn="ctr" defTabSz="457200" fontAlgn="base">
              <a:spcBef>
                <a:spcPct val="0"/>
              </a:spcBef>
              <a:spcAft>
                <a:spcPct val="0"/>
              </a:spcAft>
            </a:pPr>
            <a:r>
              <a:rPr lang="en-US" sz="1400" dirty="0">
                <a:solidFill>
                  <a:srgbClr val="000000"/>
                </a:solidFill>
                <a:latin typeface="Arial" pitchFamily="34" charset="0"/>
                <a:ea typeface="ＭＳ Ｐゴシック" pitchFamily="34" charset="-128"/>
              </a:rPr>
              <a:t>Phentermine/</a:t>
            </a:r>
            <a:br>
              <a:rPr lang="en-US" sz="1400" dirty="0">
                <a:solidFill>
                  <a:srgbClr val="000000"/>
                </a:solidFill>
                <a:latin typeface="Arial" pitchFamily="34" charset="0"/>
                <a:ea typeface="ＭＳ Ｐゴシック" pitchFamily="34" charset="-128"/>
              </a:rPr>
            </a:br>
            <a:r>
              <a:rPr lang="en-US" sz="1400" dirty="0">
                <a:solidFill>
                  <a:srgbClr val="000000"/>
                </a:solidFill>
                <a:latin typeface="Arial" pitchFamily="34" charset="0"/>
                <a:ea typeface="ＭＳ Ｐゴシック" pitchFamily="34" charset="-128"/>
              </a:rPr>
              <a:t>Topiramate</a:t>
            </a:r>
          </a:p>
        </p:txBody>
      </p:sp>
      <p:sp>
        <p:nvSpPr>
          <p:cNvPr id="6" name="TextBox 5"/>
          <p:cNvSpPr txBox="1"/>
          <p:nvPr/>
        </p:nvSpPr>
        <p:spPr>
          <a:xfrm>
            <a:off x="3911791" y="1849180"/>
            <a:ext cx="1254663" cy="523220"/>
          </a:xfrm>
          <a:prstGeom prst="rect">
            <a:avLst/>
          </a:prstGeom>
          <a:noFill/>
        </p:spPr>
        <p:txBody>
          <a:bodyPr wrap="square" rtlCol="0" anchor="b">
            <a:spAutoFit/>
          </a:bodyPr>
          <a:lstStyle/>
          <a:p>
            <a:pPr algn="ctr" defTabSz="457200" fontAlgn="base">
              <a:spcBef>
                <a:spcPct val="0"/>
              </a:spcBef>
              <a:spcAft>
                <a:spcPct val="0"/>
              </a:spcAft>
            </a:pPr>
            <a:r>
              <a:rPr lang="en-US" sz="1400" dirty="0">
                <a:solidFill>
                  <a:srgbClr val="000000"/>
                </a:solidFill>
                <a:latin typeface="Arial" pitchFamily="34" charset="0"/>
                <a:ea typeface="ＭＳ Ｐゴシック" pitchFamily="34" charset="-128"/>
              </a:rPr>
              <a:t>Liraglutide </a:t>
            </a:r>
            <a:br>
              <a:rPr lang="en-US" sz="1400" dirty="0">
                <a:solidFill>
                  <a:srgbClr val="000000"/>
                </a:solidFill>
                <a:latin typeface="Arial" pitchFamily="34" charset="0"/>
                <a:ea typeface="ＭＳ Ｐゴシック" pitchFamily="34" charset="-128"/>
              </a:rPr>
            </a:br>
            <a:r>
              <a:rPr lang="en-US" sz="1400" dirty="0">
                <a:solidFill>
                  <a:srgbClr val="000000"/>
                </a:solidFill>
                <a:latin typeface="Arial" pitchFamily="34" charset="0"/>
                <a:ea typeface="ＭＳ Ｐゴシック" pitchFamily="34" charset="-128"/>
              </a:rPr>
              <a:t>3 mg</a:t>
            </a:r>
          </a:p>
        </p:txBody>
      </p:sp>
      <p:sp>
        <p:nvSpPr>
          <p:cNvPr id="7" name="TextBox 6"/>
          <p:cNvSpPr txBox="1"/>
          <p:nvPr/>
        </p:nvSpPr>
        <p:spPr>
          <a:xfrm>
            <a:off x="5080598" y="1847018"/>
            <a:ext cx="1268802" cy="525382"/>
          </a:xfrm>
          <a:prstGeom prst="rect">
            <a:avLst/>
          </a:prstGeom>
          <a:noFill/>
        </p:spPr>
        <p:txBody>
          <a:bodyPr wrap="square" rtlCol="0" anchor="b">
            <a:spAutoFit/>
          </a:bodyPr>
          <a:lstStyle/>
          <a:p>
            <a:pPr algn="ctr" defTabSz="457200" fontAlgn="base">
              <a:spcBef>
                <a:spcPct val="0"/>
              </a:spcBef>
              <a:spcAft>
                <a:spcPct val="0"/>
              </a:spcAft>
            </a:pPr>
            <a:r>
              <a:rPr lang="en-US" sz="1400" dirty="0">
                <a:solidFill>
                  <a:srgbClr val="000000"/>
                </a:solidFill>
                <a:latin typeface="Arial" pitchFamily="34" charset="0"/>
                <a:ea typeface="ＭＳ Ｐゴシック" pitchFamily="34" charset="-128"/>
              </a:rPr>
              <a:t>Naltrexone/ Bupropion</a:t>
            </a:r>
          </a:p>
        </p:txBody>
      </p:sp>
      <p:sp>
        <p:nvSpPr>
          <p:cNvPr id="8" name="TextBox 7"/>
          <p:cNvSpPr txBox="1"/>
          <p:nvPr/>
        </p:nvSpPr>
        <p:spPr>
          <a:xfrm>
            <a:off x="6262281" y="2064624"/>
            <a:ext cx="1261532" cy="307777"/>
          </a:xfrm>
          <a:prstGeom prst="rect">
            <a:avLst/>
          </a:prstGeom>
          <a:noFill/>
        </p:spPr>
        <p:txBody>
          <a:bodyPr wrap="square" rtlCol="0" anchor="b">
            <a:spAutoFit/>
          </a:bodyPr>
          <a:lstStyle/>
          <a:p>
            <a:pPr algn="ctr" defTabSz="457200" fontAlgn="base">
              <a:spcBef>
                <a:spcPct val="0"/>
              </a:spcBef>
              <a:spcAft>
                <a:spcPct val="0"/>
              </a:spcAft>
            </a:pPr>
            <a:r>
              <a:rPr lang="en-US" sz="1400" dirty="0">
                <a:solidFill>
                  <a:srgbClr val="000000"/>
                </a:solidFill>
                <a:latin typeface="Arial" pitchFamily="34" charset="0"/>
                <a:ea typeface="ＭＳ Ｐゴシック" pitchFamily="34" charset="-128"/>
              </a:rPr>
              <a:t>Lorcaserin</a:t>
            </a:r>
          </a:p>
        </p:txBody>
      </p:sp>
      <p:sp>
        <p:nvSpPr>
          <p:cNvPr id="9" name="TextBox 8"/>
          <p:cNvSpPr txBox="1"/>
          <p:nvPr/>
        </p:nvSpPr>
        <p:spPr>
          <a:xfrm>
            <a:off x="7615963" y="2064624"/>
            <a:ext cx="848911" cy="307777"/>
          </a:xfrm>
          <a:prstGeom prst="rect">
            <a:avLst/>
          </a:prstGeom>
          <a:noFill/>
        </p:spPr>
        <p:txBody>
          <a:bodyPr wrap="square" rtlCol="0" anchor="b">
            <a:spAutoFit/>
          </a:bodyPr>
          <a:lstStyle/>
          <a:p>
            <a:pPr algn="ctr" defTabSz="457200" fontAlgn="base">
              <a:spcBef>
                <a:spcPct val="0"/>
              </a:spcBef>
              <a:spcAft>
                <a:spcPct val="0"/>
              </a:spcAft>
            </a:pPr>
            <a:r>
              <a:rPr lang="en-US" sz="1400" dirty="0">
                <a:solidFill>
                  <a:srgbClr val="000000"/>
                </a:solidFill>
                <a:latin typeface="Arial" pitchFamily="34" charset="0"/>
                <a:ea typeface="ＭＳ Ｐゴシック" pitchFamily="34" charset="-128"/>
              </a:rPr>
              <a:t>Orlistat</a:t>
            </a:r>
          </a:p>
        </p:txBody>
      </p:sp>
      <p:sp>
        <p:nvSpPr>
          <p:cNvPr id="10" name="TextBox 9"/>
          <p:cNvSpPr txBox="1"/>
          <p:nvPr/>
        </p:nvSpPr>
        <p:spPr>
          <a:xfrm>
            <a:off x="8565737" y="2064624"/>
            <a:ext cx="1396900" cy="307777"/>
          </a:xfrm>
          <a:prstGeom prst="rect">
            <a:avLst/>
          </a:prstGeom>
          <a:noFill/>
        </p:spPr>
        <p:txBody>
          <a:bodyPr wrap="square" rtlCol="0" anchor="b">
            <a:spAutoFit/>
          </a:bodyPr>
          <a:lstStyle/>
          <a:p>
            <a:pPr algn="ctr" defTabSz="457200" fontAlgn="base">
              <a:spcBef>
                <a:spcPct val="0"/>
              </a:spcBef>
              <a:spcAft>
                <a:spcPct val="0"/>
              </a:spcAft>
            </a:pPr>
            <a:r>
              <a:rPr lang="en-US" sz="1400" dirty="0">
                <a:solidFill>
                  <a:srgbClr val="000000"/>
                </a:solidFill>
                <a:latin typeface="Arial" pitchFamily="34" charset="0"/>
                <a:ea typeface="ＭＳ Ｐゴシック" pitchFamily="34" charset="-128"/>
              </a:rPr>
              <a:t>Phentermine</a:t>
            </a:r>
          </a:p>
        </p:txBody>
      </p:sp>
      <p:sp>
        <p:nvSpPr>
          <p:cNvPr id="33" name="TextBox 32"/>
          <p:cNvSpPr txBox="1"/>
          <p:nvPr/>
        </p:nvSpPr>
        <p:spPr>
          <a:xfrm>
            <a:off x="3078267" y="1387187"/>
            <a:ext cx="6029117" cy="400110"/>
          </a:xfrm>
          <a:prstGeom prst="rect">
            <a:avLst/>
          </a:prstGeom>
          <a:noFill/>
        </p:spPr>
        <p:txBody>
          <a:bodyPr wrap="square" rtlCol="0">
            <a:spAutoFit/>
          </a:bodyPr>
          <a:lstStyle/>
          <a:p>
            <a:pPr algn="ctr" defTabSz="457200" fontAlgn="base">
              <a:spcBef>
                <a:spcPct val="0"/>
              </a:spcBef>
              <a:spcAft>
                <a:spcPct val="0"/>
              </a:spcAft>
            </a:pPr>
            <a:r>
              <a:rPr lang="en-US" sz="2000" b="1" dirty="0">
                <a:solidFill>
                  <a:srgbClr val="267FA4"/>
                </a:solidFill>
                <a:ea typeface="ＭＳ Ｐゴシック" pitchFamily="34" charset="-128"/>
              </a:rPr>
              <a:t>Percentage Weight Loss From Baseline After 1 Year*</a:t>
            </a:r>
          </a:p>
        </p:txBody>
      </p:sp>
    </p:spTree>
    <p:extLst>
      <p:ext uri="{BB962C8B-B14F-4D97-AF65-F5344CB8AC3E}">
        <p14:creationId xmlns:p14="http://schemas.microsoft.com/office/powerpoint/2010/main" val="388441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We Treat Obesity?</a:t>
            </a:r>
            <a:endParaRPr lang="en-US" dirty="0"/>
          </a:p>
        </p:txBody>
      </p:sp>
      <p:sp>
        <p:nvSpPr>
          <p:cNvPr id="6" name="Subtitle 5"/>
          <p:cNvSpPr>
            <a:spLocks noGrp="1"/>
          </p:cNvSpPr>
          <p:nvPr>
            <p:ph type="subTitle" idx="1"/>
          </p:nvPr>
        </p:nvSpPr>
        <p:spPr/>
        <p:txBody>
          <a:bodyPr>
            <a:normAutofit/>
          </a:bodyPr>
          <a:lstStyle/>
          <a:p>
            <a:r>
              <a:rPr lang="en-US" dirty="0" smtClean="0"/>
              <a:t>Bariatric Surgery</a:t>
            </a:r>
            <a:endParaRPr lang="en-US" dirty="0"/>
          </a:p>
        </p:txBody>
      </p:sp>
    </p:spTree>
    <p:extLst>
      <p:ext uri="{BB962C8B-B14F-4D97-AF65-F5344CB8AC3E}">
        <p14:creationId xmlns:p14="http://schemas.microsoft.com/office/powerpoint/2010/main" val="23458836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p:nvPr>
        </p:nvSpPr>
        <p:spPr/>
        <p:txBody>
          <a:bodyPr/>
          <a:lstStyle/>
          <a:p>
            <a:r>
              <a:rPr lang="en-US" dirty="0" smtClean="0"/>
              <a:t>Surgery Options</a:t>
            </a:r>
          </a:p>
        </p:txBody>
      </p:sp>
      <p:sp>
        <p:nvSpPr>
          <p:cNvPr id="6" name="Text Placeholder 5"/>
          <p:cNvSpPr>
            <a:spLocks noGrp="1"/>
          </p:cNvSpPr>
          <p:nvPr>
            <p:ph type="subTitle" idx="1"/>
          </p:nvPr>
        </p:nvSpPr>
        <p:spPr/>
        <p:txBody>
          <a:bodyPr/>
          <a:lstStyle/>
          <a:p>
            <a:r>
              <a:rPr lang="en-US" dirty="0" smtClean="0"/>
              <a:t>Bariatric Surgery</a:t>
            </a:r>
            <a:endParaRPr lang="en-US" dirty="0"/>
          </a:p>
        </p:txBody>
      </p:sp>
      <p:sp>
        <p:nvSpPr>
          <p:cNvPr id="3" name="Slide Number Placeholder 2"/>
          <p:cNvSpPr>
            <a:spLocks noGrp="1"/>
          </p:cNvSpPr>
          <p:nvPr>
            <p:ph type="sldNum" sz="quarter" idx="12"/>
          </p:nvPr>
        </p:nvSpPr>
        <p:spPr/>
        <p:txBody>
          <a:bodyPr/>
          <a:lstStyle/>
          <a:p>
            <a:fld id="{6CF7FDF2-2AD8-45FD-8AFA-5E6A50D8C9E9}" type="slidenum">
              <a:rPr lang="en-US" smtClean="0">
                <a:solidFill>
                  <a:srgbClr val="666666"/>
                </a:solidFill>
              </a:rPr>
              <a:pPr/>
              <a:t>38</a:t>
            </a:fld>
            <a:endParaRPr lang="en-US" dirty="0">
              <a:solidFill>
                <a:srgbClr val="666666"/>
              </a:solidFill>
            </a:endParaRPr>
          </a:p>
        </p:txBody>
      </p:sp>
    </p:spTree>
    <p:extLst>
      <p:ext uri="{BB962C8B-B14F-4D97-AF65-F5344CB8AC3E}">
        <p14:creationId xmlns:p14="http://schemas.microsoft.com/office/powerpoint/2010/main" val="1827931598"/>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Surgical Options</a:t>
            </a:r>
            <a:endParaRPr lang="en-US" dirty="0"/>
          </a:p>
        </p:txBody>
      </p:sp>
      <p:sp>
        <p:nvSpPr>
          <p:cNvPr id="3" name="Slide Number Placeholder 2"/>
          <p:cNvSpPr>
            <a:spLocks noGrp="1"/>
          </p:cNvSpPr>
          <p:nvPr>
            <p:ph type="sldNum" sz="quarter" idx="12"/>
          </p:nvPr>
        </p:nvSpPr>
        <p:spPr/>
        <p:txBody>
          <a:bodyPr/>
          <a:lstStyle/>
          <a:p>
            <a:fld id="{C2D6052C-4BC4-1142-8D6D-5456C29F3E90}" type="slidenum">
              <a:rPr lang="en-US" smtClean="0"/>
              <a:pPr/>
              <a:t>39</a:t>
            </a:fld>
            <a:endParaRPr lang="en-US" dirty="0"/>
          </a:p>
        </p:txBody>
      </p:sp>
      <p:grpSp>
        <p:nvGrpSpPr>
          <p:cNvPr id="6" name="Group 5"/>
          <p:cNvGrpSpPr>
            <a:grpSpLocks noChangeAspect="1"/>
          </p:cNvGrpSpPr>
          <p:nvPr/>
        </p:nvGrpSpPr>
        <p:grpSpPr>
          <a:xfrm>
            <a:off x="3210545" y="1216516"/>
            <a:ext cx="1672025" cy="1783080"/>
            <a:chOff x="3458905" y="1489393"/>
            <a:chExt cx="1114683" cy="118872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8905" y="1489393"/>
              <a:ext cx="1114683" cy="118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458905" y="1510519"/>
              <a:ext cx="127817" cy="1268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200" dirty="0">
                <a:solidFill>
                  <a:srgbClr val="666666"/>
                </a:solidFill>
              </a:endParaRPr>
            </a:p>
          </p:txBody>
        </p:sp>
      </p:grpSp>
      <p:sp>
        <p:nvSpPr>
          <p:cNvPr id="10" name="TextBox 9"/>
          <p:cNvSpPr txBox="1"/>
          <p:nvPr/>
        </p:nvSpPr>
        <p:spPr>
          <a:xfrm>
            <a:off x="6981792" y="3012796"/>
            <a:ext cx="2397732" cy="584775"/>
          </a:xfrm>
          <a:prstGeom prst="rect">
            <a:avLst/>
          </a:prstGeom>
          <a:noFill/>
        </p:spPr>
        <p:txBody>
          <a:bodyPr wrap="square" rtlCol="0">
            <a:spAutoFit/>
          </a:bodyPr>
          <a:lstStyle/>
          <a:p>
            <a:pPr algn="ctr" fontAlgn="base">
              <a:spcBef>
                <a:spcPct val="0"/>
              </a:spcBef>
              <a:spcAft>
                <a:spcPct val="0"/>
              </a:spcAft>
            </a:pPr>
            <a:r>
              <a:rPr lang="en-US" sz="1600" b="1" dirty="0">
                <a:solidFill>
                  <a:srgbClr val="267FA4"/>
                </a:solidFill>
                <a:latin typeface="Arial" pitchFamily="34" charset="0"/>
                <a:ea typeface="ＭＳ Ｐゴシック" pitchFamily="34" charset="-128"/>
              </a:rPr>
              <a:t>Laparoscopic Sleeve</a:t>
            </a:r>
            <a:br>
              <a:rPr lang="en-US" sz="1600" b="1" dirty="0">
                <a:solidFill>
                  <a:srgbClr val="267FA4"/>
                </a:solidFill>
                <a:latin typeface="Arial" pitchFamily="34" charset="0"/>
                <a:ea typeface="ＭＳ Ｐゴシック" pitchFamily="34" charset="-128"/>
              </a:rPr>
            </a:br>
            <a:r>
              <a:rPr lang="en-US" sz="1600" b="1" dirty="0">
                <a:solidFill>
                  <a:srgbClr val="267FA4"/>
                </a:solidFill>
                <a:latin typeface="Arial" pitchFamily="34" charset="0"/>
                <a:ea typeface="ＭＳ Ｐゴシック" pitchFamily="34" charset="-128"/>
              </a:rPr>
              <a:t>Gastrectomy (LSG)</a:t>
            </a: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7952" b="1"/>
          <a:stretch/>
        </p:blipFill>
        <p:spPr bwMode="auto">
          <a:xfrm>
            <a:off x="7398930" y="1216516"/>
            <a:ext cx="1563456"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783000" y="5626238"/>
            <a:ext cx="2527112" cy="584775"/>
          </a:xfrm>
          <a:prstGeom prst="rect">
            <a:avLst/>
          </a:prstGeom>
          <a:noFill/>
        </p:spPr>
        <p:txBody>
          <a:bodyPr wrap="square" rtlCol="0">
            <a:spAutoFit/>
          </a:bodyPr>
          <a:lstStyle/>
          <a:p>
            <a:pPr algn="ctr" fontAlgn="base">
              <a:spcBef>
                <a:spcPct val="0"/>
              </a:spcBef>
              <a:spcAft>
                <a:spcPct val="0"/>
              </a:spcAft>
            </a:pPr>
            <a:r>
              <a:rPr lang="en-US" sz="1600" b="1" dirty="0">
                <a:solidFill>
                  <a:srgbClr val="267FA4"/>
                </a:solidFill>
                <a:latin typeface="Arial" pitchFamily="34" charset="0"/>
                <a:ea typeface="ＭＳ Ｐゴシック" pitchFamily="34" charset="-128"/>
              </a:rPr>
              <a:t>Roux-en-Y Gastric Bypass (RYGB)</a:t>
            </a: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591" y="3814432"/>
            <a:ext cx="1539933"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553496" y="5626238"/>
            <a:ext cx="3254327" cy="584775"/>
          </a:xfrm>
          <a:prstGeom prst="rect">
            <a:avLst/>
          </a:prstGeom>
          <a:noFill/>
        </p:spPr>
        <p:txBody>
          <a:bodyPr wrap="square" rtlCol="0">
            <a:spAutoFit/>
          </a:bodyPr>
          <a:lstStyle/>
          <a:p>
            <a:pPr algn="ctr" fontAlgn="base">
              <a:spcBef>
                <a:spcPct val="0"/>
              </a:spcBef>
              <a:spcAft>
                <a:spcPct val="0"/>
              </a:spcAft>
            </a:pPr>
            <a:r>
              <a:rPr lang="en-US" sz="1600" b="1" dirty="0">
                <a:solidFill>
                  <a:srgbClr val="267FA4"/>
                </a:solidFill>
                <a:latin typeface="Arial" pitchFamily="34" charset="0"/>
                <a:ea typeface="ＭＳ Ｐゴシック" pitchFamily="34" charset="-128"/>
              </a:rPr>
              <a:t>Biliopancreatic Diversion</a:t>
            </a:r>
            <a:br>
              <a:rPr lang="en-US" sz="1600" b="1" dirty="0">
                <a:solidFill>
                  <a:srgbClr val="267FA4"/>
                </a:solidFill>
                <a:latin typeface="Arial" pitchFamily="34" charset="0"/>
                <a:ea typeface="ＭＳ Ｐゴシック" pitchFamily="34" charset="-128"/>
              </a:rPr>
            </a:br>
            <a:r>
              <a:rPr lang="en-US" sz="1600" b="1" dirty="0">
                <a:solidFill>
                  <a:srgbClr val="267FA4"/>
                </a:solidFill>
                <a:latin typeface="Arial" pitchFamily="34" charset="0"/>
                <a:ea typeface="ＭＳ Ｐゴシック" pitchFamily="34" charset="-128"/>
              </a:rPr>
              <a:t>with Duodenal Switch</a:t>
            </a:r>
          </a:p>
        </p:txBody>
      </p:sp>
      <p:pic>
        <p:nvPicPr>
          <p:cNvPr id="2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9135" y="3814432"/>
            <a:ext cx="1763046"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731986" y="3012796"/>
            <a:ext cx="2629140" cy="584775"/>
          </a:xfrm>
          <a:prstGeom prst="rect">
            <a:avLst/>
          </a:prstGeom>
          <a:noFill/>
        </p:spPr>
        <p:txBody>
          <a:bodyPr wrap="square" rtlCol="0">
            <a:spAutoFit/>
          </a:bodyPr>
          <a:lstStyle/>
          <a:p>
            <a:pPr algn="ctr" fontAlgn="base">
              <a:spcBef>
                <a:spcPct val="0"/>
              </a:spcBef>
              <a:spcAft>
                <a:spcPct val="0"/>
              </a:spcAft>
            </a:pPr>
            <a:r>
              <a:rPr lang="en-US" sz="1600" b="1" dirty="0">
                <a:solidFill>
                  <a:srgbClr val="267FA4"/>
                </a:solidFill>
                <a:latin typeface="Arial" pitchFamily="34" charset="0"/>
                <a:ea typeface="ＭＳ Ｐゴシック" pitchFamily="34" charset="-128"/>
              </a:rPr>
              <a:t>Laparoscopic Adjustable</a:t>
            </a:r>
            <a:br>
              <a:rPr lang="en-US" sz="1600" b="1" dirty="0">
                <a:solidFill>
                  <a:srgbClr val="267FA4"/>
                </a:solidFill>
                <a:latin typeface="Arial" pitchFamily="34" charset="0"/>
                <a:ea typeface="ＭＳ Ｐゴシック" pitchFamily="34" charset="-128"/>
              </a:rPr>
            </a:br>
            <a:r>
              <a:rPr lang="en-US" sz="1600" b="1" dirty="0">
                <a:solidFill>
                  <a:srgbClr val="267FA4"/>
                </a:solidFill>
                <a:latin typeface="Arial" pitchFamily="34" charset="0"/>
                <a:ea typeface="ＭＳ Ｐゴシック" pitchFamily="34" charset="-128"/>
              </a:rPr>
              <a:t>Gastric Band (LABG)</a:t>
            </a:r>
          </a:p>
        </p:txBody>
      </p:sp>
      <p:sp>
        <p:nvSpPr>
          <p:cNvPr id="18" name="Rectangle 17"/>
          <p:cNvSpPr/>
          <p:nvPr/>
        </p:nvSpPr>
        <p:spPr>
          <a:xfrm>
            <a:off x="2133601" y="6593498"/>
            <a:ext cx="6816725" cy="246221"/>
          </a:xfrm>
          <a:prstGeom prst="rect">
            <a:avLst/>
          </a:prstGeom>
        </p:spPr>
        <p:txBody>
          <a:bodyPr wrap="square" anchor="b">
            <a:spAutoFit/>
          </a:bodyPr>
          <a:lstStyle/>
          <a:p>
            <a:pPr fontAlgn="base">
              <a:spcBef>
                <a:spcPct val="0"/>
              </a:spcBef>
              <a:spcAft>
                <a:spcPct val="0"/>
              </a:spcAft>
            </a:pPr>
            <a:r>
              <a:rPr lang="en-US" sz="1000" dirty="0">
                <a:solidFill>
                  <a:srgbClr val="000000"/>
                </a:solidFill>
                <a:latin typeface="Arial" pitchFamily="34" charset="0"/>
                <a:ea typeface="ＭＳ Ｐゴシック" pitchFamily="34" charset="-128"/>
              </a:rPr>
              <a:t>Mechanick JI, et al. </a:t>
            </a:r>
            <a:r>
              <a:rPr lang="pt-BR" sz="1000" i="1" dirty="0">
                <a:solidFill>
                  <a:srgbClr val="000000"/>
                </a:solidFill>
                <a:latin typeface="Arial" pitchFamily="34" charset="0"/>
                <a:ea typeface="ＭＳ Ｐゴシック" pitchFamily="34" charset="-128"/>
              </a:rPr>
              <a:t>Endocr Pract</a:t>
            </a:r>
            <a:r>
              <a:rPr lang="pt-BR" sz="1000" dirty="0">
                <a:solidFill>
                  <a:srgbClr val="000000"/>
                </a:solidFill>
                <a:latin typeface="Arial" pitchFamily="34" charset="0"/>
                <a:ea typeface="ＭＳ Ｐゴシック" pitchFamily="34" charset="-128"/>
              </a:rPr>
              <a:t>. 2013;19:337-372.</a:t>
            </a:r>
            <a:endParaRPr lang="en-US" sz="1000"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434431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Chronic Disease Management as Applied to Obesity</a:t>
            </a:r>
            <a:endParaRPr lang="en-US" dirty="0"/>
          </a:p>
        </p:txBody>
      </p:sp>
      <p:sp>
        <p:nvSpPr>
          <p:cNvPr id="4" name="Shape 343"/>
          <p:cNvSpPr/>
          <p:nvPr/>
        </p:nvSpPr>
        <p:spPr>
          <a:xfrm>
            <a:off x="2132014" y="6589093"/>
            <a:ext cx="6646789" cy="246221"/>
          </a:xfrm>
          <a:prstGeom prst="rect">
            <a:avLst/>
          </a:prstGeom>
          <a:ln w="12700">
            <a:miter lim="400000"/>
          </a:ln>
          <a:extLst>
            <a:ext uri="{C572A759-6A51-4108-AA02-DFA0A04FC94B}">
              <ma14:wrappingTextBoxFlag xmlns="" xmlns:ma14="http://schemas.microsoft.com/office/mac/drawingml/2011/main" val="1"/>
            </a:ext>
          </a:extLst>
        </p:spPr>
        <p:txBody>
          <a:bodyPr lIns="91440" tIns="45720" rIns="91440" bIns="45720" anchor="b">
            <a:spAutoFit/>
          </a:bodyPr>
          <a:lstStyle/>
          <a:p>
            <a:pPr defTabSz="457200">
              <a:spcBef>
                <a:spcPts val="600"/>
              </a:spcBef>
            </a:pPr>
            <a:r>
              <a:rPr lang="en-US" sz="1000" dirty="0">
                <a:solidFill>
                  <a:prstClr val="black"/>
                </a:solidFill>
                <a:latin typeface="Arial"/>
                <a:ea typeface="Arial"/>
                <a:cs typeface="Arial"/>
                <a:sym typeface="Arial"/>
              </a:rPr>
              <a:t>Garvey TW</a:t>
            </a:r>
            <a:r>
              <a:rPr sz="1000" dirty="0">
                <a:solidFill>
                  <a:prstClr val="black"/>
                </a:solidFill>
                <a:latin typeface="Arial"/>
                <a:ea typeface="Arial"/>
                <a:cs typeface="Arial"/>
                <a:sym typeface="Arial"/>
              </a:rPr>
              <a:t>, et al. </a:t>
            </a:r>
            <a:r>
              <a:rPr sz="1000" i="1" dirty="0">
                <a:solidFill>
                  <a:prstClr val="black"/>
                </a:solidFill>
                <a:latin typeface="Arial"/>
                <a:ea typeface="Arial"/>
                <a:cs typeface="Arial"/>
                <a:sym typeface="Arial"/>
              </a:rPr>
              <a:t>Endocr Pract</a:t>
            </a:r>
            <a:r>
              <a:rPr sz="1000" dirty="0">
                <a:solidFill>
                  <a:prstClr val="black"/>
                </a:solidFill>
                <a:latin typeface="Arial"/>
                <a:ea typeface="Arial"/>
                <a:cs typeface="Arial"/>
                <a:sym typeface="Arial"/>
              </a:rPr>
              <a:t>. 201</a:t>
            </a:r>
            <a:r>
              <a:rPr lang="en-US" sz="1000" dirty="0">
                <a:solidFill>
                  <a:prstClr val="black"/>
                </a:solidFill>
                <a:latin typeface="Arial"/>
                <a:ea typeface="Arial"/>
                <a:cs typeface="Arial"/>
                <a:sym typeface="Arial"/>
              </a:rPr>
              <a:t>6</a:t>
            </a:r>
            <a:r>
              <a:rPr sz="1000" dirty="0">
                <a:solidFill>
                  <a:prstClr val="black"/>
                </a:solidFill>
                <a:latin typeface="Arial"/>
                <a:ea typeface="Arial"/>
                <a:cs typeface="Arial"/>
                <a:sym typeface="Arial"/>
              </a:rPr>
              <a:t>;</a:t>
            </a:r>
            <a:r>
              <a:rPr lang="en-US" sz="1000" dirty="0">
                <a:solidFill>
                  <a:prstClr val="black"/>
                </a:solidFill>
                <a:latin typeface="Arial"/>
                <a:ea typeface="Arial"/>
                <a:cs typeface="Arial"/>
                <a:sym typeface="Arial"/>
              </a:rPr>
              <a:t>22(</a:t>
            </a:r>
            <a:r>
              <a:rPr lang="en-US" sz="1000" dirty="0" err="1">
                <a:solidFill>
                  <a:prstClr val="black"/>
                </a:solidFill>
                <a:latin typeface="Arial"/>
                <a:ea typeface="Arial"/>
                <a:cs typeface="Arial"/>
                <a:sym typeface="Arial"/>
              </a:rPr>
              <a:t>suppl</a:t>
            </a:r>
            <a:r>
              <a:rPr lang="en-US" sz="1000" dirty="0">
                <a:solidFill>
                  <a:prstClr val="black"/>
                </a:solidFill>
                <a:latin typeface="Arial"/>
                <a:ea typeface="Arial"/>
                <a:cs typeface="Arial"/>
                <a:sym typeface="Arial"/>
              </a:rPr>
              <a:t> 3):1-205.</a:t>
            </a:r>
            <a:endParaRPr sz="1000" dirty="0">
              <a:solidFill>
                <a:srgbClr val="FF0000"/>
              </a:solidFill>
              <a:latin typeface="Arial"/>
              <a:ea typeface="Arial"/>
              <a:cs typeface="Arial"/>
              <a:sym typeface="Arial"/>
            </a:endParaRPr>
          </a:p>
        </p:txBody>
      </p:sp>
      <p:graphicFrame>
        <p:nvGraphicFramePr>
          <p:cNvPr id="11" name="Table 10"/>
          <p:cNvGraphicFramePr>
            <a:graphicFrameLocks noGrp="1"/>
          </p:cNvGraphicFramePr>
          <p:nvPr>
            <p:extLst>
              <p:ext uri="{D42A27DB-BD31-4B8C-83A1-F6EECF244321}">
                <p14:modId xmlns:p14="http://schemas.microsoft.com/office/powerpoint/2010/main" val="419969847"/>
              </p:ext>
            </p:extLst>
          </p:nvPr>
        </p:nvGraphicFramePr>
        <p:xfrm>
          <a:off x="2339976" y="1363104"/>
          <a:ext cx="7964466" cy="4511040"/>
        </p:xfrm>
        <a:graphic>
          <a:graphicData uri="http://schemas.openxmlformats.org/drawingml/2006/table">
            <a:tbl>
              <a:tblPr firstRow="1" bandRow="1">
                <a:tableStyleId>{5C22544A-7EE6-4342-B048-85BDC9FD1C3A}</a:tableStyleId>
              </a:tblPr>
              <a:tblGrid>
                <a:gridCol w="1829956"/>
                <a:gridCol w="2776126"/>
                <a:gridCol w="3358384"/>
              </a:tblGrid>
              <a:tr h="0">
                <a:tc>
                  <a:txBody>
                    <a:bodyPr/>
                    <a:lstStyle/>
                    <a:p>
                      <a:r>
                        <a:rPr lang="en-US" sz="1600" dirty="0" smtClean="0"/>
                        <a:t>Intervention phase</a:t>
                      </a:r>
                      <a:endParaRPr lang="en-US" sz="1600" dirty="0"/>
                    </a:p>
                  </a:txBody>
                  <a:tcPr>
                    <a:solidFill>
                      <a:srgbClr val="339BC7"/>
                    </a:solidFill>
                  </a:tcPr>
                </a:tc>
                <a:tc>
                  <a:txBody>
                    <a:bodyPr/>
                    <a:lstStyle/>
                    <a:p>
                      <a:r>
                        <a:rPr lang="en-US" sz="1600" dirty="0" smtClean="0"/>
                        <a:t>Definition and goals</a:t>
                      </a:r>
                      <a:endParaRPr lang="en-US" sz="1600" dirty="0"/>
                    </a:p>
                  </a:txBody>
                  <a:tcPr>
                    <a:solidFill>
                      <a:srgbClr val="339BC7"/>
                    </a:solidFill>
                  </a:tcPr>
                </a:tc>
                <a:tc>
                  <a:txBody>
                    <a:bodyPr/>
                    <a:lstStyle/>
                    <a:p>
                      <a:r>
                        <a:rPr lang="en-US" sz="1600" dirty="0" smtClean="0"/>
                        <a:t>Method</a:t>
                      </a:r>
                      <a:endParaRPr lang="en-US" sz="1600" dirty="0"/>
                    </a:p>
                  </a:txBody>
                  <a:tcPr>
                    <a:solidFill>
                      <a:srgbClr val="339BC7"/>
                    </a:solidFill>
                  </a:tcPr>
                </a:tc>
              </a:tr>
              <a:tr h="370840">
                <a:tc>
                  <a:txBody>
                    <a:bodyPr/>
                    <a:lstStyle/>
                    <a:p>
                      <a:r>
                        <a:rPr lang="en-US" sz="1600" dirty="0" smtClean="0">
                          <a:solidFill>
                            <a:srgbClr val="A01C33"/>
                          </a:solidFill>
                        </a:rPr>
                        <a:t>Primary Prevention</a:t>
                      </a:r>
                      <a:endParaRPr lang="en-US" sz="1600" dirty="0">
                        <a:solidFill>
                          <a:srgbClr val="A01C33"/>
                        </a:solidFill>
                      </a:endParaRPr>
                    </a:p>
                  </a:txBody>
                  <a:tcPr>
                    <a:solidFill>
                      <a:srgbClr val="E8F6FB"/>
                    </a:solidFill>
                  </a:tcPr>
                </a:tc>
                <a:tc>
                  <a:txBody>
                    <a:bodyPr/>
                    <a:lstStyle/>
                    <a:p>
                      <a:r>
                        <a:rPr lang="en-US" sz="1600" dirty="0" smtClean="0"/>
                        <a:t>Prevent development of overweight</a:t>
                      </a:r>
                      <a:r>
                        <a:rPr lang="en-US" sz="1600" baseline="0" dirty="0" smtClean="0"/>
                        <a:t> and obesity</a:t>
                      </a:r>
                      <a:endParaRPr lang="en-US" sz="1600" dirty="0"/>
                    </a:p>
                  </a:txBody>
                  <a:tcPr>
                    <a:solidFill>
                      <a:srgbClr val="E8F6FB"/>
                    </a:solidFill>
                  </a:tcPr>
                </a:tc>
                <a:tc>
                  <a:txBody>
                    <a:bodyPr/>
                    <a:lstStyle/>
                    <a:p>
                      <a:pPr marL="285750" indent="-285750">
                        <a:buClr>
                          <a:srgbClr val="A01C33"/>
                        </a:buClr>
                        <a:buFont typeface="Arial" panose="020B0604020202020204" pitchFamily="34" charset="0"/>
                        <a:buChar char="•"/>
                      </a:pPr>
                      <a:r>
                        <a:rPr lang="en-US" sz="1600" dirty="0" smtClean="0"/>
                        <a:t>Educate the public</a:t>
                      </a:r>
                    </a:p>
                    <a:p>
                      <a:pPr marL="285750" indent="-285750">
                        <a:buClr>
                          <a:srgbClr val="A01C33"/>
                        </a:buClr>
                        <a:buFont typeface="Arial" panose="020B0604020202020204" pitchFamily="34" charset="0"/>
                        <a:buChar char="•"/>
                      </a:pPr>
                      <a:r>
                        <a:rPr lang="en-US" sz="1600" dirty="0" smtClean="0"/>
                        <a:t>Modify obesogenic built environment</a:t>
                      </a:r>
                    </a:p>
                    <a:p>
                      <a:pPr marL="285750" indent="-285750">
                        <a:buClr>
                          <a:srgbClr val="A01C33"/>
                        </a:buClr>
                        <a:buFont typeface="Arial" panose="020B0604020202020204" pitchFamily="34" charset="0"/>
                        <a:buChar char="•"/>
                      </a:pPr>
                      <a:r>
                        <a:rPr lang="en-US" sz="1600" dirty="0" smtClean="0"/>
                        <a:t>Promote health</a:t>
                      </a:r>
                      <a:r>
                        <a:rPr lang="en-US" sz="1600" baseline="0" dirty="0" smtClean="0"/>
                        <a:t>y eating and regular physical activity</a:t>
                      </a:r>
                      <a:endParaRPr lang="en-US" sz="1600" dirty="0"/>
                    </a:p>
                  </a:txBody>
                  <a:tcPr>
                    <a:solidFill>
                      <a:srgbClr val="E8F6FB"/>
                    </a:solidFill>
                  </a:tcPr>
                </a:tc>
              </a:tr>
              <a:tr h="370840">
                <a:tc>
                  <a:txBody>
                    <a:bodyPr/>
                    <a:lstStyle/>
                    <a:p>
                      <a:r>
                        <a:rPr lang="en-US" sz="1600" dirty="0" smtClean="0">
                          <a:solidFill>
                            <a:srgbClr val="A01C33"/>
                          </a:solidFill>
                        </a:rPr>
                        <a:t>Secondary Prevention</a:t>
                      </a:r>
                      <a:endParaRPr lang="en-US" sz="1600" dirty="0">
                        <a:solidFill>
                          <a:srgbClr val="A01C33"/>
                        </a:solidFill>
                      </a:endParaRPr>
                    </a:p>
                  </a:txBody>
                  <a:tcPr>
                    <a:solidFill>
                      <a:srgbClr val="D6EBF3"/>
                    </a:solidFill>
                  </a:tcPr>
                </a:tc>
                <a:tc>
                  <a:txBody>
                    <a:bodyPr/>
                    <a:lstStyle/>
                    <a:p>
                      <a:r>
                        <a:rPr lang="en-US" sz="1600" dirty="0" smtClean="0"/>
                        <a:t>Prevent future weight gain and development of weight-related complications in patients with overweight or obesity</a:t>
                      </a:r>
                      <a:endParaRPr lang="en-US" sz="1600" dirty="0"/>
                    </a:p>
                  </a:txBody>
                  <a:tcPr>
                    <a:solidFill>
                      <a:srgbClr val="D6EBF3"/>
                    </a:solidFill>
                  </a:tcPr>
                </a:tc>
                <a:tc>
                  <a:txBody>
                    <a:bodyPr/>
                    <a:lstStyle/>
                    <a:p>
                      <a:pPr marL="285750" indent="-285750">
                        <a:buClr>
                          <a:srgbClr val="A01C33"/>
                        </a:buClr>
                        <a:buFont typeface="Arial" panose="020B0604020202020204" pitchFamily="34" charset="0"/>
                        <a:buChar char="•"/>
                      </a:pPr>
                      <a:r>
                        <a:rPr lang="en-US" sz="1600" dirty="0" smtClean="0"/>
                        <a:t>Screen using BMI</a:t>
                      </a:r>
                    </a:p>
                    <a:p>
                      <a:pPr marL="285750" indent="-285750">
                        <a:buClr>
                          <a:srgbClr val="A01C33"/>
                        </a:buClr>
                        <a:buFont typeface="Arial" panose="020B0604020202020204" pitchFamily="34" charset="0"/>
                        <a:buChar char="•"/>
                      </a:pPr>
                      <a:r>
                        <a:rPr lang="en-US" sz="1600" dirty="0" smtClean="0"/>
                        <a:t>Diagnose using BMI and evaluation for</a:t>
                      </a:r>
                      <a:r>
                        <a:rPr lang="en-US" sz="1600" baseline="0" dirty="0" smtClean="0"/>
                        <a:t> complications</a:t>
                      </a:r>
                    </a:p>
                    <a:p>
                      <a:pPr marL="285750" indent="-285750">
                        <a:buClr>
                          <a:srgbClr val="A01C33"/>
                        </a:buClr>
                        <a:buFont typeface="Arial" panose="020B0604020202020204" pitchFamily="34" charset="0"/>
                        <a:buChar char="•"/>
                      </a:pPr>
                      <a:r>
                        <a:rPr lang="en-US" sz="1600" baseline="0" dirty="0" smtClean="0"/>
                        <a:t>Treat with lifestyle/behavioral interventions ± weight loss medications</a:t>
                      </a:r>
                      <a:endParaRPr lang="en-US" sz="1600" dirty="0"/>
                    </a:p>
                  </a:txBody>
                  <a:tcPr>
                    <a:solidFill>
                      <a:srgbClr val="D6EBF3"/>
                    </a:solidFill>
                  </a:tcPr>
                </a:tc>
              </a:tr>
              <a:tr h="370840">
                <a:tc>
                  <a:txBody>
                    <a:bodyPr/>
                    <a:lstStyle/>
                    <a:p>
                      <a:r>
                        <a:rPr lang="en-US" sz="1600" dirty="0" smtClean="0">
                          <a:solidFill>
                            <a:srgbClr val="A01C33"/>
                          </a:solidFill>
                        </a:rPr>
                        <a:t>Tertiary Prevention</a:t>
                      </a:r>
                      <a:endParaRPr lang="en-US" sz="1600" dirty="0">
                        <a:solidFill>
                          <a:srgbClr val="A01C33"/>
                        </a:solidFill>
                      </a:endParaRPr>
                    </a:p>
                  </a:txBody>
                  <a:tcPr>
                    <a:solidFill>
                      <a:srgbClr val="E8F6FB"/>
                    </a:solidFill>
                  </a:tcPr>
                </a:tc>
                <a:tc>
                  <a:txBody>
                    <a:bodyPr/>
                    <a:lstStyle/>
                    <a:p>
                      <a:r>
                        <a:rPr lang="en-US" sz="1600" dirty="0" smtClean="0"/>
                        <a:t>Treat with weight-loss therapy to eliminate or ameliorate weight-related complications and prevent disease progression</a:t>
                      </a:r>
                      <a:endParaRPr lang="en-US" sz="1600" dirty="0"/>
                    </a:p>
                  </a:txBody>
                  <a:tcPr>
                    <a:solidFill>
                      <a:srgbClr val="E8F6FB"/>
                    </a:solidFill>
                  </a:tcPr>
                </a:tc>
                <a:tc>
                  <a:txBody>
                    <a:bodyPr/>
                    <a:lstStyle/>
                    <a:p>
                      <a:pPr marL="285750" indent="-285750">
                        <a:buClr>
                          <a:srgbClr val="A01C33"/>
                        </a:buClr>
                        <a:buFont typeface="Arial" panose="020B0604020202020204" pitchFamily="34" charset="0"/>
                        <a:buChar char="•"/>
                      </a:pPr>
                      <a:r>
                        <a:rPr lang="en-US" sz="1600" baseline="0" dirty="0" smtClean="0"/>
                        <a:t>Treat with lifestyle/behavioral interventions plus weight loss medications</a:t>
                      </a:r>
                    </a:p>
                    <a:p>
                      <a:pPr marL="285750" indent="-285750">
                        <a:buClr>
                          <a:srgbClr val="A01C33"/>
                        </a:buClr>
                        <a:buFont typeface="Arial" panose="020B0604020202020204" pitchFamily="34" charset="0"/>
                        <a:buChar char="•"/>
                      </a:pPr>
                      <a:r>
                        <a:rPr lang="en-US" sz="1600" baseline="0" dirty="0" smtClean="0"/>
                        <a:t>Consider bariatric surgery</a:t>
                      </a:r>
                      <a:endParaRPr lang="en-US" sz="1600" dirty="0"/>
                    </a:p>
                  </a:txBody>
                  <a:tcPr>
                    <a:solidFill>
                      <a:srgbClr val="E8F6FB"/>
                    </a:solidFill>
                  </a:tcPr>
                </a:tc>
              </a:tr>
            </a:tbl>
          </a:graphicData>
        </a:graphic>
      </p:graphicFrame>
    </p:spTree>
    <p:extLst>
      <p:ext uri="{BB962C8B-B14F-4D97-AF65-F5344CB8AC3E}">
        <p14:creationId xmlns:p14="http://schemas.microsoft.com/office/powerpoint/2010/main" val="10477230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6" name="Picture 2"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6075"/>
            <a:ext cx="91186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4" name="Picture 2" descr="mlpan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45014"/>
            <a:ext cx="449580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5" name="Picture 3" descr="polleracarnaval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076" y="381000"/>
            <a:ext cx="49879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6" name="WordArt 4"/>
          <p:cNvSpPr>
            <a:spLocks noChangeArrowheads="1" noChangeShapeType="1" noTextEdit="1"/>
          </p:cNvSpPr>
          <p:nvPr/>
        </p:nvSpPr>
        <p:spPr bwMode="auto">
          <a:xfrm>
            <a:off x="1905000" y="304800"/>
            <a:ext cx="6553200" cy="1371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s-PA" sz="4400" kern="1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Edwardian Script ITC" panose="030303020407070D0804" pitchFamily="66" charset="0"/>
              </a:rPr>
              <a:t>Gracias...</a:t>
            </a:r>
          </a:p>
        </p:txBody>
      </p:sp>
      <p:pic>
        <p:nvPicPr>
          <p:cNvPr id="571397" name="Picture 5" descr="Vin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8289" y="1712914"/>
            <a:ext cx="41052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81" name="Oval 113680"/>
          <p:cNvSpPr/>
          <p:nvPr/>
        </p:nvSpPr>
        <p:spPr>
          <a:xfrm>
            <a:off x="4109117" y="1824894"/>
            <a:ext cx="4858186" cy="3960439"/>
          </a:xfrm>
          <a:prstGeom prst="ellipse">
            <a:avLst/>
          </a:prstGeom>
          <a:noFill/>
          <a:ln>
            <a:solidFill>
              <a:srgbClr val="A0023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en-US" sz="3200" dirty="0">
              <a:solidFill>
                <a:prstClr val="black"/>
              </a:solidFill>
            </a:endParaRPr>
          </a:p>
        </p:txBody>
      </p:sp>
      <p:sp>
        <p:nvSpPr>
          <p:cNvPr id="113679" name="Title 1"/>
          <p:cNvSpPr>
            <a:spLocks noGrp="1"/>
          </p:cNvSpPr>
          <p:nvPr>
            <p:ph type="title"/>
          </p:nvPr>
        </p:nvSpPr>
        <p:spPr/>
        <p:txBody>
          <a:bodyPr/>
          <a:lstStyle/>
          <a:p>
            <a:r>
              <a:rPr lang="en-US" dirty="0" smtClean="0"/>
              <a:t>Medical Complications of Obesity </a:t>
            </a:r>
            <a:endParaRPr lang="en-US" dirty="0"/>
          </a:p>
        </p:txBody>
      </p:sp>
      <p:sp>
        <p:nvSpPr>
          <p:cNvPr id="2" name="Slide Number Placeholder 1"/>
          <p:cNvSpPr>
            <a:spLocks noGrp="1"/>
          </p:cNvSpPr>
          <p:nvPr>
            <p:ph type="sldNum" sz="quarter" idx="12"/>
          </p:nvPr>
        </p:nvSpPr>
        <p:spPr/>
        <p:txBody>
          <a:bodyPr/>
          <a:lstStyle/>
          <a:p>
            <a:fld id="{C2D6052C-4BC4-1142-8D6D-5456C29F3E90}" type="slidenum">
              <a:rPr lang="en-US" smtClean="0">
                <a:solidFill>
                  <a:prstClr val="black">
                    <a:tint val="75000"/>
                  </a:prstClr>
                </a:solidFill>
              </a:rPr>
              <a:pPr/>
              <a:t>5</a:t>
            </a:fld>
            <a:endParaRPr lang="en-US" dirty="0">
              <a:solidFill>
                <a:prstClr val="black">
                  <a:tint val="75000"/>
                </a:prstClr>
              </a:solidFill>
            </a:endParaRPr>
          </a:p>
        </p:txBody>
      </p:sp>
      <p:sp>
        <p:nvSpPr>
          <p:cNvPr id="6" name="TextBox 5"/>
          <p:cNvSpPr txBox="1"/>
          <p:nvPr/>
        </p:nvSpPr>
        <p:spPr>
          <a:xfrm>
            <a:off x="5502698" y="920706"/>
            <a:ext cx="2045343"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2800" b="1" dirty="0">
                <a:solidFill>
                  <a:srgbClr val="A00230"/>
                </a:solidFill>
              </a:rPr>
              <a:t>Obesity</a:t>
            </a:r>
          </a:p>
        </p:txBody>
      </p:sp>
      <p:sp>
        <p:nvSpPr>
          <p:cNvPr id="10" name="TextBox 9"/>
          <p:cNvSpPr txBox="1"/>
          <p:nvPr/>
        </p:nvSpPr>
        <p:spPr>
          <a:xfrm>
            <a:off x="5005373" y="3672568"/>
            <a:ext cx="1027113" cy="400050"/>
          </a:xfrm>
          <a:prstGeom prst="rect">
            <a:avLst/>
          </a:prstGeom>
          <a:noFill/>
          <a:ln>
            <a:noFill/>
          </a:ln>
        </p:spPr>
        <p:txBody>
          <a:bodyPr wrap="none">
            <a:spAutoFit/>
          </a:bodyPr>
          <a:lstStyle/>
          <a:p>
            <a:pPr algn="ctr">
              <a:defRPr/>
            </a:pPr>
            <a:r>
              <a:rPr lang="en-US" sz="2000" dirty="0">
                <a:solidFill>
                  <a:prstClr val="black"/>
                </a:solidFill>
                <a:latin typeface="Arial" pitchFamily="34" charset="0"/>
                <a:ea typeface="ＭＳ Ｐゴシック" pitchFamily="34" charset="-128"/>
                <a:cs typeface="Arial" pitchFamily="34" charset="0"/>
              </a:rPr>
              <a:t>NAFLD</a:t>
            </a:r>
          </a:p>
        </p:txBody>
      </p:sp>
      <p:sp>
        <p:nvSpPr>
          <p:cNvPr id="11" name="TextBox 10"/>
          <p:cNvSpPr txBox="1"/>
          <p:nvPr/>
        </p:nvSpPr>
        <p:spPr>
          <a:xfrm>
            <a:off x="4494879" y="4594710"/>
            <a:ext cx="4074129"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fontAlgn="auto">
              <a:spcBef>
                <a:spcPts val="0"/>
              </a:spcBef>
              <a:spcAft>
                <a:spcPts val="0"/>
              </a:spcAft>
              <a:defRPr sz="2800" b="1">
                <a:solidFill>
                  <a:schemeClr val="accent2"/>
                </a:solidFill>
                <a:cs typeface="Arial" pitchFamily="34" charset="0"/>
              </a:defRPr>
            </a:lvl1pPr>
          </a:lstStyle>
          <a:p>
            <a:r>
              <a:rPr lang="en-US" dirty="0">
                <a:solidFill>
                  <a:srgbClr val="A00230"/>
                </a:solidFill>
              </a:rPr>
              <a:t>Cardiovascular Disease</a:t>
            </a:r>
          </a:p>
        </p:txBody>
      </p:sp>
      <p:sp>
        <p:nvSpPr>
          <p:cNvPr id="12" name="TextBox 11"/>
          <p:cNvSpPr txBox="1"/>
          <p:nvPr/>
        </p:nvSpPr>
        <p:spPr>
          <a:xfrm>
            <a:off x="1981901" y="2529900"/>
            <a:ext cx="2590446" cy="3131627"/>
          </a:xfrm>
          <a:prstGeom prst="rect">
            <a:avLst/>
          </a:prstGeom>
          <a:noFill/>
          <a:ln>
            <a:noFill/>
          </a:ln>
        </p:spPr>
        <p:txBody>
          <a:bodyPr wrap="square">
            <a:spAutoFit/>
          </a:bodyPr>
          <a:lstStyle/>
          <a:p>
            <a:pPr algn="ctr">
              <a:spcBef>
                <a:spcPts val="900"/>
              </a:spcBef>
              <a:defRPr/>
            </a:pPr>
            <a:r>
              <a:rPr lang="en-US" sz="2000" dirty="0">
                <a:solidFill>
                  <a:srgbClr val="000000"/>
                </a:solidFill>
                <a:latin typeface="Arial" pitchFamily="34" charset="0"/>
                <a:ea typeface="ＭＳ Ｐゴシック" pitchFamily="34" charset="-128"/>
                <a:cs typeface="Arial" pitchFamily="34" charset="0"/>
              </a:rPr>
              <a:t>Dismotility/disability</a:t>
            </a:r>
          </a:p>
          <a:p>
            <a:pPr algn="ctr">
              <a:spcBef>
                <a:spcPts val="900"/>
              </a:spcBef>
              <a:defRPr/>
            </a:pPr>
            <a:r>
              <a:rPr lang="en-US" sz="2000" dirty="0">
                <a:solidFill>
                  <a:prstClr val="black"/>
                </a:solidFill>
                <a:latin typeface="Arial" pitchFamily="34" charset="0"/>
                <a:ea typeface="ＭＳ Ｐゴシック" pitchFamily="34" charset="-128"/>
                <a:cs typeface="Arial" pitchFamily="34" charset="0"/>
              </a:rPr>
              <a:t>GERD</a:t>
            </a:r>
          </a:p>
          <a:p>
            <a:pPr algn="ctr">
              <a:spcBef>
                <a:spcPts val="900"/>
              </a:spcBef>
              <a:defRPr/>
            </a:pPr>
            <a:r>
              <a:rPr lang="en-US" sz="2000" dirty="0">
                <a:solidFill>
                  <a:srgbClr val="000000"/>
                </a:solidFill>
                <a:latin typeface="Arial" pitchFamily="34" charset="0"/>
                <a:ea typeface="ＭＳ Ｐゴシック" pitchFamily="34" charset="-128"/>
                <a:cs typeface="Arial" pitchFamily="34" charset="0"/>
              </a:rPr>
              <a:t>Lung function</a:t>
            </a:r>
            <a:br>
              <a:rPr lang="en-US" sz="2000" dirty="0">
                <a:solidFill>
                  <a:srgbClr val="000000"/>
                </a:solidFill>
                <a:latin typeface="Arial" pitchFamily="34" charset="0"/>
                <a:ea typeface="ＭＳ Ｐゴシック" pitchFamily="34" charset="-128"/>
                <a:cs typeface="Arial" pitchFamily="34" charset="0"/>
              </a:rPr>
            </a:br>
            <a:r>
              <a:rPr lang="en-US" sz="2000" dirty="0">
                <a:solidFill>
                  <a:srgbClr val="000000"/>
                </a:solidFill>
                <a:latin typeface="Arial" pitchFamily="34" charset="0"/>
                <a:ea typeface="ＭＳ Ｐゴシック" pitchFamily="34" charset="-128"/>
                <a:cs typeface="Arial" pitchFamily="34" charset="0"/>
              </a:rPr>
              <a:t>defects</a:t>
            </a:r>
          </a:p>
          <a:p>
            <a:pPr algn="ctr">
              <a:spcBef>
                <a:spcPts val="900"/>
              </a:spcBef>
              <a:defRPr/>
            </a:pPr>
            <a:r>
              <a:rPr lang="en-US" sz="2000" dirty="0">
                <a:solidFill>
                  <a:srgbClr val="000000"/>
                </a:solidFill>
                <a:latin typeface="Arial" pitchFamily="34" charset="0"/>
                <a:ea typeface="ＭＳ Ｐゴシック" pitchFamily="34" charset="-128"/>
                <a:cs typeface="Arial" pitchFamily="34" charset="0"/>
              </a:rPr>
              <a:t>Osteoarthritis</a:t>
            </a:r>
          </a:p>
          <a:p>
            <a:pPr algn="ctr">
              <a:spcBef>
                <a:spcPts val="900"/>
              </a:spcBef>
              <a:defRPr/>
            </a:pPr>
            <a:r>
              <a:rPr lang="en-US" sz="2000" dirty="0">
                <a:solidFill>
                  <a:srgbClr val="000000"/>
                </a:solidFill>
                <a:latin typeface="Arial" pitchFamily="34" charset="0"/>
                <a:ea typeface="ＭＳ Ｐゴシック" pitchFamily="34" charset="-128"/>
                <a:cs typeface="Arial" pitchFamily="34" charset="0"/>
              </a:rPr>
              <a:t>Sleep apnea</a:t>
            </a:r>
          </a:p>
          <a:p>
            <a:pPr algn="ctr">
              <a:spcBef>
                <a:spcPts val="900"/>
              </a:spcBef>
              <a:defRPr/>
            </a:pPr>
            <a:r>
              <a:rPr lang="en-US" sz="2000" dirty="0">
                <a:solidFill>
                  <a:srgbClr val="000000"/>
                </a:solidFill>
                <a:latin typeface="Arial" pitchFamily="34" charset="0"/>
                <a:ea typeface="ＭＳ Ｐゴシック" pitchFamily="34" charset="-128"/>
                <a:cs typeface="Arial" pitchFamily="34" charset="0"/>
              </a:rPr>
              <a:t>Urinary</a:t>
            </a:r>
            <a:br>
              <a:rPr lang="en-US" sz="2000" dirty="0">
                <a:solidFill>
                  <a:srgbClr val="000000"/>
                </a:solidFill>
                <a:latin typeface="Arial" pitchFamily="34" charset="0"/>
                <a:ea typeface="ＭＳ Ｐゴシック" pitchFamily="34" charset="-128"/>
                <a:cs typeface="Arial" pitchFamily="34" charset="0"/>
              </a:rPr>
            </a:br>
            <a:r>
              <a:rPr lang="en-US" sz="2000" dirty="0">
                <a:solidFill>
                  <a:srgbClr val="000000"/>
                </a:solidFill>
                <a:latin typeface="Arial" pitchFamily="34" charset="0"/>
                <a:ea typeface="ＭＳ Ｐゴシック" pitchFamily="34" charset="-128"/>
                <a:cs typeface="Arial" pitchFamily="34" charset="0"/>
              </a:rPr>
              <a:t>incontinence</a:t>
            </a:r>
          </a:p>
        </p:txBody>
      </p:sp>
      <p:sp>
        <p:nvSpPr>
          <p:cNvPr id="13" name="TextBox 12"/>
          <p:cNvSpPr txBox="1"/>
          <p:nvPr/>
        </p:nvSpPr>
        <p:spPr>
          <a:xfrm>
            <a:off x="5413756" y="3112238"/>
            <a:ext cx="2222083" cy="400110"/>
          </a:xfrm>
          <a:prstGeom prst="rect">
            <a:avLst/>
          </a:prstGeom>
          <a:noFill/>
          <a:ln>
            <a:noFill/>
          </a:ln>
        </p:spPr>
        <p:txBody>
          <a:bodyPr wrap="none">
            <a:spAutoFit/>
          </a:bodyPr>
          <a:lstStyle/>
          <a:p>
            <a:pPr algn="ctr">
              <a:defRPr/>
            </a:pPr>
            <a:r>
              <a:rPr lang="en-US" sz="2000" dirty="0">
                <a:solidFill>
                  <a:prstClr val="black"/>
                </a:solidFill>
                <a:latin typeface="Arial" pitchFamily="34" charset="0"/>
                <a:ea typeface="ＭＳ Ｐゴシック" pitchFamily="34" charset="-128"/>
                <a:cs typeface="Arial" pitchFamily="34" charset="0"/>
              </a:rPr>
              <a:t>Prediabetic states</a:t>
            </a:r>
          </a:p>
        </p:txBody>
      </p:sp>
      <p:sp>
        <p:nvSpPr>
          <p:cNvPr id="14" name="TextBox 13"/>
          <p:cNvSpPr txBox="1"/>
          <p:nvPr/>
        </p:nvSpPr>
        <p:spPr>
          <a:xfrm>
            <a:off x="6729836" y="2529371"/>
            <a:ext cx="1697037" cy="400050"/>
          </a:xfrm>
          <a:prstGeom prst="rect">
            <a:avLst/>
          </a:prstGeom>
          <a:noFill/>
          <a:ln>
            <a:noFill/>
          </a:ln>
        </p:spPr>
        <p:txBody>
          <a:bodyPr wrap="none">
            <a:spAutoFit/>
          </a:bodyPr>
          <a:lstStyle/>
          <a:p>
            <a:pPr algn="ctr">
              <a:defRPr/>
            </a:pPr>
            <a:r>
              <a:rPr lang="en-US" sz="2000" dirty="0">
                <a:solidFill>
                  <a:prstClr val="black"/>
                </a:solidFill>
                <a:latin typeface="Arial" pitchFamily="34" charset="0"/>
                <a:ea typeface="ＭＳ Ｐゴシック" pitchFamily="34" charset="-128"/>
                <a:cs typeface="Arial" pitchFamily="34" charset="0"/>
              </a:rPr>
              <a:t>Hypertension</a:t>
            </a:r>
          </a:p>
        </p:txBody>
      </p:sp>
      <p:sp>
        <p:nvSpPr>
          <p:cNvPr id="29" name="TextBox 28"/>
          <p:cNvSpPr txBox="1"/>
          <p:nvPr/>
        </p:nvSpPr>
        <p:spPr>
          <a:xfrm>
            <a:off x="4699672" y="2529311"/>
            <a:ext cx="1638514" cy="400110"/>
          </a:xfrm>
          <a:prstGeom prst="rect">
            <a:avLst/>
          </a:prstGeom>
          <a:noFill/>
          <a:ln>
            <a:noFill/>
          </a:ln>
        </p:spPr>
        <p:txBody>
          <a:bodyPr wrap="none">
            <a:spAutoFit/>
          </a:bodyPr>
          <a:lstStyle/>
          <a:p>
            <a:pPr algn="ctr">
              <a:defRPr/>
            </a:pPr>
            <a:r>
              <a:rPr lang="en-US" sz="2000" dirty="0">
                <a:solidFill>
                  <a:prstClr val="black"/>
                </a:solidFill>
                <a:latin typeface="Arial" pitchFamily="34" charset="0"/>
                <a:ea typeface="ＭＳ Ｐゴシック" pitchFamily="34" charset="-128"/>
                <a:cs typeface="Arial" pitchFamily="34" charset="0"/>
              </a:rPr>
              <a:t>Dyslipidemia</a:t>
            </a:r>
          </a:p>
        </p:txBody>
      </p:sp>
      <p:sp>
        <p:nvSpPr>
          <p:cNvPr id="31" name="TextBox 30"/>
          <p:cNvSpPr txBox="1"/>
          <p:nvPr/>
        </p:nvSpPr>
        <p:spPr>
          <a:xfrm>
            <a:off x="7122589" y="3669191"/>
            <a:ext cx="911528" cy="400110"/>
          </a:xfrm>
          <a:prstGeom prst="rect">
            <a:avLst/>
          </a:prstGeom>
          <a:noFill/>
          <a:ln>
            <a:noFill/>
          </a:ln>
        </p:spPr>
        <p:txBody>
          <a:bodyPr wrap="none">
            <a:spAutoFit/>
          </a:bodyPr>
          <a:lstStyle/>
          <a:p>
            <a:pPr algn="ctr">
              <a:defRPr/>
            </a:pPr>
            <a:r>
              <a:rPr lang="en-US" sz="2000" dirty="0">
                <a:solidFill>
                  <a:prstClr val="black"/>
                </a:solidFill>
                <a:latin typeface="Arial" pitchFamily="34" charset="0"/>
                <a:ea typeface="ＭＳ Ｐゴシック" pitchFamily="34" charset="-128"/>
                <a:cs typeface="Arial" pitchFamily="34" charset="0"/>
              </a:rPr>
              <a:t>PCOS</a:t>
            </a:r>
          </a:p>
        </p:txBody>
      </p:sp>
      <p:sp>
        <p:nvSpPr>
          <p:cNvPr id="33" name="TextBox 32"/>
          <p:cNvSpPr txBox="1"/>
          <p:nvPr/>
        </p:nvSpPr>
        <p:spPr>
          <a:xfrm>
            <a:off x="5705407" y="4134114"/>
            <a:ext cx="1685078"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fontAlgn="auto">
              <a:spcBef>
                <a:spcPts val="0"/>
              </a:spcBef>
              <a:spcAft>
                <a:spcPts val="0"/>
              </a:spcAft>
              <a:defRPr sz="2800" b="1">
                <a:solidFill>
                  <a:schemeClr val="accent2"/>
                </a:solidFill>
                <a:cs typeface="Arial" pitchFamily="34" charset="0"/>
              </a:defRPr>
            </a:lvl1pPr>
          </a:lstStyle>
          <a:p>
            <a:r>
              <a:rPr lang="en-US" dirty="0">
                <a:solidFill>
                  <a:srgbClr val="A00230"/>
                </a:solidFill>
              </a:rPr>
              <a:t>Diabetes</a:t>
            </a:r>
          </a:p>
        </p:txBody>
      </p:sp>
      <p:sp>
        <p:nvSpPr>
          <p:cNvPr id="113688" name="TextBox 113687"/>
          <p:cNvSpPr txBox="1"/>
          <p:nvPr/>
        </p:nvSpPr>
        <p:spPr>
          <a:xfrm>
            <a:off x="4789868" y="2051765"/>
            <a:ext cx="3469858" cy="4616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base">
              <a:spcBef>
                <a:spcPct val="0"/>
              </a:spcBef>
              <a:spcAft>
                <a:spcPct val="0"/>
              </a:spcAft>
            </a:pPr>
            <a:r>
              <a:rPr lang="en-US" sz="2400" b="1" dirty="0">
                <a:solidFill>
                  <a:srgbClr val="267FA4"/>
                </a:solidFill>
              </a:rPr>
              <a:t>Cardiometabolic</a:t>
            </a:r>
          </a:p>
        </p:txBody>
      </p:sp>
      <p:sp>
        <p:nvSpPr>
          <p:cNvPr id="42" name="TextBox 41"/>
          <p:cNvSpPr txBox="1"/>
          <p:nvPr/>
        </p:nvSpPr>
        <p:spPr>
          <a:xfrm>
            <a:off x="2239077" y="2051764"/>
            <a:ext cx="2078390" cy="4616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base">
              <a:spcBef>
                <a:spcPct val="0"/>
              </a:spcBef>
              <a:spcAft>
                <a:spcPct val="0"/>
              </a:spcAft>
            </a:pPr>
            <a:r>
              <a:rPr lang="en-US" sz="2400" b="1" dirty="0">
                <a:solidFill>
                  <a:srgbClr val="267FA4"/>
                </a:solidFill>
              </a:rPr>
              <a:t>Biomechanical</a:t>
            </a:r>
          </a:p>
        </p:txBody>
      </p:sp>
      <p:sp>
        <p:nvSpPr>
          <p:cNvPr id="43" name="TextBox 42"/>
          <p:cNvSpPr txBox="1"/>
          <p:nvPr/>
        </p:nvSpPr>
        <p:spPr>
          <a:xfrm>
            <a:off x="9245682" y="2068441"/>
            <a:ext cx="976431" cy="4616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base">
              <a:spcBef>
                <a:spcPct val="0"/>
              </a:spcBef>
              <a:spcAft>
                <a:spcPct val="0"/>
              </a:spcAft>
            </a:pPr>
            <a:r>
              <a:rPr lang="en-US" sz="2400" b="1" dirty="0">
                <a:solidFill>
                  <a:srgbClr val="267FA4"/>
                </a:solidFill>
              </a:rPr>
              <a:t>Other</a:t>
            </a:r>
          </a:p>
        </p:txBody>
      </p:sp>
      <p:cxnSp>
        <p:nvCxnSpPr>
          <p:cNvPr id="52" name="Straight Arrow Connector 51"/>
          <p:cNvCxnSpPr>
            <a:stCxn id="6" idx="2"/>
            <a:endCxn id="43" idx="1"/>
          </p:cNvCxnSpPr>
          <p:nvPr/>
        </p:nvCxnSpPr>
        <p:spPr>
          <a:xfrm>
            <a:off x="6525369" y="1443927"/>
            <a:ext cx="2720312" cy="855347"/>
          </a:xfrm>
          <a:prstGeom prst="straightConnector1">
            <a:avLst/>
          </a:prstGeom>
          <a:ln w="85725">
            <a:solidFill>
              <a:srgbClr val="267FA4"/>
            </a:solidFill>
            <a:tailEnd type="stealth"/>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6" idx="2"/>
            <a:endCxn id="42" idx="3"/>
          </p:cNvCxnSpPr>
          <p:nvPr/>
        </p:nvCxnSpPr>
        <p:spPr>
          <a:xfrm flipH="1">
            <a:off x="4317467" y="1443926"/>
            <a:ext cx="2207902" cy="838670"/>
          </a:xfrm>
          <a:prstGeom prst="straightConnector1">
            <a:avLst/>
          </a:prstGeom>
          <a:ln w="85725">
            <a:solidFill>
              <a:srgbClr val="267FA4"/>
            </a:solidFill>
            <a:tailEnd type="stealth"/>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a:stCxn id="6" idx="2"/>
            <a:endCxn id="113688" idx="0"/>
          </p:cNvCxnSpPr>
          <p:nvPr/>
        </p:nvCxnSpPr>
        <p:spPr>
          <a:xfrm flipH="1">
            <a:off x="6524797" y="1443926"/>
            <a:ext cx="572" cy="607838"/>
          </a:xfrm>
          <a:prstGeom prst="straightConnector1">
            <a:avLst/>
          </a:prstGeom>
          <a:ln w="85725">
            <a:solidFill>
              <a:srgbClr val="267FA4"/>
            </a:solidFill>
            <a:tailEnd type="stealth"/>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132013" y="6358912"/>
            <a:ext cx="7772400" cy="477054"/>
          </a:xfrm>
          <a:prstGeom prst="rect">
            <a:avLst/>
          </a:prstGeom>
          <a:noFill/>
        </p:spPr>
        <p:txBody>
          <a:bodyPr wrap="square" rtlCol="0" anchor="b">
            <a:spAutoFit/>
          </a:bodyPr>
          <a:lstStyle/>
          <a:p>
            <a:pPr>
              <a:spcBef>
                <a:spcPts val="600"/>
              </a:spcBef>
            </a:pPr>
            <a:r>
              <a:rPr lang="en-US" sz="1000" dirty="0">
                <a:solidFill>
                  <a:prstClr val="black"/>
                </a:solidFill>
                <a:latin typeface="Arial"/>
                <a:ea typeface="ＭＳ Ｐゴシック" pitchFamily="34" charset="-128"/>
                <a:cs typeface="Arial" pitchFamily="34" charset="0"/>
              </a:rPr>
              <a:t>GERD = gastroesophageal reflux disease; NAFLD = nonalcoholic fatty liver disease; PCOS = polycystic ovary syndrome.</a:t>
            </a:r>
          </a:p>
          <a:p>
            <a:pPr>
              <a:spcBef>
                <a:spcPts val="600"/>
              </a:spcBef>
            </a:pPr>
            <a:r>
              <a:rPr lang="en-US" sz="1000" dirty="0">
                <a:solidFill>
                  <a:prstClr val="black"/>
                </a:solidFill>
                <a:latin typeface="Arial"/>
                <a:ea typeface="ＭＳ Ｐゴシック" pitchFamily="34" charset="-128"/>
                <a:cs typeface="Arial" pitchFamily="34" charset="0"/>
              </a:rPr>
              <a:t>Pi-Sunyer X. </a:t>
            </a:r>
            <a:r>
              <a:rPr lang="en-US" sz="1000" i="1" dirty="0">
                <a:solidFill>
                  <a:prstClr val="black"/>
                </a:solidFill>
                <a:latin typeface="Arial"/>
                <a:ea typeface="ＭＳ Ｐゴシック" pitchFamily="34" charset="-128"/>
                <a:cs typeface="Arial" pitchFamily="34" charset="0"/>
              </a:rPr>
              <a:t>Postgrad Med</a:t>
            </a:r>
            <a:r>
              <a:rPr lang="en-US" sz="1000" dirty="0">
                <a:solidFill>
                  <a:prstClr val="black"/>
                </a:solidFill>
                <a:latin typeface="Arial"/>
                <a:ea typeface="ＭＳ Ｐゴシック" pitchFamily="34" charset="-128"/>
                <a:cs typeface="Arial" pitchFamily="34" charset="0"/>
              </a:rPr>
              <a:t>. 2009;121:21-33.</a:t>
            </a:r>
          </a:p>
        </p:txBody>
      </p:sp>
      <p:sp>
        <p:nvSpPr>
          <p:cNvPr id="38" name="TextBox 37"/>
          <p:cNvSpPr txBox="1"/>
          <p:nvPr/>
        </p:nvSpPr>
        <p:spPr>
          <a:xfrm>
            <a:off x="8770527" y="2530105"/>
            <a:ext cx="1926738" cy="2593018"/>
          </a:xfrm>
          <a:prstGeom prst="rect">
            <a:avLst/>
          </a:prstGeom>
          <a:noFill/>
          <a:ln>
            <a:noFill/>
          </a:ln>
        </p:spPr>
        <p:txBody>
          <a:bodyPr wrap="square">
            <a:spAutoFit/>
          </a:bodyPr>
          <a:lstStyle/>
          <a:p>
            <a:pPr algn="ctr">
              <a:spcBef>
                <a:spcPts val="900"/>
              </a:spcBef>
              <a:defRPr/>
            </a:pPr>
            <a:r>
              <a:rPr lang="en-US" sz="2000" dirty="0">
                <a:solidFill>
                  <a:prstClr val="black"/>
                </a:solidFill>
                <a:latin typeface="Arial" pitchFamily="34" charset="0"/>
                <a:ea typeface="ＭＳ Ｐゴシック" pitchFamily="34" charset="-128"/>
                <a:cs typeface="Arial" pitchFamily="34" charset="0"/>
              </a:rPr>
              <a:t>Androgen deficiency</a:t>
            </a:r>
          </a:p>
          <a:p>
            <a:pPr algn="ctr">
              <a:spcBef>
                <a:spcPts val="900"/>
              </a:spcBef>
              <a:defRPr/>
            </a:pPr>
            <a:r>
              <a:rPr lang="en-US" sz="2000" dirty="0">
                <a:solidFill>
                  <a:prstClr val="black"/>
                </a:solidFill>
                <a:latin typeface="Arial" pitchFamily="34" charset="0"/>
                <a:ea typeface="ＭＳ Ｐゴシック" pitchFamily="34" charset="-128"/>
                <a:cs typeface="Arial" pitchFamily="34" charset="0"/>
              </a:rPr>
              <a:t>Cancer</a:t>
            </a:r>
          </a:p>
          <a:p>
            <a:pPr algn="ctr">
              <a:spcBef>
                <a:spcPts val="900"/>
              </a:spcBef>
              <a:defRPr/>
            </a:pPr>
            <a:r>
              <a:rPr lang="en-US" sz="2000" dirty="0">
                <a:solidFill>
                  <a:prstClr val="black"/>
                </a:solidFill>
                <a:latin typeface="Arial" pitchFamily="34" charset="0"/>
                <a:ea typeface="ＭＳ Ｐゴシック" pitchFamily="34" charset="-128"/>
                <a:cs typeface="Arial" pitchFamily="34" charset="0"/>
              </a:rPr>
              <a:t>Gallstone disease</a:t>
            </a:r>
          </a:p>
          <a:p>
            <a:pPr algn="ctr">
              <a:spcBef>
                <a:spcPts val="900"/>
              </a:spcBef>
              <a:defRPr/>
            </a:pPr>
            <a:r>
              <a:rPr lang="en-US" sz="2000" dirty="0">
                <a:solidFill>
                  <a:prstClr val="black"/>
                </a:solidFill>
                <a:latin typeface="Arial" pitchFamily="34" charset="0"/>
                <a:ea typeface="ＭＳ Ｐゴシック" pitchFamily="34" charset="-128"/>
                <a:cs typeface="Arial" pitchFamily="34" charset="0"/>
              </a:rPr>
              <a:t>Psychological</a:t>
            </a:r>
            <a:br>
              <a:rPr lang="en-US" sz="2000" dirty="0">
                <a:solidFill>
                  <a:prstClr val="black"/>
                </a:solidFill>
                <a:latin typeface="Arial" pitchFamily="34" charset="0"/>
                <a:ea typeface="ＭＳ Ｐゴシック" pitchFamily="34" charset="-128"/>
                <a:cs typeface="Arial" pitchFamily="34" charset="0"/>
              </a:rPr>
            </a:br>
            <a:r>
              <a:rPr lang="en-US" sz="2000" dirty="0">
                <a:solidFill>
                  <a:prstClr val="black"/>
                </a:solidFill>
                <a:latin typeface="Arial" pitchFamily="34" charset="0"/>
                <a:ea typeface="ＭＳ Ｐゴシック" pitchFamily="34" charset="-128"/>
                <a:cs typeface="Arial" pitchFamily="34" charset="0"/>
              </a:rPr>
              <a:t>disorders</a:t>
            </a:r>
          </a:p>
        </p:txBody>
      </p:sp>
    </p:spTree>
    <p:extLst>
      <p:ext uri="{BB962C8B-B14F-4D97-AF65-F5344CB8AC3E}">
        <p14:creationId xmlns:p14="http://schemas.microsoft.com/office/powerpoint/2010/main" val="21548430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p:cNvSpPr>
          <p:nvPr>
            <p:ph type="sldNum" sz="quarter" idx="12"/>
          </p:nvPr>
        </p:nvSpPr>
        <p:spPr/>
        <p:txBody>
          <a:bodyPr/>
          <a:lstStyle/>
          <a:p>
            <a:fld id="{86CB4B4D-7CA3-9044-876B-883B54F8677D}" type="slidenum">
              <a:rPr lang="en-US" smtClean="0"/>
              <a:pPr/>
              <a:t>6</a:t>
            </a:fld>
            <a:endParaRPr lang="en-US" dirty="0"/>
          </a:p>
        </p:txBody>
      </p:sp>
      <p:sp>
        <p:nvSpPr>
          <p:cNvPr id="335" name="Shape 335"/>
          <p:cNvSpPr>
            <a:spLocks noGrp="1"/>
          </p:cNvSpPr>
          <p:nvPr>
            <p:ph type="title"/>
          </p:nvPr>
        </p:nvSpPr>
        <p:spPr/>
        <p:txBody>
          <a:bodyPr>
            <a:normAutofit/>
          </a:bodyPr>
          <a:lstStyle>
            <a:lvl1pPr defTabSz="452627">
              <a:defRPr sz="3564"/>
            </a:lvl1pPr>
          </a:lstStyle>
          <a:p>
            <a:pPr lvl="0"/>
            <a:r>
              <a:rPr lang="en-US" smtClean="0"/>
              <a:t>Obesity-Related Abnormalities: Mechanical Problems</a:t>
            </a:r>
            <a:endParaRPr lang="en-US" dirty="0"/>
          </a:p>
        </p:txBody>
      </p:sp>
      <p:sp>
        <p:nvSpPr>
          <p:cNvPr id="8" name="Content Placeholder 7"/>
          <p:cNvSpPr>
            <a:spLocks noGrp="1"/>
          </p:cNvSpPr>
          <p:nvPr>
            <p:ph idx="1"/>
          </p:nvPr>
        </p:nvSpPr>
        <p:spPr/>
        <p:txBody>
          <a:bodyPr/>
          <a:lstStyle/>
          <a:p>
            <a:pPr lvl="0">
              <a:buClr>
                <a:srgbClr val="A00230"/>
              </a:buClr>
              <a:buFont typeface="Wingdings" panose="05000000000000000000" pitchFamily="2" charset="2"/>
              <a:buChar char="§"/>
            </a:pPr>
            <a:r>
              <a:rPr lang="en-US" dirty="0" smtClean="0"/>
              <a:t>Breathing disorders (sleep apnea, asthma)</a:t>
            </a:r>
          </a:p>
          <a:p>
            <a:pPr lvl="0">
              <a:buClr>
                <a:srgbClr val="A00230"/>
              </a:buClr>
              <a:buFont typeface="Wingdings" panose="05000000000000000000" pitchFamily="2" charset="2"/>
              <a:buChar char="§"/>
            </a:pPr>
            <a:r>
              <a:rPr lang="en-US" dirty="0" smtClean="0"/>
              <a:t>Osteoarthritis</a:t>
            </a:r>
          </a:p>
          <a:p>
            <a:pPr lvl="0">
              <a:buClr>
                <a:srgbClr val="A00230"/>
              </a:buClr>
              <a:buFont typeface="Wingdings" panose="05000000000000000000" pitchFamily="2" charset="2"/>
              <a:buChar char="§"/>
            </a:pPr>
            <a:r>
              <a:rPr lang="en-US" dirty="0" smtClean="0"/>
              <a:t>Urinary stress incontinence</a:t>
            </a:r>
          </a:p>
          <a:p>
            <a:pPr lvl="0">
              <a:buClr>
                <a:srgbClr val="A00230"/>
              </a:buClr>
              <a:buFont typeface="Wingdings" panose="05000000000000000000" pitchFamily="2" charset="2"/>
              <a:buChar char="§"/>
            </a:pPr>
            <a:r>
              <a:rPr lang="en-US" dirty="0" smtClean="0"/>
              <a:t>GERD</a:t>
            </a:r>
          </a:p>
        </p:txBody>
      </p:sp>
      <p:sp>
        <p:nvSpPr>
          <p:cNvPr id="6" name="Shape 343"/>
          <p:cNvSpPr/>
          <p:nvPr/>
        </p:nvSpPr>
        <p:spPr>
          <a:xfrm>
            <a:off x="2132014" y="6358259"/>
            <a:ext cx="6646789" cy="477054"/>
          </a:xfrm>
          <a:prstGeom prst="rect">
            <a:avLst/>
          </a:prstGeom>
          <a:ln w="12700">
            <a:miter lim="400000"/>
          </a:ln>
          <a:extLst>
            <a:ext uri="{C572A759-6A51-4108-AA02-DFA0A04FC94B}">
              <ma14:wrappingTextBoxFlag xmlns="" xmlns:ma14="http://schemas.microsoft.com/office/mac/drawingml/2011/main" val="1"/>
            </a:ext>
          </a:extLst>
        </p:spPr>
        <p:txBody>
          <a:bodyPr lIns="91440" tIns="45720" rIns="91440" bIns="45720" anchor="b">
            <a:spAutoFit/>
          </a:bodyPr>
          <a:lstStyle/>
          <a:p>
            <a:pPr defTabSz="457200">
              <a:spcBef>
                <a:spcPts val="600"/>
              </a:spcBef>
            </a:pPr>
            <a:r>
              <a:rPr lang="en-US" sz="1000" dirty="0">
                <a:solidFill>
                  <a:prstClr val="black"/>
                </a:solidFill>
                <a:latin typeface="Arial"/>
                <a:ea typeface="Arial"/>
                <a:cs typeface="Arial"/>
                <a:sym typeface="Arial"/>
              </a:rPr>
              <a:t>GERD = gastroesophageal reflux disease.</a:t>
            </a:r>
          </a:p>
          <a:p>
            <a:pPr defTabSz="457200">
              <a:spcBef>
                <a:spcPts val="600"/>
              </a:spcBef>
            </a:pPr>
            <a:r>
              <a:rPr lang="en-US" sz="1000" dirty="0">
                <a:solidFill>
                  <a:prstClr val="black"/>
                </a:solidFill>
                <a:latin typeface="Arial"/>
                <a:ea typeface="Arial"/>
                <a:cs typeface="Arial"/>
                <a:sym typeface="Arial"/>
              </a:rPr>
              <a:t>Garvey TW</a:t>
            </a:r>
            <a:r>
              <a:rPr sz="1000" dirty="0">
                <a:solidFill>
                  <a:prstClr val="black"/>
                </a:solidFill>
                <a:latin typeface="Arial"/>
                <a:ea typeface="Arial"/>
                <a:cs typeface="Arial"/>
                <a:sym typeface="Arial"/>
              </a:rPr>
              <a:t>, et al. </a:t>
            </a:r>
            <a:r>
              <a:rPr sz="1000" i="1" dirty="0">
                <a:solidFill>
                  <a:prstClr val="black"/>
                </a:solidFill>
                <a:latin typeface="Arial"/>
                <a:ea typeface="Arial"/>
                <a:cs typeface="Arial"/>
                <a:sym typeface="Arial"/>
              </a:rPr>
              <a:t>Endocr Pract</a:t>
            </a:r>
            <a:r>
              <a:rPr sz="1000" dirty="0">
                <a:solidFill>
                  <a:prstClr val="black"/>
                </a:solidFill>
                <a:latin typeface="Arial"/>
                <a:ea typeface="Arial"/>
                <a:cs typeface="Arial"/>
                <a:sym typeface="Arial"/>
              </a:rPr>
              <a:t>. 201</a:t>
            </a:r>
            <a:r>
              <a:rPr lang="en-US" sz="1000" dirty="0">
                <a:solidFill>
                  <a:prstClr val="black"/>
                </a:solidFill>
                <a:latin typeface="Arial"/>
                <a:ea typeface="Arial"/>
                <a:cs typeface="Arial"/>
                <a:sym typeface="Arial"/>
              </a:rPr>
              <a:t>6</a:t>
            </a:r>
            <a:r>
              <a:rPr sz="1000" dirty="0">
                <a:solidFill>
                  <a:prstClr val="black"/>
                </a:solidFill>
                <a:latin typeface="Arial"/>
                <a:ea typeface="Arial"/>
                <a:cs typeface="Arial"/>
                <a:sym typeface="Arial"/>
              </a:rPr>
              <a:t>;</a:t>
            </a:r>
            <a:r>
              <a:rPr lang="en-US" sz="1000" dirty="0">
                <a:solidFill>
                  <a:prstClr val="black"/>
                </a:solidFill>
                <a:latin typeface="Arial"/>
                <a:ea typeface="Arial"/>
                <a:cs typeface="Arial"/>
                <a:sym typeface="Arial"/>
              </a:rPr>
              <a:t>22(</a:t>
            </a:r>
            <a:r>
              <a:rPr lang="en-US" sz="1000" dirty="0" err="1">
                <a:solidFill>
                  <a:prstClr val="black"/>
                </a:solidFill>
                <a:latin typeface="Arial"/>
                <a:ea typeface="Arial"/>
                <a:cs typeface="Arial"/>
                <a:sym typeface="Arial"/>
              </a:rPr>
              <a:t>suppl</a:t>
            </a:r>
            <a:r>
              <a:rPr lang="en-US" sz="1000" dirty="0">
                <a:solidFill>
                  <a:prstClr val="black"/>
                </a:solidFill>
                <a:latin typeface="Arial"/>
                <a:ea typeface="Arial"/>
                <a:cs typeface="Arial"/>
                <a:sym typeface="Arial"/>
              </a:rPr>
              <a:t> 3):1-205.</a:t>
            </a:r>
            <a:endParaRPr sz="100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254431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p:cNvSpPr>
          <p:nvPr>
            <p:ph type="sldNum" sz="quarter" idx="10"/>
          </p:nvPr>
        </p:nvSpPr>
        <p:spPr/>
        <p:txBody>
          <a:bodyPr/>
          <a:lstStyle/>
          <a:p>
            <a:fld id="{86CB4B4D-7CA3-9044-876B-883B54F8677D}" type="slidenum">
              <a:rPr lang="en-US" smtClean="0"/>
              <a:pPr/>
              <a:t>7</a:t>
            </a:fld>
            <a:endParaRPr lang="en-US" dirty="0"/>
          </a:p>
        </p:txBody>
      </p:sp>
      <p:sp>
        <p:nvSpPr>
          <p:cNvPr id="340" name="Shape 340"/>
          <p:cNvSpPr>
            <a:spLocks noGrp="1"/>
          </p:cNvSpPr>
          <p:nvPr>
            <p:ph type="title"/>
          </p:nvPr>
        </p:nvSpPr>
        <p:spPr/>
        <p:txBody>
          <a:bodyPr/>
          <a:lstStyle>
            <a:lvl1pPr defTabSz="452627">
              <a:defRPr sz="3564"/>
            </a:lvl1pPr>
          </a:lstStyle>
          <a:p>
            <a:pPr lvl="0"/>
            <a:r>
              <a:rPr lang="en-US" smtClean="0"/>
              <a:t>Obesity-Related Abnormalities:</a:t>
            </a:r>
            <a:br>
              <a:rPr lang="en-US" smtClean="0"/>
            </a:br>
            <a:r>
              <a:rPr lang="en-US" smtClean="0"/>
              <a:t>Metabolic and Organ Dysfunction</a:t>
            </a:r>
            <a:endParaRPr lang="en-US" dirty="0"/>
          </a:p>
        </p:txBody>
      </p:sp>
      <p:sp>
        <p:nvSpPr>
          <p:cNvPr id="341" name="Shape 341"/>
          <p:cNvSpPr>
            <a:spLocks noGrp="1"/>
          </p:cNvSpPr>
          <p:nvPr>
            <p:ph idx="1"/>
          </p:nvPr>
        </p:nvSpPr>
        <p:spPr/>
        <p:txBody>
          <a:bodyPr/>
          <a:lstStyle/>
          <a:p>
            <a:pPr lvl="0"/>
            <a:r>
              <a:rPr lang="en-US" smtClean="0"/>
              <a:t>Appetite dysregulation</a:t>
            </a:r>
          </a:p>
          <a:p>
            <a:pPr lvl="0"/>
            <a:r>
              <a:rPr lang="en-US" smtClean="0"/>
              <a:t>Abnormal energy balance</a:t>
            </a:r>
          </a:p>
          <a:p>
            <a:pPr lvl="0"/>
            <a:r>
              <a:rPr lang="en-US" smtClean="0"/>
              <a:t>Endocrine dysfunction</a:t>
            </a:r>
          </a:p>
          <a:p>
            <a:pPr lvl="1"/>
            <a:r>
              <a:rPr lang="en-US" smtClean="0"/>
              <a:t>Elevated leptin levels</a:t>
            </a:r>
          </a:p>
          <a:p>
            <a:pPr lvl="1"/>
            <a:r>
              <a:rPr lang="en-US" smtClean="0"/>
              <a:t>Insulin resistance</a:t>
            </a:r>
          </a:p>
          <a:p>
            <a:pPr lvl="0"/>
            <a:r>
              <a:rPr lang="en-US" smtClean="0"/>
              <a:t>Dysregulated adipokine signaling</a:t>
            </a:r>
          </a:p>
          <a:p>
            <a:r>
              <a:rPr lang="en-US" smtClean="0">
                <a:sym typeface="Calibri"/>
              </a:rPr>
              <a:t>Abnormal endothelial function</a:t>
            </a:r>
            <a:endParaRPr lang="en-US" dirty="0">
              <a:sym typeface="Calibri"/>
            </a:endParaRPr>
          </a:p>
        </p:txBody>
      </p:sp>
      <p:sp>
        <p:nvSpPr>
          <p:cNvPr id="6" name="Content Placeholder 5"/>
          <p:cNvSpPr>
            <a:spLocks noGrp="1"/>
          </p:cNvSpPr>
          <p:nvPr>
            <p:ph idx="13"/>
          </p:nvPr>
        </p:nvSpPr>
        <p:spPr/>
        <p:txBody>
          <a:bodyPr/>
          <a:lstStyle/>
          <a:p>
            <a:pPr lvl="0"/>
            <a:r>
              <a:rPr lang="en-US" smtClean="0">
                <a:sym typeface="Calibri"/>
              </a:rPr>
              <a:t>Hypertension</a:t>
            </a:r>
          </a:p>
          <a:p>
            <a:r>
              <a:rPr lang="en-US" smtClean="0"/>
              <a:t>Infertility</a:t>
            </a:r>
          </a:p>
          <a:p>
            <a:pPr lvl="0"/>
            <a:r>
              <a:rPr lang="en-US" smtClean="0">
                <a:sym typeface="Calibri"/>
              </a:rPr>
              <a:t>Nonalcoholic fatty liver disease (NAFLD)</a:t>
            </a:r>
          </a:p>
          <a:p>
            <a:pPr lvl="0"/>
            <a:r>
              <a:rPr lang="en-US" smtClean="0">
                <a:sym typeface="Calibri"/>
              </a:rPr>
              <a:t>Dyslipidemia</a:t>
            </a:r>
          </a:p>
          <a:p>
            <a:pPr lvl="0"/>
            <a:r>
              <a:rPr lang="en-US" smtClean="0">
                <a:sym typeface="Calibri"/>
              </a:rPr>
              <a:t>Systemic inflammation</a:t>
            </a:r>
          </a:p>
          <a:p>
            <a:pPr lvl="0"/>
            <a:r>
              <a:rPr lang="en-US" smtClean="0">
                <a:sym typeface="Calibri"/>
              </a:rPr>
              <a:t>Adipose tissue inflammation</a:t>
            </a:r>
            <a:endParaRPr lang="en-US" dirty="0">
              <a:sym typeface="Calibri"/>
            </a:endParaRPr>
          </a:p>
        </p:txBody>
      </p:sp>
      <p:sp>
        <p:nvSpPr>
          <p:cNvPr id="342" name="Shape 342"/>
          <p:cNvSpPr/>
          <p:nvPr/>
        </p:nvSpPr>
        <p:spPr>
          <a:xfrm>
            <a:off x="6172200" y="1600201"/>
            <a:ext cx="4038600" cy="45259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339470" indent="-339470" defTabSz="452627">
              <a:spcBef>
                <a:spcPts val="600"/>
              </a:spcBef>
              <a:buSzPct val="100000"/>
              <a:buFont typeface="Arial"/>
              <a:buChar char="•"/>
              <a:defRPr sz="1800"/>
            </a:pPr>
            <a:endParaRPr sz="2772" dirty="0">
              <a:solidFill>
                <a:prstClr val="black"/>
              </a:solidFill>
            </a:endParaRPr>
          </a:p>
        </p:txBody>
      </p:sp>
      <p:sp>
        <p:nvSpPr>
          <p:cNvPr id="9" name="Shape 343"/>
          <p:cNvSpPr/>
          <p:nvPr/>
        </p:nvSpPr>
        <p:spPr>
          <a:xfrm>
            <a:off x="2132014" y="6358259"/>
            <a:ext cx="6646789" cy="477054"/>
          </a:xfrm>
          <a:prstGeom prst="rect">
            <a:avLst/>
          </a:prstGeom>
          <a:ln w="12700">
            <a:miter lim="400000"/>
          </a:ln>
          <a:extLst>
            <a:ext uri="{C572A759-6A51-4108-AA02-DFA0A04FC94B}">
              <ma14:wrappingTextBoxFlag xmlns="" xmlns:ma14="http://schemas.microsoft.com/office/mac/drawingml/2011/main" val="1"/>
            </a:ext>
          </a:extLst>
        </p:spPr>
        <p:txBody>
          <a:bodyPr lIns="91440" tIns="45720" rIns="91440" bIns="45720" anchor="b">
            <a:spAutoFit/>
          </a:bodyPr>
          <a:lstStyle/>
          <a:p>
            <a:pPr defTabSz="457200">
              <a:spcBef>
                <a:spcPts val="600"/>
              </a:spcBef>
            </a:pPr>
            <a:r>
              <a:rPr lang="en-US" sz="1000" dirty="0">
                <a:solidFill>
                  <a:prstClr val="black"/>
                </a:solidFill>
                <a:latin typeface="Arial"/>
                <a:ea typeface="Arial"/>
                <a:cs typeface="Arial"/>
                <a:sym typeface="Arial"/>
              </a:rPr>
              <a:t>GERD = gastroesophageal reflux disease.</a:t>
            </a:r>
          </a:p>
          <a:p>
            <a:pPr defTabSz="457200">
              <a:spcBef>
                <a:spcPts val="600"/>
              </a:spcBef>
            </a:pPr>
            <a:r>
              <a:rPr lang="en-US" sz="1000" dirty="0">
                <a:solidFill>
                  <a:prstClr val="black"/>
                </a:solidFill>
                <a:latin typeface="Arial"/>
                <a:ea typeface="Arial"/>
                <a:cs typeface="Arial"/>
                <a:sym typeface="Arial"/>
              </a:rPr>
              <a:t>Garvey TW</a:t>
            </a:r>
            <a:r>
              <a:rPr sz="1000" dirty="0">
                <a:solidFill>
                  <a:prstClr val="black"/>
                </a:solidFill>
                <a:latin typeface="Arial"/>
                <a:ea typeface="Arial"/>
                <a:cs typeface="Arial"/>
                <a:sym typeface="Arial"/>
              </a:rPr>
              <a:t>, et al. </a:t>
            </a:r>
            <a:r>
              <a:rPr sz="1000" i="1" dirty="0">
                <a:solidFill>
                  <a:prstClr val="black"/>
                </a:solidFill>
                <a:latin typeface="Arial"/>
                <a:ea typeface="Arial"/>
                <a:cs typeface="Arial"/>
                <a:sym typeface="Arial"/>
              </a:rPr>
              <a:t>Endocr Pract</a:t>
            </a:r>
            <a:r>
              <a:rPr sz="1000" dirty="0">
                <a:solidFill>
                  <a:prstClr val="black"/>
                </a:solidFill>
                <a:latin typeface="Arial"/>
                <a:ea typeface="Arial"/>
                <a:cs typeface="Arial"/>
                <a:sym typeface="Arial"/>
              </a:rPr>
              <a:t>. 201</a:t>
            </a:r>
            <a:r>
              <a:rPr lang="en-US" sz="1000" dirty="0">
                <a:solidFill>
                  <a:prstClr val="black"/>
                </a:solidFill>
                <a:latin typeface="Arial"/>
                <a:ea typeface="Arial"/>
                <a:cs typeface="Arial"/>
                <a:sym typeface="Arial"/>
              </a:rPr>
              <a:t>6</a:t>
            </a:r>
            <a:r>
              <a:rPr sz="1000" dirty="0">
                <a:solidFill>
                  <a:prstClr val="black"/>
                </a:solidFill>
                <a:latin typeface="Arial"/>
                <a:ea typeface="Arial"/>
                <a:cs typeface="Arial"/>
                <a:sym typeface="Arial"/>
              </a:rPr>
              <a:t>;</a:t>
            </a:r>
            <a:r>
              <a:rPr lang="en-US" sz="1000" dirty="0">
                <a:solidFill>
                  <a:prstClr val="black"/>
                </a:solidFill>
                <a:latin typeface="Arial"/>
                <a:ea typeface="Arial"/>
                <a:cs typeface="Arial"/>
                <a:sym typeface="Arial"/>
              </a:rPr>
              <a:t>22(</a:t>
            </a:r>
            <a:r>
              <a:rPr lang="en-US" sz="1000" dirty="0" err="1">
                <a:solidFill>
                  <a:prstClr val="black"/>
                </a:solidFill>
                <a:latin typeface="Arial"/>
                <a:ea typeface="Arial"/>
                <a:cs typeface="Arial"/>
                <a:sym typeface="Arial"/>
              </a:rPr>
              <a:t>suppl</a:t>
            </a:r>
            <a:r>
              <a:rPr lang="en-US" sz="1000" dirty="0">
                <a:solidFill>
                  <a:prstClr val="black"/>
                </a:solidFill>
                <a:latin typeface="Arial"/>
                <a:ea typeface="Arial"/>
                <a:cs typeface="Arial"/>
                <a:sym typeface="Arial"/>
              </a:rPr>
              <a:t> 3):1-205.</a:t>
            </a:r>
            <a:endParaRPr sz="100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4094102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Obesity Has Multiple Pathophysiologic Origins</a:t>
            </a:r>
            <a:endParaRPr lang="en-US" dirty="0"/>
          </a:p>
        </p:txBody>
      </p:sp>
      <p:sp>
        <p:nvSpPr>
          <p:cNvPr id="5" name="Slide Number Placeholder 4"/>
          <p:cNvSpPr>
            <a:spLocks noGrp="1"/>
          </p:cNvSpPr>
          <p:nvPr>
            <p:ph type="sldNum" sz="quarter" idx="12"/>
          </p:nvPr>
        </p:nvSpPr>
        <p:spPr/>
        <p:txBody>
          <a:bodyPr/>
          <a:lstStyle/>
          <a:p>
            <a:fld id="{C2D6052C-4BC4-1142-8D6D-5456C29F3E90}" type="slidenum">
              <a:rPr lang="en-US" smtClean="0"/>
              <a:pPr/>
              <a:t>8</a:t>
            </a:fld>
            <a:endParaRPr lang="en-US" dirty="0"/>
          </a:p>
        </p:txBody>
      </p:sp>
      <p:sp>
        <p:nvSpPr>
          <p:cNvPr id="4" name="TextBox 3"/>
          <p:cNvSpPr txBox="1"/>
          <p:nvPr/>
        </p:nvSpPr>
        <p:spPr>
          <a:xfrm>
            <a:off x="2132014" y="6589984"/>
            <a:ext cx="6646789" cy="246221"/>
          </a:xfrm>
          <a:prstGeom prst="rect">
            <a:avLst/>
          </a:prstGeom>
          <a:noFill/>
        </p:spPr>
        <p:txBody>
          <a:bodyPr wrap="square" rtlCol="0" anchor="b">
            <a:spAutoFit/>
          </a:bodyPr>
          <a:lstStyle/>
          <a:p>
            <a:pPr defTabSz="457200"/>
            <a:r>
              <a:rPr lang="en-US" sz="1000" dirty="0">
                <a:solidFill>
                  <a:prstClr val="black"/>
                </a:solidFill>
                <a:latin typeface="Arial" panose="020B0604020202020204" pitchFamily="34" charset="0"/>
                <a:cs typeface="Arial" panose="020B0604020202020204" pitchFamily="34" charset="0"/>
              </a:rPr>
              <a:t>Bray  GA, et al. </a:t>
            </a:r>
            <a:r>
              <a:rPr lang="en-US" sz="1000" i="1" dirty="0">
                <a:solidFill>
                  <a:prstClr val="black"/>
                </a:solidFill>
                <a:latin typeface="Arial" panose="020B0604020202020204" pitchFamily="34" charset="0"/>
                <a:cs typeface="Arial" panose="020B0604020202020204" pitchFamily="34" charset="0"/>
              </a:rPr>
              <a:t>Lancet</a:t>
            </a:r>
            <a:r>
              <a:rPr lang="en-US" sz="1000" dirty="0">
                <a:solidFill>
                  <a:prstClr val="black"/>
                </a:solidFill>
                <a:latin typeface="Arial" panose="020B0604020202020204" pitchFamily="34" charset="0"/>
                <a:cs typeface="Arial" panose="020B0604020202020204" pitchFamily="34" charset="0"/>
              </a:rPr>
              <a:t>. 2016;387:1947-1956.</a:t>
            </a:r>
          </a:p>
        </p:txBody>
      </p:sp>
      <p:grpSp>
        <p:nvGrpSpPr>
          <p:cNvPr id="48" name="Group 47"/>
          <p:cNvGrpSpPr/>
          <p:nvPr/>
        </p:nvGrpSpPr>
        <p:grpSpPr>
          <a:xfrm>
            <a:off x="3212152" y="1657390"/>
            <a:ext cx="5754996" cy="4297361"/>
            <a:chOff x="1688152" y="1657389"/>
            <a:chExt cx="5754996" cy="4297361"/>
          </a:xfrm>
        </p:grpSpPr>
        <p:sp>
          <p:nvSpPr>
            <p:cNvPr id="7" name="Freeform 6"/>
            <p:cNvSpPr/>
            <p:nvPr/>
          </p:nvSpPr>
          <p:spPr>
            <a:xfrm>
              <a:off x="3681639" y="3209860"/>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171949" tIns="171949" rIns="171949" bIns="171949" numCol="1" spcCol="1270" anchor="ctr" anchorCtr="0">
              <a:noAutofit/>
            </a:bodyPr>
            <a:lstStyle/>
            <a:p>
              <a:pPr algn="ctr" defTabSz="844550">
                <a:lnSpc>
                  <a:spcPct val="90000"/>
                </a:lnSpc>
                <a:spcBef>
                  <a:spcPct val="0"/>
                </a:spcBef>
                <a:spcAft>
                  <a:spcPct val="35000"/>
                </a:spcAft>
              </a:pPr>
              <a:r>
                <a:rPr lang="en-US" sz="1900" b="1" dirty="0">
                  <a:solidFill>
                    <a:prstClr val="white"/>
                  </a:solidFill>
                </a:rPr>
                <a:t>Obesity</a:t>
              </a:r>
            </a:p>
          </p:txBody>
        </p:sp>
        <p:sp>
          <p:nvSpPr>
            <p:cNvPr id="15" name="Freeform 14"/>
            <p:cNvSpPr/>
            <p:nvPr/>
          </p:nvSpPr>
          <p:spPr>
            <a:xfrm>
              <a:off x="3681639" y="1657389"/>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algn="ctr" defTabSz="444500">
                <a:lnSpc>
                  <a:spcPct val="90000"/>
                </a:lnSpc>
                <a:spcBef>
                  <a:spcPct val="0"/>
                </a:spcBef>
                <a:spcAft>
                  <a:spcPct val="35000"/>
                </a:spcAft>
              </a:pPr>
              <a:r>
                <a:rPr lang="en-US" sz="1600" b="1" dirty="0">
                  <a:solidFill>
                    <a:prstClr val="white"/>
                  </a:solidFill>
                </a:rPr>
                <a:t>Epigenetic</a:t>
              </a:r>
            </a:p>
          </p:txBody>
        </p:sp>
        <p:sp>
          <p:nvSpPr>
            <p:cNvPr id="17" name="Freeform 16"/>
            <p:cNvSpPr/>
            <p:nvPr/>
          </p:nvSpPr>
          <p:spPr>
            <a:xfrm>
              <a:off x="5675126" y="2433625"/>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algn="ctr" defTabSz="444500">
                <a:lnSpc>
                  <a:spcPct val="90000"/>
                </a:lnSpc>
                <a:spcBef>
                  <a:spcPct val="0"/>
                </a:spcBef>
                <a:spcAft>
                  <a:spcPct val="35000"/>
                </a:spcAft>
              </a:pPr>
              <a:r>
                <a:rPr lang="en-US" sz="1600" b="1" dirty="0">
                  <a:solidFill>
                    <a:prstClr val="white"/>
                  </a:solidFill>
                </a:rPr>
                <a:t>Genetic</a:t>
              </a:r>
            </a:p>
          </p:txBody>
        </p:sp>
        <p:sp>
          <p:nvSpPr>
            <p:cNvPr id="19" name="Freeform 18"/>
            <p:cNvSpPr/>
            <p:nvPr/>
          </p:nvSpPr>
          <p:spPr>
            <a:xfrm>
              <a:off x="5675126" y="3986096"/>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algn="ctr" defTabSz="444500">
                <a:lnSpc>
                  <a:spcPct val="90000"/>
                </a:lnSpc>
                <a:spcBef>
                  <a:spcPct val="0"/>
                </a:spcBef>
                <a:spcAft>
                  <a:spcPct val="35000"/>
                </a:spcAft>
              </a:pPr>
              <a:r>
                <a:rPr lang="en-US" sz="1600" b="1" dirty="0">
                  <a:solidFill>
                    <a:prstClr val="white"/>
                  </a:solidFill>
                </a:rPr>
                <a:t>Physiologic</a:t>
              </a:r>
            </a:p>
          </p:txBody>
        </p:sp>
        <p:sp>
          <p:nvSpPr>
            <p:cNvPr id="21" name="Freeform 20"/>
            <p:cNvSpPr/>
            <p:nvPr/>
          </p:nvSpPr>
          <p:spPr>
            <a:xfrm>
              <a:off x="3681639" y="4762332"/>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algn="ctr" defTabSz="444500">
                <a:lnSpc>
                  <a:spcPct val="90000"/>
                </a:lnSpc>
                <a:spcBef>
                  <a:spcPct val="0"/>
                </a:spcBef>
                <a:spcAft>
                  <a:spcPct val="35000"/>
                </a:spcAft>
              </a:pPr>
              <a:r>
                <a:rPr lang="en-US" sz="1600" b="1" dirty="0">
                  <a:solidFill>
                    <a:prstClr val="white"/>
                  </a:solidFill>
                </a:rPr>
                <a:t>Behavioral</a:t>
              </a:r>
            </a:p>
          </p:txBody>
        </p:sp>
        <p:sp>
          <p:nvSpPr>
            <p:cNvPr id="24" name="Freeform 23"/>
            <p:cNvSpPr/>
            <p:nvPr/>
          </p:nvSpPr>
          <p:spPr>
            <a:xfrm>
              <a:off x="1688152" y="3986096"/>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algn="ctr" defTabSz="444500">
                <a:lnSpc>
                  <a:spcPct val="90000"/>
                </a:lnSpc>
                <a:spcBef>
                  <a:spcPct val="0"/>
                </a:spcBef>
                <a:spcAft>
                  <a:spcPct val="35000"/>
                </a:spcAft>
              </a:pPr>
              <a:r>
                <a:rPr lang="en-US" sz="1600" b="1" dirty="0">
                  <a:solidFill>
                    <a:prstClr val="white"/>
                  </a:solidFill>
                </a:rPr>
                <a:t>Sociocultural</a:t>
              </a:r>
            </a:p>
          </p:txBody>
        </p:sp>
        <p:sp>
          <p:nvSpPr>
            <p:cNvPr id="26" name="Freeform 25"/>
            <p:cNvSpPr/>
            <p:nvPr/>
          </p:nvSpPr>
          <p:spPr>
            <a:xfrm>
              <a:off x="1688152" y="2433625"/>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algn="ctr" defTabSz="444500">
                <a:lnSpc>
                  <a:spcPct val="90000"/>
                </a:lnSpc>
                <a:spcBef>
                  <a:spcPct val="0"/>
                </a:spcBef>
                <a:spcAft>
                  <a:spcPct val="35000"/>
                </a:spcAft>
              </a:pPr>
              <a:r>
                <a:rPr lang="en-US" sz="1600" b="1" dirty="0">
                  <a:solidFill>
                    <a:prstClr val="white"/>
                  </a:solidFill>
                </a:rPr>
                <a:t>Environmental</a:t>
              </a:r>
            </a:p>
          </p:txBody>
        </p:sp>
        <p:cxnSp>
          <p:nvCxnSpPr>
            <p:cNvPr id="28" name="Straight Arrow Connector 27"/>
            <p:cNvCxnSpPr>
              <a:stCxn id="15" idx="3"/>
              <a:endCxn id="7" idx="1"/>
            </p:cNvCxnSpPr>
            <p:nvPr/>
          </p:nvCxnSpPr>
          <p:spPr>
            <a:xfrm>
              <a:off x="4565651" y="2849808"/>
              <a:ext cx="0" cy="360052"/>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5363737" y="3334215"/>
              <a:ext cx="434897" cy="211873"/>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5313633" y="4100052"/>
              <a:ext cx="462702" cy="279925"/>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1" idx="1"/>
              <a:endCxn id="7" idx="3"/>
            </p:cNvCxnSpPr>
            <p:nvPr/>
          </p:nvCxnSpPr>
          <p:spPr>
            <a:xfrm flipV="1">
              <a:off x="4565651" y="4402279"/>
              <a:ext cx="0" cy="360053"/>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3411570" y="4137104"/>
              <a:ext cx="390996" cy="265175"/>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324708" y="3253073"/>
              <a:ext cx="477858" cy="293015"/>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862901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p:cNvSpPr>
          <p:nvPr>
            <p:ph type="ctrTitle"/>
          </p:nvPr>
        </p:nvSpPr>
        <p:spPr/>
        <p:txBody>
          <a:bodyPr/>
          <a:lstStyle/>
          <a:p>
            <a:pPr lvl="0"/>
            <a:r>
              <a:rPr lang="en-US" smtClean="0"/>
              <a:t>Worldwide Trends</a:t>
            </a:r>
            <a:endParaRPr lang="en-US" dirty="0"/>
          </a:p>
        </p:txBody>
      </p:sp>
      <p:sp>
        <p:nvSpPr>
          <p:cNvPr id="429" name="Shape 429"/>
          <p:cNvSpPr>
            <a:spLocks noGrp="1"/>
          </p:cNvSpPr>
          <p:nvPr>
            <p:ph type="subTitle" idx="1"/>
          </p:nvPr>
        </p:nvSpPr>
        <p:spPr/>
        <p:txBody>
          <a:bodyPr/>
          <a:lstStyle/>
          <a:p>
            <a:pPr lvl="0"/>
            <a:r>
              <a:rPr lang="en-US" smtClean="0"/>
              <a:t>Epidemiology of Obesity</a:t>
            </a:r>
            <a:endParaRPr lang="en-US" dirty="0"/>
          </a:p>
        </p:txBody>
      </p:sp>
      <p:sp>
        <p:nvSpPr>
          <p:cNvPr id="430" name="Shape 430"/>
          <p:cNvSpPr>
            <a:spLocks noGrp="1"/>
          </p:cNvSpPr>
          <p:nvPr>
            <p:ph type="sldNum" sz="quarter" idx="12"/>
          </p:nvPr>
        </p:nvSpPr>
        <p:spPr/>
        <p:txBody>
          <a:bodyPr/>
          <a:lstStyle/>
          <a:p>
            <a:fld id="{86CB4B4D-7CA3-9044-876B-883B54F8677D}" type="slidenum">
              <a:rPr lang="en-US" smtClean="0">
                <a:solidFill>
                  <a:srgbClr val="666666"/>
                </a:solidFill>
              </a:rPr>
              <a:pPr/>
              <a:t>9</a:t>
            </a:fld>
            <a:endParaRPr lang="en-US" dirty="0">
              <a:solidFill>
                <a:srgbClr val="666666"/>
              </a:solidFill>
            </a:endParaRPr>
          </a:p>
        </p:txBody>
      </p:sp>
    </p:spTree>
    <p:extLst>
      <p:ext uri="{BB962C8B-B14F-4D97-AF65-F5344CB8AC3E}">
        <p14:creationId xmlns:p14="http://schemas.microsoft.com/office/powerpoint/2010/main" val="1867737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besity_Resource_Center_New_Slide_Template_0816_C" id="{1E974F79-CCE7-444D-BF53-B829798B47C1}" vid="{6E52A105-281E-3548-90B5-75C678DA9ACA}"/>
    </a:ext>
  </a:extLst>
</a:theme>
</file>

<file path=ppt/theme/theme10.xml><?xml version="1.0" encoding="utf-8"?>
<a:theme xmlns:a="http://schemas.openxmlformats.org/drawingml/2006/main" name="37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8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9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40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2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46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48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3_Hyperglicemic crises">
  <a:themeElements>
    <a:clrScheme name="3_Hyperglicemic crise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3_Hyperglicemic crise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Hyperglicemic crise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3_Hyperglicemic crise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3_Hyperglicemic crise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3_Hyperglicemic crise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3_Hyperglicemic crise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3_Hyperglicemic crise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3_Hyperglicemic crise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3_Hyperglicemic crise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3_Hyperglicemic crise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GOLD">
  <a:themeElements>
    <a:clrScheme name="">
      <a:dk1>
        <a:srgbClr val="808080"/>
      </a:dk1>
      <a:lt1>
        <a:srgbClr val="FFFFFF"/>
      </a:lt1>
      <a:dk2>
        <a:srgbClr val="000066"/>
      </a:dk2>
      <a:lt2>
        <a:srgbClr val="F9FC72"/>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fontScheme name="2_GOL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GOL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GOL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GOL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GOL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GOL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GOL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GOL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17_Diseño predeterminado">
  <a:themeElements>
    <a:clrScheme name="117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17_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7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17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17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17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17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17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17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4_Office Theme">
  <a:themeElements>
    <a:clrScheme name="ORC 1">
      <a:dk1>
        <a:srgbClr val="000000"/>
      </a:dk1>
      <a:lt1>
        <a:srgbClr val="666666"/>
      </a:lt1>
      <a:dk2>
        <a:srgbClr val="FFFFFF"/>
      </a:dk2>
      <a:lt2>
        <a:srgbClr val="E7E6E6"/>
      </a:lt2>
      <a:accent1>
        <a:srgbClr val="339BC7"/>
      </a:accent1>
      <a:accent2>
        <a:srgbClr val="A00230"/>
      </a:accent2>
      <a:accent3>
        <a:srgbClr val="A5A5A5"/>
      </a:accent3>
      <a:accent4>
        <a:srgbClr val="F7941E"/>
      </a:accent4>
      <a:accent5>
        <a:srgbClr val="267FA4"/>
      </a:accent5>
      <a:accent6>
        <a:srgbClr val="79B05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besity_Resource_Center_New_Slide_Template_0816_C" id="{1E974F79-CCE7-444D-BF53-B829798B47C1}" vid="{6E52A105-281E-3548-90B5-75C678DA9ACA}"/>
    </a:ext>
  </a:extLst>
</a:theme>
</file>

<file path=ppt/theme/theme4.xml><?xml version="1.0" encoding="utf-8"?>
<a:theme xmlns:a="http://schemas.openxmlformats.org/drawingml/2006/main" name="97_Office Theme">
  <a:themeElements>
    <a:clrScheme name="ORC 1">
      <a:dk1>
        <a:srgbClr val="000000"/>
      </a:dk1>
      <a:lt1>
        <a:srgbClr val="666666"/>
      </a:lt1>
      <a:dk2>
        <a:srgbClr val="FFFFFF"/>
      </a:dk2>
      <a:lt2>
        <a:srgbClr val="E7E6E6"/>
      </a:lt2>
      <a:accent1>
        <a:srgbClr val="339BC7"/>
      </a:accent1>
      <a:accent2>
        <a:srgbClr val="A00230"/>
      </a:accent2>
      <a:accent3>
        <a:srgbClr val="A5A5A5"/>
      </a:accent3>
      <a:accent4>
        <a:srgbClr val="F7941E"/>
      </a:accent4>
      <a:accent5>
        <a:srgbClr val="267FA4"/>
      </a:accent5>
      <a:accent6>
        <a:srgbClr val="79B05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besity_Resource_Center_New_Slide_Template_0816_C" id="{1E974F79-CCE7-444D-BF53-B829798B47C1}" vid="{6E52A105-281E-3548-90B5-75C678DA9ACA}"/>
    </a:ext>
  </a:extLst>
</a:theme>
</file>

<file path=ppt/theme/theme5.xml><?xml version="1.0" encoding="utf-8"?>
<a:theme xmlns:a="http://schemas.openxmlformats.org/drawingml/2006/main" name="299_Office Theme">
  <a:themeElements>
    <a:clrScheme name="ORC 1">
      <a:dk1>
        <a:srgbClr val="000000"/>
      </a:dk1>
      <a:lt1>
        <a:srgbClr val="666666"/>
      </a:lt1>
      <a:dk2>
        <a:srgbClr val="FFFFFF"/>
      </a:dk2>
      <a:lt2>
        <a:srgbClr val="E7E6E6"/>
      </a:lt2>
      <a:accent1>
        <a:srgbClr val="339BC7"/>
      </a:accent1>
      <a:accent2>
        <a:srgbClr val="A00230"/>
      </a:accent2>
      <a:accent3>
        <a:srgbClr val="A5A5A5"/>
      </a:accent3>
      <a:accent4>
        <a:srgbClr val="F7941E"/>
      </a:accent4>
      <a:accent5>
        <a:srgbClr val="267FA4"/>
      </a:accent5>
      <a:accent6>
        <a:srgbClr val="79B05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besity_Resource_Center_New_Slide_Template_0816_C" id="{1E974F79-CCE7-444D-BF53-B829798B47C1}" vid="{6E52A105-281E-3548-90B5-75C678DA9ACA}"/>
    </a:ext>
  </a:extLst>
</a:theme>
</file>

<file path=ppt/theme/theme6.xml><?xml version="1.0" encoding="utf-8"?>
<a:theme xmlns:a="http://schemas.openxmlformats.org/drawingml/2006/main" name="33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4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5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6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6EB7"/>
      </a:hlink>
      <a:folHlink>
        <a:srgbClr val="446E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TotalTime>
  <Words>4205</Words>
  <Application>Microsoft Office PowerPoint</Application>
  <PresentationFormat>Panorámica</PresentationFormat>
  <Paragraphs>441</Paragraphs>
  <Slides>41</Slides>
  <Notes>23</Notes>
  <HiddenSlides>0</HiddenSlides>
  <MMClips>0</MMClips>
  <ScaleCrop>false</ScaleCrop>
  <HeadingPairs>
    <vt:vector size="6" baseType="variant">
      <vt:variant>
        <vt:lpstr>Fuentes usadas</vt:lpstr>
      </vt:variant>
      <vt:variant>
        <vt:i4>17</vt:i4>
      </vt:variant>
      <vt:variant>
        <vt:lpstr>Tema</vt:lpstr>
      </vt:variant>
      <vt:variant>
        <vt:i4>20</vt:i4>
      </vt:variant>
      <vt:variant>
        <vt:lpstr>Títulos de diapositiva</vt:lpstr>
      </vt:variant>
      <vt:variant>
        <vt:i4>41</vt:i4>
      </vt:variant>
    </vt:vector>
  </HeadingPairs>
  <TitlesOfParts>
    <vt:vector size="78" baseType="lpstr">
      <vt:lpstr>ＭＳ Ｐゴシック</vt:lpstr>
      <vt:lpstr>Arial</vt:lpstr>
      <vt:lpstr>Arial Bold</vt:lpstr>
      <vt:lpstr>Arial Narrow</vt:lpstr>
      <vt:lpstr>Calibri</vt:lpstr>
      <vt:lpstr>Calibri Light</vt:lpstr>
      <vt:lpstr>Edwardian Script ITC</vt:lpstr>
      <vt:lpstr>Garamond</vt:lpstr>
      <vt:lpstr>Gothic</vt:lpstr>
      <vt:lpstr>Helvetica</vt:lpstr>
      <vt:lpstr>Monotype Sorts</vt:lpstr>
      <vt:lpstr>Noto Serif</vt:lpstr>
      <vt:lpstr>Symbol</vt:lpstr>
      <vt:lpstr>Tahoma</vt:lpstr>
      <vt:lpstr>Times New Roman</vt:lpstr>
      <vt:lpstr>Verdana</vt:lpstr>
      <vt:lpstr>Wingdings</vt:lpstr>
      <vt:lpstr>1_Office Theme</vt:lpstr>
      <vt:lpstr>Office Theme</vt:lpstr>
      <vt:lpstr>54_Office Theme</vt:lpstr>
      <vt:lpstr>97_Office Theme</vt:lpstr>
      <vt:lpstr>299_Office Theme</vt:lpstr>
      <vt:lpstr>33_Office Theme</vt:lpstr>
      <vt:lpstr>34_Office Theme</vt:lpstr>
      <vt:lpstr>35_Office Theme</vt:lpstr>
      <vt:lpstr>36_Office Theme</vt:lpstr>
      <vt:lpstr>37_Office Theme</vt:lpstr>
      <vt:lpstr>38_Office Theme</vt:lpstr>
      <vt:lpstr>41_Office Theme</vt:lpstr>
      <vt:lpstr>39_Office Theme</vt:lpstr>
      <vt:lpstr>40_Office Theme</vt:lpstr>
      <vt:lpstr>42_Office Theme</vt:lpstr>
      <vt:lpstr>46_Office Theme</vt:lpstr>
      <vt:lpstr>48_Office Theme</vt:lpstr>
      <vt:lpstr>3_Hyperglicemic crises</vt:lpstr>
      <vt:lpstr>2_GOLD</vt:lpstr>
      <vt:lpstr>117_Diseño predeterminado</vt:lpstr>
      <vt:lpstr>What Is the Disease of Obesity?</vt:lpstr>
      <vt:lpstr>Obesity Meets AMA Criteria for a Disease</vt:lpstr>
      <vt:lpstr>Definition of Obesity</vt:lpstr>
      <vt:lpstr>Chronic Disease Management as Applied to Obesity</vt:lpstr>
      <vt:lpstr>Medical Complications of Obesity </vt:lpstr>
      <vt:lpstr>Obesity-Related Abnormalities: Mechanical Problems</vt:lpstr>
      <vt:lpstr>Obesity-Related Abnormalities: Metabolic and Organ Dysfunction</vt:lpstr>
      <vt:lpstr>Obesity Has Multiple Pathophysiologic Origins</vt:lpstr>
      <vt:lpstr>Worldwide Trends</vt:lpstr>
      <vt:lpstr>Presentación de PowerPoint</vt:lpstr>
      <vt:lpstr>Worldwide Prevalence of Obesity 2015</vt:lpstr>
      <vt:lpstr>Obesity Increase Is Associated with Rising Rates of Diabetes Worldwide</vt:lpstr>
      <vt:lpstr>Strong Association Between Weight Gain and Diabetes: Rural India</vt:lpstr>
      <vt:lpstr>The Increase in Diabetes Parallels the Increase in Obesity in the United States</vt:lpstr>
      <vt:lpstr>Presentación de PowerPoint</vt:lpstr>
      <vt:lpstr>Presentación de PowerPoint</vt:lpstr>
      <vt:lpstr>An In-Depth Look at the 2015-2020 Dietary Guidelines</vt:lpstr>
      <vt:lpstr>Nutrition and Health Are Closely Related</vt:lpstr>
      <vt:lpstr>Adherence to the 2010 Dietary Guidelines Measured by Average Total Healthy Eating Index-2010 (HEI-2010) Scores of the U.S. Population Ages 2 Years and Older (Figure I-1)</vt:lpstr>
      <vt:lpstr>Adherence to the Physical Activity Guidelines  Percentage of Adults Meeting the Aerobic and Muscle-Strengthening Recommendations (Figure I-2)</vt:lpstr>
      <vt:lpstr>2015-2020 Dietary Guidelines for Americans: The Guidelines</vt:lpstr>
      <vt:lpstr>2015-2020 Dietary Guidelines for Americans: The Guidelines (cont.)</vt:lpstr>
      <vt:lpstr>Key Elements of Healthy Eating Patterns: Key Recommendations</vt:lpstr>
      <vt:lpstr>Key Elements of Healthy Eating Patterns: Key Recommendations (cont.)</vt:lpstr>
      <vt:lpstr>Principles of Healthy Eating Patterns</vt:lpstr>
      <vt:lpstr>Inside Healthy Eating Patterns: Food Groups</vt:lpstr>
      <vt:lpstr>Healthy Eating Patterns: Multiple Approaches</vt:lpstr>
      <vt:lpstr>DietaryGuidelines.gov</vt:lpstr>
      <vt:lpstr>Presentación de PowerPoint</vt:lpstr>
      <vt:lpstr>Macronutrient Composition</vt:lpstr>
      <vt:lpstr>Features of Different Types of Meal Plans</vt:lpstr>
      <vt:lpstr>Adherence Is More Important Than Meal Plan Type for Weight Loss Success</vt:lpstr>
      <vt:lpstr>Effects of Different Diets on Weight</vt:lpstr>
      <vt:lpstr>Presentación de PowerPoint</vt:lpstr>
      <vt:lpstr>Presentación de PowerPoint</vt:lpstr>
      <vt:lpstr>Comparative Efficacy of Weight-Loss Medications</vt:lpstr>
      <vt:lpstr>How Do We Treat Obesity?</vt:lpstr>
      <vt:lpstr>Surgery Options</vt:lpstr>
      <vt:lpstr>Surgical Options</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Disease of Obesity?</dc:title>
  <dc:creator>jorge sanchez</dc:creator>
  <cp:lastModifiedBy>gabriel chiari</cp:lastModifiedBy>
  <cp:revision>4</cp:revision>
  <dcterms:created xsi:type="dcterms:W3CDTF">2017-05-18T10:52:14Z</dcterms:created>
  <dcterms:modified xsi:type="dcterms:W3CDTF">2017-05-18T20:31:45Z</dcterms:modified>
</cp:coreProperties>
</file>