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85"/>
  </p:notesMasterIdLst>
  <p:sldIdLst>
    <p:sldId id="417" r:id="rId2"/>
    <p:sldId id="256" r:id="rId3"/>
    <p:sldId id="331" r:id="rId4"/>
    <p:sldId id="326" r:id="rId5"/>
    <p:sldId id="358" r:id="rId6"/>
    <p:sldId id="257" r:id="rId7"/>
    <p:sldId id="262" r:id="rId8"/>
    <p:sldId id="418" r:id="rId9"/>
    <p:sldId id="264" r:id="rId10"/>
    <p:sldId id="261" r:id="rId11"/>
    <p:sldId id="407" r:id="rId12"/>
    <p:sldId id="408" r:id="rId13"/>
    <p:sldId id="265" r:id="rId14"/>
    <p:sldId id="271" r:id="rId15"/>
    <p:sldId id="311" r:id="rId16"/>
    <p:sldId id="312" r:id="rId17"/>
    <p:sldId id="314" r:id="rId18"/>
    <p:sldId id="309" r:id="rId19"/>
    <p:sldId id="359" r:id="rId20"/>
    <p:sldId id="324" r:id="rId21"/>
    <p:sldId id="325" r:id="rId22"/>
    <p:sldId id="322" r:id="rId23"/>
    <p:sldId id="360" r:id="rId24"/>
    <p:sldId id="273" r:id="rId25"/>
    <p:sldId id="363" r:id="rId26"/>
    <p:sldId id="419" r:id="rId27"/>
    <p:sldId id="420" r:id="rId28"/>
    <p:sldId id="330" r:id="rId29"/>
    <p:sldId id="329" r:id="rId30"/>
    <p:sldId id="421" r:id="rId31"/>
    <p:sldId id="422" r:id="rId32"/>
    <p:sldId id="423" r:id="rId33"/>
    <p:sldId id="424" r:id="rId34"/>
    <p:sldId id="286" r:id="rId35"/>
    <p:sldId id="425" r:id="rId36"/>
    <p:sldId id="306" r:id="rId37"/>
    <p:sldId id="426" r:id="rId38"/>
    <p:sldId id="427" r:id="rId39"/>
    <p:sldId id="428" r:id="rId40"/>
    <p:sldId id="454" r:id="rId41"/>
    <p:sldId id="445" r:id="rId42"/>
    <p:sldId id="446" r:id="rId43"/>
    <p:sldId id="447" r:id="rId44"/>
    <p:sldId id="448" r:id="rId45"/>
    <p:sldId id="449" r:id="rId46"/>
    <p:sldId id="451" r:id="rId47"/>
    <p:sldId id="452" r:id="rId48"/>
    <p:sldId id="453" r:id="rId49"/>
    <p:sldId id="456" r:id="rId50"/>
    <p:sldId id="457" r:id="rId51"/>
    <p:sldId id="458" r:id="rId52"/>
    <p:sldId id="459" r:id="rId53"/>
    <p:sldId id="460" r:id="rId54"/>
    <p:sldId id="461" r:id="rId55"/>
    <p:sldId id="462" r:id="rId56"/>
    <p:sldId id="429" r:id="rId57"/>
    <p:sldId id="430" r:id="rId58"/>
    <p:sldId id="431" r:id="rId59"/>
    <p:sldId id="432" r:id="rId60"/>
    <p:sldId id="433" r:id="rId61"/>
    <p:sldId id="434" r:id="rId62"/>
    <p:sldId id="435" r:id="rId63"/>
    <p:sldId id="436" r:id="rId64"/>
    <p:sldId id="437" r:id="rId65"/>
    <p:sldId id="439" r:id="rId66"/>
    <p:sldId id="440" r:id="rId67"/>
    <p:sldId id="441" r:id="rId68"/>
    <p:sldId id="442" r:id="rId69"/>
    <p:sldId id="443" r:id="rId70"/>
    <p:sldId id="444" r:id="rId71"/>
    <p:sldId id="405" r:id="rId72"/>
    <p:sldId id="404" r:id="rId73"/>
    <p:sldId id="401" r:id="rId74"/>
    <p:sldId id="402" r:id="rId75"/>
    <p:sldId id="403" r:id="rId76"/>
    <p:sldId id="410" r:id="rId77"/>
    <p:sldId id="411" r:id="rId78"/>
    <p:sldId id="412" r:id="rId79"/>
    <p:sldId id="413" r:id="rId80"/>
    <p:sldId id="414" r:id="rId81"/>
    <p:sldId id="398" r:id="rId82"/>
    <p:sldId id="416" r:id="rId83"/>
    <p:sldId id="455"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55" autoAdjust="0"/>
    <p:restoredTop sz="94660"/>
  </p:normalViewPr>
  <p:slideViewPr>
    <p:cSldViewPr snapToGrid="0">
      <p:cViewPr varScale="1">
        <p:scale>
          <a:sx n="63" d="100"/>
          <a:sy n="63" d="100"/>
        </p:scale>
        <p:origin x="928" y="80"/>
      </p:cViewPr>
      <p:guideLst/>
    </p:cSldViewPr>
  </p:slideViewPr>
  <p:notesTextViewPr>
    <p:cViewPr>
      <p:scale>
        <a:sx n="1" d="1"/>
        <a:sy n="1" d="1"/>
      </p:scale>
      <p:origin x="0" y="0"/>
    </p:cViewPr>
  </p:notesTextViewPr>
  <p:sorterViewPr>
    <p:cViewPr varScale="1">
      <p:scale>
        <a:sx n="100" d="100"/>
        <a:sy n="100" d="100"/>
      </p:scale>
      <p:origin x="0" y="-74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Carlos%20Aguirre\Downloads\RegistroBas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MX" dirty="0"/>
              <a:t>Efecto del Cannabidiol sobre las crisis convulsivas </a:t>
            </a:r>
            <a:r>
              <a:rPr lang="es-MX" dirty="0" err="1"/>
              <a:t>percepci</a:t>
            </a:r>
            <a:r>
              <a:rPr lang="es-419" dirty="0" err="1"/>
              <a:t>ón</a:t>
            </a:r>
            <a:r>
              <a:rPr lang="es-419" baseline="0" dirty="0"/>
              <a:t> de los padres</a:t>
            </a:r>
            <a:endParaRPr lang="es-MX"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Hoja1!$B$1</c:f>
              <c:strCache>
                <c:ptCount val="1"/>
                <c:pt idx="0">
                  <c:v>Mejoría</c:v>
                </c:pt>
              </c:strCache>
            </c:strRef>
          </c:tx>
          <c:spPr>
            <a:solidFill>
              <a:srgbClr val="0070C0"/>
            </a:solidFill>
            <a:ln>
              <a:solidFill>
                <a:srgbClr val="0070C0"/>
              </a:solidFill>
            </a:ln>
            <a:effectLst/>
            <a:sp3d>
              <a:contourClr>
                <a:srgbClr val="0070C0"/>
              </a:contourClr>
            </a:sp3d>
          </c:spPr>
          <c:invertIfNegative val="0"/>
          <c:cat>
            <c:strRef>
              <c:f>Hoja1!$A$2:$A$4</c:f>
              <c:strCache>
                <c:ptCount val="3"/>
                <c:pt idx="0">
                  <c:v> Frecuencia</c:v>
                </c:pt>
                <c:pt idx="1">
                  <c:v>Duración</c:v>
                </c:pt>
                <c:pt idx="2">
                  <c:v>Intensidad</c:v>
                </c:pt>
              </c:strCache>
            </c:strRef>
          </c:cat>
          <c:val>
            <c:numRef>
              <c:f>Hoja1!$B$2:$B$4</c:f>
              <c:numCache>
                <c:formatCode>General</c:formatCode>
                <c:ptCount val="3"/>
                <c:pt idx="0">
                  <c:v>88.68</c:v>
                </c:pt>
                <c:pt idx="1">
                  <c:v>83.02</c:v>
                </c:pt>
                <c:pt idx="2">
                  <c:v>86.79</c:v>
                </c:pt>
              </c:numCache>
            </c:numRef>
          </c:val>
          <c:extLst>
            <c:ext xmlns:c16="http://schemas.microsoft.com/office/drawing/2014/chart" uri="{C3380CC4-5D6E-409C-BE32-E72D297353CC}">
              <c16:uniqueId val="{00000000-7175-4349-8A1B-ECB6A8F4963E}"/>
            </c:ext>
          </c:extLst>
        </c:ser>
        <c:ser>
          <c:idx val="1"/>
          <c:order val="1"/>
          <c:tx>
            <c:strRef>
              <c:f>Hoja1!$C$1</c:f>
              <c:strCache>
                <c:ptCount val="1"/>
                <c:pt idx="0">
                  <c:v>Sin cambios</c:v>
                </c:pt>
              </c:strCache>
            </c:strRef>
          </c:tx>
          <c:spPr>
            <a:solidFill>
              <a:srgbClr val="FFFF00"/>
            </a:solidFill>
            <a:ln>
              <a:solidFill>
                <a:srgbClr val="FFFF00"/>
              </a:solidFill>
            </a:ln>
            <a:effectLst/>
            <a:sp3d>
              <a:contourClr>
                <a:srgbClr val="FFFF00"/>
              </a:contourClr>
            </a:sp3d>
          </c:spPr>
          <c:invertIfNegative val="0"/>
          <c:cat>
            <c:strRef>
              <c:f>Hoja1!$A$2:$A$4</c:f>
              <c:strCache>
                <c:ptCount val="3"/>
                <c:pt idx="0">
                  <c:v> Frecuencia</c:v>
                </c:pt>
                <c:pt idx="1">
                  <c:v>Duración</c:v>
                </c:pt>
                <c:pt idx="2">
                  <c:v>Intensidad</c:v>
                </c:pt>
              </c:strCache>
            </c:strRef>
          </c:cat>
          <c:val>
            <c:numRef>
              <c:f>Hoja1!$C$2:$C$4</c:f>
              <c:numCache>
                <c:formatCode>General</c:formatCode>
                <c:ptCount val="3"/>
                <c:pt idx="0">
                  <c:v>7.55</c:v>
                </c:pt>
                <c:pt idx="1">
                  <c:v>13.21</c:v>
                </c:pt>
                <c:pt idx="2">
                  <c:v>9.43</c:v>
                </c:pt>
              </c:numCache>
            </c:numRef>
          </c:val>
          <c:extLst>
            <c:ext xmlns:c16="http://schemas.microsoft.com/office/drawing/2014/chart" uri="{C3380CC4-5D6E-409C-BE32-E72D297353CC}">
              <c16:uniqueId val="{00000001-7175-4349-8A1B-ECB6A8F4963E}"/>
            </c:ext>
          </c:extLst>
        </c:ser>
        <c:ser>
          <c:idx val="2"/>
          <c:order val="2"/>
          <c:tx>
            <c:strRef>
              <c:f>Hoja1!$D$1</c:f>
              <c:strCache>
                <c:ptCount val="1"/>
                <c:pt idx="0">
                  <c:v>Empeoramiento</c:v>
                </c:pt>
              </c:strCache>
            </c:strRef>
          </c:tx>
          <c:spPr>
            <a:solidFill>
              <a:srgbClr val="FF0000"/>
            </a:solidFill>
            <a:ln>
              <a:solidFill>
                <a:srgbClr val="FF0000"/>
              </a:solidFill>
            </a:ln>
            <a:effectLst/>
            <a:sp3d>
              <a:contourClr>
                <a:srgbClr val="FF0000"/>
              </a:contourClr>
            </a:sp3d>
          </c:spPr>
          <c:invertIfNegative val="0"/>
          <c:cat>
            <c:strRef>
              <c:f>Hoja1!$A$2:$A$4</c:f>
              <c:strCache>
                <c:ptCount val="3"/>
                <c:pt idx="0">
                  <c:v> Frecuencia</c:v>
                </c:pt>
                <c:pt idx="1">
                  <c:v>Duración</c:v>
                </c:pt>
                <c:pt idx="2">
                  <c:v>Intensidad</c:v>
                </c:pt>
              </c:strCache>
            </c:strRef>
          </c:cat>
          <c:val>
            <c:numRef>
              <c:f>Hoja1!$D$2:$D$4</c:f>
              <c:numCache>
                <c:formatCode>General</c:formatCode>
                <c:ptCount val="3"/>
                <c:pt idx="0">
                  <c:v>3.77</c:v>
                </c:pt>
                <c:pt idx="1">
                  <c:v>3.7</c:v>
                </c:pt>
                <c:pt idx="2">
                  <c:v>3.77</c:v>
                </c:pt>
              </c:numCache>
            </c:numRef>
          </c:val>
          <c:extLst>
            <c:ext xmlns:c16="http://schemas.microsoft.com/office/drawing/2014/chart" uri="{C3380CC4-5D6E-409C-BE32-E72D297353CC}">
              <c16:uniqueId val="{00000002-7175-4349-8A1B-ECB6A8F4963E}"/>
            </c:ext>
          </c:extLst>
        </c:ser>
        <c:dLbls>
          <c:showLegendKey val="0"/>
          <c:showVal val="0"/>
          <c:showCatName val="0"/>
          <c:showSerName val="0"/>
          <c:showPercent val="0"/>
          <c:showBubbleSize val="0"/>
        </c:dLbls>
        <c:gapWidth val="150"/>
        <c:shape val="box"/>
        <c:axId val="379413696"/>
        <c:axId val="379414088"/>
        <c:axId val="0"/>
      </c:bar3DChart>
      <c:catAx>
        <c:axId val="379413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414088"/>
        <c:crosses val="autoZero"/>
        <c:auto val="1"/>
        <c:lblAlgn val="ctr"/>
        <c:lblOffset val="100"/>
        <c:noMultiLvlLbl val="0"/>
      </c:catAx>
      <c:valAx>
        <c:axId val="379414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413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es-MX"/>
              <a:t>Efecto del Cannabidiol sobre factores de calidad de vida</a:t>
            </a:r>
          </a:p>
        </c:rich>
      </c:tx>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Hoja1!$B$1</c:f>
              <c:strCache>
                <c:ptCount val="1"/>
                <c:pt idx="0">
                  <c:v>Mejoría</c:v>
                </c:pt>
              </c:strCache>
            </c:strRef>
          </c:tx>
          <c:spPr>
            <a:solidFill>
              <a:srgbClr val="00B0F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Hoja1!$A$2:$A$5</c:f>
              <c:strCache>
                <c:ptCount val="4"/>
                <c:pt idx="0">
                  <c:v>Emoción</c:v>
                </c:pt>
                <c:pt idx="1">
                  <c:v>Cognición</c:v>
                </c:pt>
                <c:pt idx="2">
                  <c:v>Sueño</c:v>
                </c:pt>
                <c:pt idx="3">
                  <c:v>Alimentación</c:v>
                </c:pt>
              </c:strCache>
            </c:strRef>
          </c:cat>
          <c:val>
            <c:numRef>
              <c:f>Hoja1!$B$2:$B$5</c:f>
              <c:numCache>
                <c:formatCode>General</c:formatCode>
                <c:ptCount val="4"/>
                <c:pt idx="0">
                  <c:v>83</c:v>
                </c:pt>
                <c:pt idx="1">
                  <c:v>88.6</c:v>
                </c:pt>
                <c:pt idx="2">
                  <c:v>77.3</c:v>
                </c:pt>
                <c:pt idx="3">
                  <c:v>60.3</c:v>
                </c:pt>
              </c:numCache>
            </c:numRef>
          </c:val>
          <c:extLst>
            <c:ext xmlns:c16="http://schemas.microsoft.com/office/drawing/2014/chart" uri="{C3380CC4-5D6E-409C-BE32-E72D297353CC}">
              <c16:uniqueId val="{00000000-7922-483D-A9EC-4AF9E25FD1D5}"/>
            </c:ext>
          </c:extLst>
        </c:ser>
        <c:ser>
          <c:idx val="1"/>
          <c:order val="1"/>
          <c:tx>
            <c:strRef>
              <c:f>Hoja1!$C$1</c:f>
              <c:strCache>
                <c:ptCount val="1"/>
                <c:pt idx="0">
                  <c:v>Sin cambios</c:v>
                </c:pt>
              </c:strCache>
            </c:strRef>
          </c:tx>
          <c:spPr>
            <a:solidFill>
              <a:srgbClr val="FFFF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Hoja1!$A$2:$A$5</c:f>
              <c:strCache>
                <c:ptCount val="4"/>
                <c:pt idx="0">
                  <c:v>Emoción</c:v>
                </c:pt>
                <c:pt idx="1">
                  <c:v>Cognición</c:v>
                </c:pt>
                <c:pt idx="2">
                  <c:v>Sueño</c:v>
                </c:pt>
                <c:pt idx="3">
                  <c:v>Alimentación</c:v>
                </c:pt>
              </c:strCache>
            </c:strRef>
          </c:cat>
          <c:val>
            <c:numRef>
              <c:f>Hoja1!$C$2:$C$5</c:f>
              <c:numCache>
                <c:formatCode>General</c:formatCode>
                <c:ptCount val="4"/>
                <c:pt idx="0">
                  <c:v>15</c:v>
                </c:pt>
                <c:pt idx="1">
                  <c:v>9.4</c:v>
                </c:pt>
                <c:pt idx="2">
                  <c:v>16.899999999999999</c:v>
                </c:pt>
                <c:pt idx="3">
                  <c:v>37.700000000000003</c:v>
                </c:pt>
              </c:numCache>
            </c:numRef>
          </c:val>
          <c:extLst>
            <c:ext xmlns:c16="http://schemas.microsoft.com/office/drawing/2014/chart" uri="{C3380CC4-5D6E-409C-BE32-E72D297353CC}">
              <c16:uniqueId val="{00000001-7922-483D-A9EC-4AF9E25FD1D5}"/>
            </c:ext>
          </c:extLst>
        </c:ser>
        <c:ser>
          <c:idx val="2"/>
          <c:order val="2"/>
          <c:tx>
            <c:strRef>
              <c:f>Hoja1!$D$1</c:f>
              <c:strCache>
                <c:ptCount val="1"/>
                <c:pt idx="0">
                  <c:v>Empeoramiento</c:v>
                </c:pt>
              </c:strCache>
            </c:strRef>
          </c:tx>
          <c:spPr>
            <a:solidFill>
              <a:srgbClr val="FF00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Hoja1!$A$2:$A$5</c:f>
              <c:strCache>
                <c:ptCount val="4"/>
                <c:pt idx="0">
                  <c:v>Emoción</c:v>
                </c:pt>
                <c:pt idx="1">
                  <c:v>Cognición</c:v>
                </c:pt>
                <c:pt idx="2">
                  <c:v>Sueño</c:v>
                </c:pt>
                <c:pt idx="3">
                  <c:v>Alimentación</c:v>
                </c:pt>
              </c:strCache>
            </c:strRef>
          </c:cat>
          <c:val>
            <c:numRef>
              <c:f>Hoja1!$D$2:$D$5</c:f>
              <c:numCache>
                <c:formatCode>General</c:formatCode>
                <c:ptCount val="4"/>
                <c:pt idx="0">
                  <c:v>1.8</c:v>
                </c:pt>
                <c:pt idx="1">
                  <c:v>1.8</c:v>
                </c:pt>
                <c:pt idx="2">
                  <c:v>5.6</c:v>
                </c:pt>
                <c:pt idx="3">
                  <c:v>1.8</c:v>
                </c:pt>
              </c:numCache>
            </c:numRef>
          </c:val>
          <c:extLst>
            <c:ext xmlns:c16="http://schemas.microsoft.com/office/drawing/2014/chart" uri="{C3380CC4-5D6E-409C-BE32-E72D297353CC}">
              <c16:uniqueId val="{00000002-7922-483D-A9EC-4AF9E25FD1D5}"/>
            </c:ext>
          </c:extLst>
        </c:ser>
        <c:dLbls>
          <c:showLegendKey val="0"/>
          <c:showVal val="1"/>
          <c:showCatName val="0"/>
          <c:showSerName val="0"/>
          <c:showPercent val="0"/>
          <c:showBubbleSize val="0"/>
        </c:dLbls>
        <c:gapWidth val="50"/>
        <c:shape val="box"/>
        <c:axId val="379413304"/>
        <c:axId val="379416048"/>
        <c:axId val="0"/>
      </c:bar3DChart>
      <c:catAx>
        <c:axId val="379413304"/>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416048"/>
        <c:crosses val="autoZero"/>
        <c:auto val="1"/>
        <c:lblAlgn val="ctr"/>
        <c:lblOffset val="100"/>
        <c:noMultiLvlLbl val="0"/>
      </c:catAx>
      <c:valAx>
        <c:axId val="379416048"/>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413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a:t>Efectos adversos</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Hoja1!$B$1</c:f>
              <c:strCache>
                <c:ptCount val="1"/>
                <c:pt idx="0">
                  <c:v>Ectos adversos</c:v>
                </c:pt>
              </c:strCache>
            </c:strRef>
          </c:tx>
          <c:dPt>
            <c:idx val="0"/>
            <c:bubble3D val="0"/>
            <c:spPr>
              <a:solidFill>
                <a:srgbClr val="00B0F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EB9-45E1-8BD1-8A9A06C6EB3B}"/>
              </c:ext>
            </c:extLst>
          </c:dPt>
          <c:dPt>
            <c:idx val="1"/>
            <c:bubble3D val="0"/>
            <c:spPr>
              <a:solidFill>
                <a:srgbClr val="FF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EB9-45E1-8BD1-8A9A06C6EB3B}"/>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Ninguno</c:v>
                </c:pt>
                <c:pt idx="1">
                  <c:v>Alguno</c:v>
                </c:pt>
              </c:strCache>
            </c:strRef>
          </c:cat>
          <c:val>
            <c:numRef>
              <c:f>Hoja1!$B$2:$B$3</c:f>
              <c:numCache>
                <c:formatCode>General</c:formatCode>
                <c:ptCount val="2"/>
                <c:pt idx="0">
                  <c:v>58.49</c:v>
                </c:pt>
                <c:pt idx="1">
                  <c:v>41.51</c:v>
                </c:pt>
              </c:numCache>
            </c:numRef>
          </c:val>
          <c:extLst>
            <c:ext xmlns:c16="http://schemas.microsoft.com/office/drawing/2014/chart" uri="{C3380CC4-5D6E-409C-BE32-E72D297353CC}">
              <c16:uniqueId val="{00000004-0EB9-45E1-8BD1-8A9A06C6EB3B}"/>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s-MX" sz="2800" dirty="0"/>
              <a:t>Registro Basal</a:t>
            </a:r>
          </a:p>
          <a:p>
            <a:pPr>
              <a:defRPr/>
            </a:pPr>
            <a:r>
              <a:rPr lang="es-MX" dirty="0"/>
              <a:t>LDB</a:t>
            </a:r>
          </a:p>
        </c:rich>
      </c:tx>
      <c:overlay val="0"/>
    </c:title>
    <c:autoTitleDeleted val="0"/>
    <c:plotArea>
      <c:layout/>
      <c:barChart>
        <c:barDir val="col"/>
        <c:grouping val="clustered"/>
        <c:varyColors val="0"/>
        <c:ser>
          <c:idx val="0"/>
          <c:order val="1"/>
          <c:tx>
            <c:strRef>
              <c:f>'[RegistroBasal.xlsx]Con CBD'!$F$1</c:f>
              <c:strCache>
                <c:ptCount val="1"/>
                <c:pt idx="0">
                  <c:v>Crisis Mioclónicas</c:v>
                </c:pt>
              </c:strCache>
            </c:strRef>
          </c:tx>
          <c:invertIfNegative val="0"/>
          <c:dLbls>
            <c:dLbl>
              <c:idx val="0"/>
              <c:tx>
                <c:rich>
                  <a:bodyPr rot="-5400000"/>
                  <a:lstStyle/>
                  <a:p>
                    <a:pPr>
                      <a:defRPr/>
                    </a:pPr>
                    <a:r>
                      <a:rPr lang="en-US"/>
                      <a:t>Inicio de tratamiento. 1.5mL am /</a:t>
                    </a:r>
                    <a:r>
                      <a:rPr lang="en-US" baseline="0"/>
                      <a:t> 1.5mL pm</a:t>
                    </a:r>
                    <a:endParaRPr lang="en-US"/>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62A-4D94-AEE8-BFC9F73D2E99}"/>
                </c:ext>
              </c:extLst>
            </c:dLbl>
            <c:dLbl>
              <c:idx val="15"/>
              <c:tx>
                <c:rich>
                  <a:bodyPr rot="-5400000" vert="horz"/>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r>
                      <a:rPr lang="en-US" sz="1000" b="0" i="0" baseline="0">
                        <a:effectLst/>
                      </a:rPr>
                      <a:t>Incremento de dosis.  1.5mL am / 2mL pm</a:t>
                    </a:r>
                    <a:endParaRPr lang="en-US" sz="1000">
                      <a:effectLst/>
                    </a:endParaRP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2A-4D94-AEE8-BFC9F73D2E99}"/>
                </c:ext>
              </c:extLst>
            </c:dLbl>
            <c:dLbl>
              <c:idx val="23"/>
              <c:tx>
                <c:rich>
                  <a:bodyPr rot="-5400000" vert="horz"/>
                  <a:lstStyle/>
                  <a:p>
                    <a:pPr>
                      <a:defRPr/>
                    </a:pPr>
                    <a:r>
                      <a:rPr lang="en-US" sz="1000" b="0" i="0" baseline="0">
                        <a:effectLst/>
                      </a:rPr>
                      <a:t>Incremento de dosis.  2mL am / 2mL pm</a:t>
                    </a:r>
                    <a:endParaRPr lang="en-US" sz="1000">
                      <a:effectLst/>
                    </a:endParaRP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62A-4D94-AEE8-BFC9F73D2E9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'[RegistroBasal.xlsx]Con CBD'!$I$2:$I$193</c:f>
              <c:numCache>
                <c:formatCode>General</c:formatCode>
                <c:ptCount val="192"/>
                <c:pt idx="0">
                  <c:v>1</c:v>
                </c:pt>
                <c:pt idx="1">
                  <c:v>2</c:v>
                </c:pt>
                <c:pt idx="2">
                  <c:v>4</c:v>
                </c:pt>
                <c:pt idx="3">
                  <c:v>2</c:v>
                </c:pt>
                <c:pt idx="4">
                  <c:v>1</c:v>
                </c:pt>
                <c:pt idx="5">
                  <c:v>2</c:v>
                </c:pt>
                <c:pt idx="6">
                  <c:v>1</c:v>
                </c:pt>
                <c:pt idx="7">
                  <c:v>1</c:v>
                </c:pt>
                <c:pt idx="8">
                  <c:v>1</c:v>
                </c:pt>
                <c:pt idx="9">
                  <c:v>1</c:v>
                </c:pt>
                <c:pt idx="10">
                  <c:v>3</c:v>
                </c:pt>
                <c:pt idx="11">
                  <c:v>13</c:v>
                </c:pt>
                <c:pt idx="12">
                  <c:v>10</c:v>
                </c:pt>
                <c:pt idx="13">
                  <c:v>2</c:v>
                </c:pt>
                <c:pt idx="14">
                  <c:v>2</c:v>
                </c:pt>
                <c:pt idx="15">
                  <c:v>0</c:v>
                </c:pt>
                <c:pt idx="16">
                  <c:v>0</c:v>
                </c:pt>
                <c:pt idx="17">
                  <c:v>2</c:v>
                </c:pt>
                <c:pt idx="18">
                  <c:v>13</c:v>
                </c:pt>
                <c:pt idx="19">
                  <c:v>2</c:v>
                </c:pt>
                <c:pt idx="20">
                  <c:v>0</c:v>
                </c:pt>
                <c:pt idx="21">
                  <c:v>2</c:v>
                </c:pt>
                <c:pt idx="22">
                  <c:v>1</c:v>
                </c:pt>
                <c:pt idx="23">
                  <c:v>0</c:v>
                </c:pt>
                <c:pt idx="24">
                  <c:v>3</c:v>
                </c:pt>
                <c:pt idx="25">
                  <c:v>3</c:v>
                </c:pt>
                <c:pt idx="26">
                  <c:v>2</c:v>
                </c:pt>
                <c:pt idx="27">
                  <c:v>6</c:v>
                </c:pt>
                <c:pt idx="28">
                  <c:v>2</c:v>
                </c:pt>
                <c:pt idx="29">
                  <c:v>1</c:v>
                </c:pt>
                <c:pt idx="30">
                  <c:v>1</c:v>
                </c:pt>
                <c:pt idx="31">
                  <c:v>4</c:v>
                </c:pt>
                <c:pt idx="32">
                  <c:v>2</c:v>
                </c:pt>
                <c:pt idx="33">
                  <c:v>1</c:v>
                </c:pt>
                <c:pt idx="34">
                  <c:v>0</c:v>
                </c:pt>
                <c:pt idx="35">
                  <c:v>13</c:v>
                </c:pt>
                <c:pt idx="36">
                  <c:v>7</c:v>
                </c:pt>
                <c:pt idx="37">
                  <c:v>5</c:v>
                </c:pt>
                <c:pt idx="38">
                  <c:v>5</c:v>
                </c:pt>
                <c:pt idx="39">
                  <c:v>0</c:v>
                </c:pt>
                <c:pt idx="40">
                  <c:v>2</c:v>
                </c:pt>
                <c:pt idx="41">
                  <c:v>1</c:v>
                </c:pt>
                <c:pt idx="42">
                  <c:v>7</c:v>
                </c:pt>
                <c:pt idx="43">
                  <c:v>7</c:v>
                </c:pt>
                <c:pt idx="44">
                  <c:v>4</c:v>
                </c:pt>
                <c:pt idx="45">
                  <c:v>3</c:v>
                </c:pt>
                <c:pt idx="46">
                  <c:v>1</c:v>
                </c:pt>
                <c:pt idx="47">
                  <c:v>4</c:v>
                </c:pt>
                <c:pt idx="48">
                  <c:v>1</c:v>
                </c:pt>
                <c:pt idx="49">
                  <c:v>0</c:v>
                </c:pt>
                <c:pt idx="50">
                  <c:v>2</c:v>
                </c:pt>
                <c:pt idx="51">
                  <c:v>5</c:v>
                </c:pt>
                <c:pt idx="52">
                  <c:v>6</c:v>
                </c:pt>
                <c:pt idx="53">
                  <c:v>2</c:v>
                </c:pt>
                <c:pt idx="54">
                  <c:v>1</c:v>
                </c:pt>
                <c:pt idx="55">
                  <c:v>3</c:v>
                </c:pt>
                <c:pt idx="56">
                  <c:v>1</c:v>
                </c:pt>
                <c:pt idx="57">
                  <c:v>2</c:v>
                </c:pt>
                <c:pt idx="58">
                  <c:v>1</c:v>
                </c:pt>
                <c:pt idx="59">
                  <c:v>2</c:v>
                </c:pt>
                <c:pt idx="60">
                  <c:v>1</c:v>
                </c:pt>
                <c:pt idx="61">
                  <c:v>2</c:v>
                </c:pt>
                <c:pt idx="62">
                  <c:v>0</c:v>
                </c:pt>
                <c:pt idx="63">
                  <c:v>2</c:v>
                </c:pt>
                <c:pt idx="64">
                  <c:v>0</c:v>
                </c:pt>
                <c:pt idx="65">
                  <c:v>1</c:v>
                </c:pt>
                <c:pt idx="66">
                  <c:v>1</c:v>
                </c:pt>
                <c:pt idx="67">
                  <c:v>2</c:v>
                </c:pt>
                <c:pt idx="68">
                  <c:v>3</c:v>
                </c:pt>
                <c:pt idx="69">
                  <c:v>0</c:v>
                </c:pt>
                <c:pt idx="70">
                  <c:v>0</c:v>
                </c:pt>
                <c:pt idx="71">
                  <c:v>0</c:v>
                </c:pt>
                <c:pt idx="72">
                  <c:v>1</c:v>
                </c:pt>
                <c:pt idx="73">
                  <c:v>2</c:v>
                </c:pt>
                <c:pt idx="74">
                  <c:v>3</c:v>
                </c:pt>
                <c:pt idx="75">
                  <c:v>2</c:v>
                </c:pt>
                <c:pt idx="76">
                  <c:v>1</c:v>
                </c:pt>
                <c:pt idx="77">
                  <c:v>0</c:v>
                </c:pt>
                <c:pt idx="78">
                  <c:v>1</c:v>
                </c:pt>
                <c:pt idx="79">
                  <c:v>0</c:v>
                </c:pt>
                <c:pt idx="80">
                  <c:v>2</c:v>
                </c:pt>
                <c:pt idx="81">
                  <c:v>3</c:v>
                </c:pt>
                <c:pt idx="82">
                  <c:v>0</c:v>
                </c:pt>
                <c:pt idx="83">
                  <c:v>0</c:v>
                </c:pt>
                <c:pt idx="84">
                  <c:v>0</c:v>
                </c:pt>
                <c:pt idx="85">
                  <c:v>2</c:v>
                </c:pt>
                <c:pt idx="86">
                  <c:v>1</c:v>
                </c:pt>
                <c:pt idx="87">
                  <c:v>1</c:v>
                </c:pt>
                <c:pt idx="88">
                  <c:v>1</c:v>
                </c:pt>
                <c:pt idx="89">
                  <c:v>4</c:v>
                </c:pt>
                <c:pt idx="90">
                  <c:v>1</c:v>
                </c:pt>
                <c:pt idx="91">
                  <c:v>2</c:v>
                </c:pt>
                <c:pt idx="92">
                  <c:v>3</c:v>
                </c:pt>
                <c:pt idx="93">
                  <c:v>4</c:v>
                </c:pt>
                <c:pt idx="94">
                  <c:v>3</c:v>
                </c:pt>
                <c:pt idx="95">
                  <c:v>5</c:v>
                </c:pt>
                <c:pt idx="96">
                  <c:v>1</c:v>
                </c:pt>
                <c:pt idx="97">
                  <c:v>0</c:v>
                </c:pt>
                <c:pt idx="98">
                  <c:v>0</c:v>
                </c:pt>
                <c:pt idx="99">
                  <c:v>2</c:v>
                </c:pt>
                <c:pt idx="100">
                  <c:v>1</c:v>
                </c:pt>
                <c:pt idx="101">
                  <c:v>2</c:v>
                </c:pt>
                <c:pt idx="102">
                  <c:v>0</c:v>
                </c:pt>
                <c:pt idx="103">
                  <c:v>2</c:v>
                </c:pt>
                <c:pt idx="104">
                  <c:v>3</c:v>
                </c:pt>
                <c:pt idx="105">
                  <c:v>1</c:v>
                </c:pt>
                <c:pt idx="106">
                  <c:v>1</c:v>
                </c:pt>
                <c:pt idx="107">
                  <c:v>3</c:v>
                </c:pt>
                <c:pt idx="108">
                  <c:v>3</c:v>
                </c:pt>
                <c:pt idx="109">
                  <c:v>2</c:v>
                </c:pt>
                <c:pt idx="110">
                  <c:v>0</c:v>
                </c:pt>
                <c:pt idx="111">
                  <c:v>1</c:v>
                </c:pt>
                <c:pt idx="112">
                  <c:v>0</c:v>
                </c:pt>
                <c:pt idx="113">
                  <c:v>2</c:v>
                </c:pt>
                <c:pt idx="114">
                  <c:v>2</c:v>
                </c:pt>
                <c:pt idx="115">
                  <c:v>3</c:v>
                </c:pt>
                <c:pt idx="116">
                  <c:v>1</c:v>
                </c:pt>
                <c:pt idx="117">
                  <c:v>1</c:v>
                </c:pt>
                <c:pt idx="118">
                  <c:v>2</c:v>
                </c:pt>
                <c:pt idx="119">
                  <c:v>0</c:v>
                </c:pt>
                <c:pt idx="120">
                  <c:v>0</c:v>
                </c:pt>
                <c:pt idx="121">
                  <c:v>1</c:v>
                </c:pt>
                <c:pt idx="122">
                  <c:v>1</c:v>
                </c:pt>
                <c:pt idx="123">
                  <c:v>2</c:v>
                </c:pt>
                <c:pt idx="124">
                  <c:v>0</c:v>
                </c:pt>
                <c:pt idx="125">
                  <c:v>0</c:v>
                </c:pt>
                <c:pt idx="126">
                  <c:v>1</c:v>
                </c:pt>
                <c:pt idx="127">
                  <c:v>2</c:v>
                </c:pt>
                <c:pt idx="128">
                  <c:v>0</c:v>
                </c:pt>
                <c:pt idx="129">
                  <c:v>2</c:v>
                </c:pt>
                <c:pt idx="130">
                  <c:v>3</c:v>
                </c:pt>
                <c:pt idx="131">
                  <c:v>1</c:v>
                </c:pt>
                <c:pt idx="132">
                  <c:v>0</c:v>
                </c:pt>
                <c:pt idx="133">
                  <c:v>3</c:v>
                </c:pt>
                <c:pt idx="134">
                  <c:v>0</c:v>
                </c:pt>
                <c:pt idx="135">
                  <c:v>0</c:v>
                </c:pt>
                <c:pt idx="136">
                  <c:v>3</c:v>
                </c:pt>
                <c:pt idx="137">
                  <c:v>3</c:v>
                </c:pt>
                <c:pt idx="138">
                  <c:v>4</c:v>
                </c:pt>
                <c:pt idx="139">
                  <c:v>0</c:v>
                </c:pt>
                <c:pt idx="140">
                  <c:v>0</c:v>
                </c:pt>
                <c:pt idx="141">
                  <c:v>2</c:v>
                </c:pt>
                <c:pt idx="142">
                  <c:v>2</c:v>
                </c:pt>
                <c:pt idx="143">
                  <c:v>4</c:v>
                </c:pt>
                <c:pt idx="144">
                  <c:v>1</c:v>
                </c:pt>
                <c:pt idx="145">
                  <c:v>2</c:v>
                </c:pt>
                <c:pt idx="146">
                  <c:v>1</c:v>
                </c:pt>
                <c:pt idx="147">
                  <c:v>2</c:v>
                </c:pt>
              </c:numCache>
            </c:numRef>
          </c:val>
          <c:extLst>
            <c:ext xmlns:c16="http://schemas.microsoft.com/office/drawing/2014/chart" uri="{C3380CC4-5D6E-409C-BE32-E72D297353CC}">
              <c16:uniqueId val="{00000003-562A-4D94-AEE8-BFC9F73D2E99}"/>
            </c:ext>
          </c:extLst>
        </c:ser>
        <c:dLbls>
          <c:showLegendKey val="0"/>
          <c:showVal val="0"/>
          <c:showCatName val="0"/>
          <c:showSerName val="0"/>
          <c:showPercent val="0"/>
          <c:showBubbleSize val="0"/>
        </c:dLbls>
        <c:gapWidth val="50"/>
        <c:overlap val="-51"/>
        <c:axId val="380639600"/>
        <c:axId val="380638816"/>
      </c:barChart>
      <c:lineChart>
        <c:grouping val="standard"/>
        <c:varyColors val="0"/>
        <c:ser>
          <c:idx val="2"/>
          <c:order val="0"/>
          <c:tx>
            <c:strRef>
              <c:f>'[RegistroBasal.xlsx]Con CBD'!$K$1</c:f>
              <c:strCache>
                <c:ptCount val="1"/>
                <c:pt idx="0">
                  <c:v>Prom últimos 30 días</c:v>
                </c:pt>
              </c:strCache>
            </c:strRef>
          </c:tx>
          <c:spPr>
            <a:ln w="73025"/>
          </c:spPr>
          <c:marker>
            <c:symbol val="none"/>
          </c:marker>
          <c:cat>
            <c:numRef>
              <c:f>'[RegistroBasal.xlsx]Con CBD'!$B$2:$B$193</c:f>
              <c:numCache>
                <c:formatCode>ddd\ dd/mmm/yy</c:formatCode>
                <c:ptCount val="192"/>
                <c:pt idx="0">
                  <c:v>42634</c:v>
                </c:pt>
                <c:pt idx="1">
                  <c:v>42635</c:v>
                </c:pt>
                <c:pt idx="2">
                  <c:v>42636</c:v>
                </c:pt>
                <c:pt idx="3">
                  <c:v>42637</c:v>
                </c:pt>
                <c:pt idx="4">
                  <c:v>42638</c:v>
                </c:pt>
                <c:pt idx="5">
                  <c:v>42639</c:v>
                </c:pt>
                <c:pt idx="6">
                  <c:v>42640</c:v>
                </c:pt>
                <c:pt idx="7">
                  <c:v>42641</c:v>
                </c:pt>
                <c:pt idx="8">
                  <c:v>42642</c:v>
                </c:pt>
                <c:pt idx="9">
                  <c:v>42643</c:v>
                </c:pt>
                <c:pt idx="10">
                  <c:v>42644</c:v>
                </c:pt>
                <c:pt idx="11">
                  <c:v>42645</c:v>
                </c:pt>
                <c:pt idx="12">
                  <c:v>42646</c:v>
                </c:pt>
                <c:pt idx="13">
                  <c:v>42647</c:v>
                </c:pt>
                <c:pt idx="14">
                  <c:v>42648</c:v>
                </c:pt>
                <c:pt idx="15">
                  <c:v>42649</c:v>
                </c:pt>
                <c:pt idx="16">
                  <c:v>42650</c:v>
                </c:pt>
                <c:pt idx="17">
                  <c:v>42651</c:v>
                </c:pt>
                <c:pt idx="18">
                  <c:v>42652</c:v>
                </c:pt>
                <c:pt idx="19">
                  <c:v>42653</c:v>
                </c:pt>
                <c:pt idx="20">
                  <c:v>42654</c:v>
                </c:pt>
                <c:pt idx="21">
                  <c:v>42655</c:v>
                </c:pt>
                <c:pt idx="22">
                  <c:v>42656</c:v>
                </c:pt>
                <c:pt idx="23">
                  <c:v>42657</c:v>
                </c:pt>
                <c:pt idx="24">
                  <c:v>42658</c:v>
                </c:pt>
                <c:pt idx="25">
                  <c:v>42659</c:v>
                </c:pt>
                <c:pt idx="26">
                  <c:v>42660</c:v>
                </c:pt>
                <c:pt idx="27">
                  <c:v>42661</c:v>
                </c:pt>
                <c:pt idx="28">
                  <c:v>42662</c:v>
                </c:pt>
                <c:pt idx="29">
                  <c:v>42663</c:v>
                </c:pt>
                <c:pt idx="30">
                  <c:v>42664</c:v>
                </c:pt>
                <c:pt idx="31">
                  <c:v>42665</c:v>
                </c:pt>
                <c:pt idx="32">
                  <c:v>42666</c:v>
                </c:pt>
                <c:pt idx="33">
                  <c:v>42667</c:v>
                </c:pt>
                <c:pt idx="34">
                  <c:v>42668</c:v>
                </c:pt>
                <c:pt idx="35">
                  <c:v>42669</c:v>
                </c:pt>
                <c:pt idx="36">
                  <c:v>42670</c:v>
                </c:pt>
                <c:pt idx="37">
                  <c:v>42671</c:v>
                </c:pt>
                <c:pt idx="38">
                  <c:v>42672</c:v>
                </c:pt>
                <c:pt idx="39">
                  <c:v>42673</c:v>
                </c:pt>
                <c:pt idx="40">
                  <c:v>42674</c:v>
                </c:pt>
                <c:pt idx="41">
                  <c:v>42675</c:v>
                </c:pt>
                <c:pt idx="42">
                  <c:v>42676</c:v>
                </c:pt>
                <c:pt idx="43">
                  <c:v>42677</c:v>
                </c:pt>
                <c:pt idx="44">
                  <c:v>42678</c:v>
                </c:pt>
                <c:pt idx="45">
                  <c:v>42679</c:v>
                </c:pt>
                <c:pt idx="46">
                  <c:v>42680</c:v>
                </c:pt>
                <c:pt idx="47">
                  <c:v>42681</c:v>
                </c:pt>
                <c:pt idx="48">
                  <c:v>42682</c:v>
                </c:pt>
                <c:pt idx="49">
                  <c:v>42683</c:v>
                </c:pt>
                <c:pt idx="50">
                  <c:v>42684</c:v>
                </c:pt>
                <c:pt idx="51">
                  <c:v>42685</c:v>
                </c:pt>
                <c:pt idx="52">
                  <c:v>42686</c:v>
                </c:pt>
                <c:pt idx="53">
                  <c:v>42687</c:v>
                </c:pt>
                <c:pt idx="54">
                  <c:v>42688</c:v>
                </c:pt>
                <c:pt idx="55">
                  <c:v>42689</c:v>
                </c:pt>
                <c:pt idx="56">
                  <c:v>42690</c:v>
                </c:pt>
                <c:pt idx="57">
                  <c:v>42691</c:v>
                </c:pt>
                <c:pt idx="58">
                  <c:v>42692</c:v>
                </c:pt>
                <c:pt idx="59">
                  <c:v>42693</c:v>
                </c:pt>
                <c:pt idx="60">
                  <c:v>42694</c:v>
                </c:pt>
                <c:pt idx="61">
                  <c:v>42695</c:v>
                </c:pt>
                <c:pt idx="62">
                  <c:v>42696</c:v>
                </c:pt>
                <c:pt idx="63">
                  <c:v>42697</c:v>
                </c:pt>
                <c:pt idx="64">
                  <c:v>42698</c:v>
                </c:pt>
                <c:pt idx="65">
                  <c:v>42699</c:v>
                </c:pt>
                <c:pt idx="66">
                  <c:v>42700</c:v>
                </c:pt>
                <c:pt idx="67">
                  <c:v>42701</c:v>
                </c:pt>
                <c:pt idx="68">
                  <c:v>42702</c:v>
                </c:pt>
                <c:pt idx="69">
                  <c:v>42703</c:v>
                </c:pt>
                <c:pt idx="70">
                  <c:v>42704</c:v>
                </c:pt>
                <c:pt idx="71">
                  <c:v>42705</c:v>
                </c:pt>
                <c:pt idx="72">
                  <c:v>42706</c:v>
                </c:pt>
                <c:pt idx="73">
                  <c:v>42707</c:v>
                </c:pt>
                <c:pt idx="74">
                  <c:v>42708</c:v>
                </c:pt>
                <c:pt idx="75">
                  <c:v>42709</c:v>
                </c:pt>
                <c:pt idx="76">
                  <c:v>42710</c:v>
                </c:pt>
                <c:pt idx="77">
                  <c:v>42711</c:v>
                </c:pt>
                <c:pt idx="78">
                  <c:v>42712</c:v>
                </c:pt>
                <c:pt idx="79">
                  <c:v>42713</c:v>
                </c:pt>
                <c:pt idx="80">
                  <c:v>42714</c:v>
                </c:pt>
                <c:pt idx="81">
                  <c:v>42715</c:v>
                </c:pt>
                <c:pt idx="82">
                  <c:v>42716</c:v>
                </c:pt>
                <c:pt idx="83">
                  <c:v>42717</c:v>
                </c:pt>
                <c:pt idx="84">
                  <c:v>42718</c:v>
                </c:pt>
                <c:pt idx="85">
                  <c:v>42719</c:v>
                </c:pt>
                <c:pt idx="86">
                  <c:v>42720</c:v>
                </c:pt>
                <c:pt idx="87">
                  <c:v>42721</c:v>
                </c:pt>
                <c:pt idx="88">
                  <c:v>42722</c:v>
                </c:pt>
                <c:pt idx="89">
                  <c:v>42723</c:v>
                </c:pt>
                <c:pt idx="90">
                  <c:v>42724</c:v>
                </c:pt>
                <c:pt idx="91">
                  <c:v>42725</c:v>
                </c:pt>
                <c:pt idx="92">
                  <c:v>42726</c:v>
                </c:pt>
                <c:pt idx="93">
                  <c:v>42727</c:v>
                </c:pt>
                <c:pt idx="94">
                  <c:v>42728</c:v>
                </c:pt>
                <c:pt idx="95">
                  <c:v>42729</c:v>
                </c:pt>
                <c:pt idx="96">
                  <c:v>42730</c:v>
                </c:pt>
                <c:pt idx="97">
                  <c:v>42731</c:v>
                </c:pt>
                <c:pt idx="98">
                  <c:v>42732</c:v>
                </c:pt>
                <c:pt idx="99">
                  <c:v>42733</c:v>
                </c:pt>
                <c:pt idx="100">
                  <c:v>42734</c:v>
                </c:pt>
                <c:pt idx="101">
                  <c:v>42735</c:v>
                </c:pt>
                <c:pt idx="102">
                  <c:v>42736</c:v>
                </c:pt>
                <c:pt idx="103">
                  <c:v>42737</c:v>
                </c:pt>
                <c:pt idx="104">
                  <c:v>42738</c:v>
                </c:pt>
                <c:pt idx="105">
                  <c:v>42739</c:v>
                </c:pt>
                <c:pt idx="106">
                  <c:v>42740</c:v>
                </c:pt>
                <c:pt idx="107">
                  <c:v>42741</c:v>
                </c:pt>
                <c:pt idx="108">
                  <c:v>42742</c:v>
                </c:pt>
                <c:pt idx="109">
                  <c:v>42743</c:v>
                </c:pt>
                <c:pt idx="110">
                  <c:v>42744</c:v>
                </c:pt>
                <c:pt idx="111">
                  <c:v>42745</c:v>
                </c:pt>
                <c:pt idx="112">
                  <c:v>42746</c:v>
                </c:pt>
                <c:pt idx="113">
                  <c:v>42747</c:v>
                </c:pt>
                <c:pt idx="114">
                  <c:v>42748</c:v>
                </c:pt>
                <c:pt idx="115">
                  <c:v>42749</c:v>
                </c:pt>
                <c:pt idx="116">
                  <c:v>42750</c:v>
                </c:pt>
                <c:pt idx="117">
                  <c:v>42751</c:v>
                </c:pt>
                <c:pt idx="118">
                  <c:v>42752</c:v>
                </c:pt>
                <c:pt idx="119">
                  <c:v>42753</c:v>
                </c:pt>
                <c:pt idx="120">
                  <c:v>42754</c:v>
                </c:pt>
                <c:pt idx="121">
                  <c:v>42755</c:v>
                </c:pt>
                <c:pt idx="122">
                  <c:v>42756</c:v>
                </c:pt>
                <c:pt idx="123">
                  <c:v>42757</c:v>
                </c:pt>
                <c:pt idx="124">
                  <c:v>42758</c:v>
                </c:pt>
                <c:pt idx="125">
                  <c:v>42759</c:v>
                </c:pt>
                <c:pt idx="126">
                  <c:v>42760</c:v>
                </c:pt>
                <c:pt idx="127">
                  <c:v>42761</c:v>
                </c:pt>
                <c:pt idx="128">
                  <c:v>42762</c:v>
                </c:pt>
                <c:pt idx="129">
                  <c:v>42763</c:v>
                </c:pt>
                <c:pt idx="130">
                  <c:v>42764</c:v>
                </c:pt>
                <c:pt idx="131">
                  <c:v>42765</c:v>
                </c:pt>
                <c:pt idx="132">
                  <c:v>42766</c:v>
                </c:pt>
                <c:pt idx="133">
                  <c:v>42767</c:v>
                </c:pt>
                <c:pt idx="134">
                  <c:v>42768</c:v>
                </c:pt>
                <c:pt idx="135">
                  <c:v>42769</c:v>
                </c:pt>
                <c:pt idx="136">
                  <c:v>42770</c:v>
                </c:pt>
                <c:pt idx="137">
                  <c:v>42771</c:v>
                </c:pt>
                <c:pt idx="138">
                  <c:v>42772</c:v>
                </c:pt>
                <c:pt idx="139">
                  <c:v>42773</c:v>
                </c:pt>
                <c:pt idx="140">
                  <c:v>42774</c:v>
                </c:pt>
                <c:pt idx="141">
                  <c:v>42775</c:v>
                </c:pt>
                <c:pt idx="142">
                  <c:v>42776</c:v>
                </c:pt>
                <c:pt idx="143">
                  <c:v>42777</c:v>
                </c:pt>
                <c:pt idx="144">
                  <c:v>42778</c:v>
                </c:pt>
                <c:pt idx="145">
                  <c:v>42779</c:v>
                </c:pt>
                <c:pt idx="146">
                  <c:v>42780</c:v>
                </c:pt>
                <c:pt idx="147">
                  <c:v>42781</c:v>
                </c:pt>
                <c:pt idx="148">
                  <c:v>42782</c:v>
                </c:pt>
                <c:pt idx="149">
                  <c:v>42783</c:v>
                </c:pt>
                <c:pt idx="150">
                  <c:v>42784</c:v>
                </c:pt>
                <c:pt idx="151">
                  <c:v>42785</c:v>
                </c:pt>
                <c:pt idx="152">
                  <c:v>42786</c:v>
                </c:pt>
                <c:pt idx="153">
                  <c:v>42787</c:v>
                </c:pt>
                <c:pt idx="154">
                  <c:v>42788</c:v>
                </c:pt>
                <c:pt idx="155">
                  <c:v>42789</c:v>
                </c:pt>
                <c:pt idx="156">
                  <c:v>42790</c:v>
                </c:pt>
                <c:pt idx="157">
                  <c:v>42791</c:v>
                </c:pt>
                <c:pt idx="158">
                  <c:v>42792</c:v>
                </c:pt>
                <c:pt idx="159">
                  <c:v>42793</c:v>
                </c:pt>
                <c:pt idx="160">
                  <c:v>42794</c:v>
                </c:pt>
                <c:pt idx="161">
                  <c:v>42795</c:v>
                </c:pt>
                <c:pt idx="162">
                  <c:v>42796</c:v>
                </c:pt>
                <c:pt idx="163">
                  <c:v>42797</c:v>
                </c:pt>
                <c:pt idx="164">
                  <c:v>42798</c:v>
                </c:pt>
                <c:pt idx="165">
                  <c:v>42799</c:v>
                </c:pt>
                <c:pt idx="166">
                  <c:v>42800</c:v>
                </c:pt>
                <c:pt idx="167">
                  <c:v>42801</c:v>
                </c:pt>
                <c:pt idx="168">
                  <c:v>42802</c:v>
                </c:pt>
                <c:pt idx="169">
                  <c:v>42803</c:v>
                </c:pt>
                <c:pt idx="170">
                  <c:v>42804</c:v>
                </c:pt>
                <c:pt idx="171">
                  <c:v>42805</c:v>
                </c:pt>
                <c:pt idx="172">
                  <c:v>42806</c:v>
                </c:pt>
                <c:pt idx="173">
                  <c:v>42807</c:v>
                </c:pt>
                <c:pt idx="174">
                  <c:v>42808</c:v>
                </c:pt>
                <c:pt idx="175">
                  <c:v>42809</c:v>
                </c:pt>
                <c:pt idx="176">
                  <c:v>42810</c:v>
                </c:pt>
                <c:pt idx="177">
                  <c:v>42811</c:v>
                </c:pt>
                <c:pt idx="178">
                  <c:v>42812</c:v>
                </c:pt>
                <c:pt idx="179">
                  <c:v>42813</c:v>
                </c:pt>
                <c:pt idx="180">
                  <c:v>42814</c:v>
                </c:pt>
                <c:pt idx="181">
                  <c:v>42815</c:v>
                </c:pt>
                <c:pt idx="182">
                  <c:v>42816</c:v>
                </c:pt>
                <c:pt idx="183">
                  <c:v>42817</c:v>
                </c:pt>
                <c:pt idx="184">
                  <c:v>42818</c:v>
                </c:pt>
                <c:pt idx="185">
                  <c:v>42819</c:v>
                </c:pt>
                <c:pt idx="186">
                  <c:v>42820</c:v>
                </c:pt>
                <c:pt idx="187">
                  <c:v>42821</c:v>
                </c:pt>
                <c:pt idx="188">
                  <c:v>42822</c:v>
                </c:pt>
                <c:pt idx="189">
                  <c:v>42823</c:v>
                </c:pt>
                <c:pt idx="190">
                  <c:v>42824</c:v>
                </c:pt>
                <c:pt idx="191">
                  <c:v>42825</c:v>
                </c:pt>
              </c:numCache>
            </c:numRef>
          </c:cat>
          <c:val>
            <c:numRef>
              <c:f>'[RegistroBasal.xlsx]Con CBD'!$K$2:$K$193</c:f>
              <c:numCache>
                <c:formatCode>0.0</c:formatCode>
                <c:ptCount val="192"/>
                <c:pt idx="0">
                  <c:v>4.5065604117025986</c:v>
                </c:pt>
                <c:pt idx="1">
                  <c:v>4.424448974752452</c:v>
                </c:pt>
                <c:pt idx="2">
                  <c:v>4.4090212047664759</c:v>
                </c:pt>
                <c:pt idx="3">
                  <c:v>4.3297201294976597</c:v>
                </c:pt>
                <c:pt idx="4">
                  <c:v>4.2200427101428204</c:v>
                </c:pt>
                <c:pt idx="5">
                  <c:v>4.1431196332197437</c:v>
                </c:pt>
                <c:pt idx="6">
                  <c:v>4.0343980083690871</c:v>
                </c:pt>
                <c:pt idx="7">
                  <c:v>3.9261030774935106</c:v>
                </c:pt>
                <c:pt idx="8">
                  <c:v>3.8193177604746014</c:v>
                </c:pt>
                <c:pt idx="9">
                  <c:v>3.7025213199851685</c:v>
                </c:pt>
                <c:pt idx="10">
                  <c:v>3.6469039673711534</c:v>
                </c:pt>
                <c:pt idx="11">
                  <c:v>3.9127549128661476</c:v>
                </c:pt>
                <c:pt idx="12">
                  <c:v>4.0773822766036334</c:v>
                </c:pt>
                <c:pt idx="13">
                  <c:v>3.983945124212088</c:v>
                </c:pt>
                <c:pt idx="14">
                  <c:v>3.8893956247682611</c:v>
                </c:pt>
                <c:pt idx="15">
                  <c:v>3.7314423433444568</c:v>
                </c:pt>
                <c:pt idx="16">
                  <c:v>3.5712643678160925</c:v>
                </c:pt>
                <c:pt idx="17">
                  <c:v>3.474490174267705</c:v>
                </c:pt>
                <c:pt idx="18">
                  <c:v>3.7292176492398963</c:v>
                </c:pt>
                <c:pt idx="19">
                  <c:v>3.6291064145346676</c:v>
                </c:pt>
                <c:pt idx="20">
                  <c:v>3.4633667037449012</c:v>
                </c:pt>
                <c:pt idx="21">
                  <c:v>3.3632554690396734</c:v>
                </c:pt>
                <c:pt idx="22">
                  <c:v>3.2342232109751574</c:v>
                </c:pt>
                <c:pt idx="23">
                  <c:v>3.0729328883945124</c:v>
                </c:pt>
                <c:pt idx="24">
                  <c:v>3.0073044123099741</c:v>
                </c:pt>
                <c:pt idx="25">
                  <c:v>2.9416759362254359</c:v>
                </c:pt>
                <c:pt idx="26">
                  <c:v>2.8415647015202077</c:v>
                </c:pt>
                <c:pt idx="27">
                  <c:v>2.8849462365591401</c:v>
                </c:pt>
                <c:pt idx="28">
                  <c:v>2.8</c:v>
                </c:pt>
                <c:pt idx="29">
                  <c:v>2.7666666666666666</c:v>
                </c:pt>
                <c:pt idx="30">
                  <c:v>2.7666666666666666</c:v>
                </c:pt>
                <c:pt idx="31">
                  <c:v>2.8333333333333335</c:v>
                </c:pt>
                <c:pt idx="32">
                  <c:v>2.7666666666666666</c:v>
                </c:pt>
                <c:pt idx="33">
                  <c:v>2.7333333333333334</c:v>
                </c:pt>
                <c:pt idx="34">
                  <c:v>2.7</c:v>
                </c:pt>
                <c:pt idx="35">
                  <c:v>3.0666666666666669</c:v>
                </c:pt>
                <c:pt idx="36">
                  <c:v>3.2666666666666666</c:v>
                </c:pt>
                <c:pt idx="37">
                  <c:v>3.4</c:v>
                </c:pt>
                <c:pt idx="38">
                  <c:v>3.5333333333333332</c:v>
                </c:pt>
                <c:pt idx="39">
                  <c:v>3.5</c:v>
                </c:pt>
                <c:pt idx="40">
                  <c:v>3.4666666666666668</c:v>
                </c:pt>
                <c:pt idx="41">
                  <c:v>3.0666666666666669</c:v>
                </c:pt>
                <c:pt idx="42">
                  <c:v>2.9666666666666668</c:v>
                </c:pt>
                <c:pt idx="43">
                  <c:v>3.1333333333333333</c:v>
                </c:pt>
                <c:pt idx="44">
                  <c:v>3.2325581395348837</c:v>
                </c:pt>
                <c:pt idx="45">
                  <c:v>3.2093023255813953</c:v>
                </c:pt>
                <c:pt idx="46">
                  <c:v>3.1860465116279069</c:v>
                </c:pt>
                <c:pt idx="47">
                  <c:v>3.2558139534883721</c:v>
                </c:pt>
                <c:pt idx="48">
                  <c:v>3.2325581395348837</c:v>
                </c:pt>
                <c:pt idx="49">
                  <c:v>3.2093023255813953</c:v>
                </c:pt>
                <c:pt idx="50">
                  <c:v>3.2325581395348837</c:v>
                </c:pt>
                <c:pt idx="51">
                  <c:v>3.3255813953488373</c:v>
                </c:pt>
                <c:pt idx="52">
                  <c:v>3.441860465116279</c:v>
                </c:pt>
                <c:pt idx="53">
                  <c:v>3.4186046511627906</c:v>
                </c:pt>
                <c:pt idx="54">
                  <c:v>3.13953488372093</c:v>
                </c:pt>
                <c:pt idx="55">
                  <c:v>2.9767441860465116</c:v>
                </c:pt>
                <c:pt idx="56">
                  <c:v>2.9534883720930232</c:v>
                </c:pt>
                <c:pt idx="57">
                  <c:v>2.9534883720930232</c:v>
                </c:pt>
                <c:pt idx="58">
                  <c:v>2.9767441860465116</c:v>
                </c:pt>
                <c:pt idx="59">
                  <c:v>3.0232558139534884</c:v>
                </c:pt>
                <c:pt idx="60">
                  <c:v>3</c:v>
                </c:pt>
                <c:pt idx="61">
                  <c:v>2.7441860465116279</c:v>
                </c:pt>
                <c:pt idx="62">
                  <c:v>2.6976744186046511</c:v>
                </c:pt>
                <c:pt idx="63">
                  <c:v>2.7441860465116279</c:v>
                </c:pt>
                <c:pt idx="64">
                  <c:v>2.6976744186046511</c:v>
                </c:pt>
                <c:pt idx="65">
                  <c:v>2.6976744186046511</c:v>
                </c:pt>
                <c:pt idx="66">
                  <c:v>2.7209302325581395</c:v>
                </c:pt>
                <c:pt idx="67">
                  <c:v>2.6976744186046511</c:v>
                </c:pt>
                <c:pt idx="68">
                  <c:v>2.6976744186046511</c:v>
                </c:pt>
                <c:pt idx="69">
                  <c:v>2.6363636363636362</c:v>
                </c:pt>
                <c:pt idx="70">
                  <c:v>2.641509433962264</c:v>
                </c:pt>
                <c:pt idx="71">
                  <c:v>2.3962264150943398</c:v>
                </c:pt>
                <c:pt idx="72">
                  <c:v>2.3773584905660377</c:v>
                </c:pt>
                <c:pt idx="73">
                  <c:v>2.5810810810810811</c:v>
                </c:pt>
                <c:pt idx="74">
                  <c:v>2.6081081081081079</c:v>
                </c:pt>
                <c:pt idx="75">
                  <c:v>2.6081081081081079</c:v>
                </c:pt>
                <c:pt idx="76">
                  <c:v>2.5675675675675675</c:v>
                </c:pt>
                <c:pt idx="77">
                  <c:v>2.5405405405405403</c:v>
                </c:pt>
                <c:pt idx="78">
                  <c:v>2.5405405405405403</c:v>
                </c:pt>
                <c:pt idx="79">
                  <c:v>2.5135135135135136</c:v>
                </c:pt>
                <c:pt idx="80">
                  <c:v>2.5270270270270272</c:v>
                </c:pt>
                <c:pt idx="81">
                  <c:v>2.5540540540540539</c:v>
                </c:pt>
                <c:pt idx="82">
                  <c:v>2.5405405405405403</c:v>
                </c:pt>
                <c:pt idx="83">
                  <c:v>2.5270270270270272</c:v>
                </c:pt>
                <c:pt idx="84">
                  <c:v>2.4864864864864864</c:v>
                </c:pt>
                <c:pt idx="85">
                  <c:v>2.3378378378378377</c:v>
                </c:pt>
                <c:pt idx="86">
                  <c:v>2.2162162162162162</c:v>
                </c:pt>
                <c:pt idx="87">
                  <c:v>2.2027027027027026</c:v>
                </c:pt>
                <c:pt idx="88">
                  <c:v>2.189189189189189</c:v>
                </c:pt>
                <c:pt idx="89">
                  <c:v>2.2432432432432434</c:v>
                </c:pt>
                <c:pt idx="90">
                  <c:v>2.2567567567567566</c:v>
                </c:pt>
                <c:pt idx="91">
                  <c:v>2.2567567567567566</c:v>
                </c:pt>
                <c:pt idx="92">
                  <c:v>2.1216216216216215</c:v>
                </c:pt>
                <c:pt idx="93">
                  <c:v>2.1486486486486487</c:v>
                </c:pt>
                <c:pt idx="94">
                  <c:v>2.189189189189189</c:v>
                </c:pt>
                <c:pt idx="95">
                  <c:v>2.2297297297297298</c:v>
                </c:pt>
                <c:pt idx="96">
                  <c:v>2.2297297297297298</c:v>
                </c:pt>
                <c:pt idx="97">
                  <c:v>2.2297297297297298</c:v>
                </c:pt>
                <c:pt idx="98">
                  <c:v>2.189189189189189</c:v>
                </c:pt>
                <c:pt idx="99">
                  <c:v>2.1756756756756759</c:v>
                </c:pt>
                <c:pt idx="100">
                  <c:v>2.1621621621621623</c:v>
                </c:pt>
                <c:pt idx="101">
                  <c:v>2.1081081081081079</c:v>
                </c:pt>
                <c:pt idx="102">
                  <c:v>2.0810810810810811</c:v>
                </c:pt>
                <c:pt idx="103">
                  <c:v>2.0945945945945947</c:v>
                </c:pt>
                <c:pt idx="104">
                  <c:v>2.1216216216216215</c:v>
                </c:pt>
                <c:pt idx="105">
                  <c:v>2.0810810810810811</c:v>
                </c:pt>
                <c:pt idx="106">
                  <c:v>2.0675675675675675</c:v>
                </c:pt>
                <c:pt idx="107">
                  <c:v>2.0945945945945947</c:v>
                </c:pt>
                <c:pt idx="108">
                  <c:v>2.1351351351351351</c:v>
                </c:pt>
                <c:pt idx="109">
                  <c:v>1.9864864864864864</c:v>
                </c:pt>
                <c:pt idx="110">
                  <c:v>1.8918918918918919</c:v>
                </c:pt>
                <c:pt idx="111">
                  <c:v>1.8378378378378379</c:v>
                </c:pt>
                <c:pt idx="112">
                  <c:v>1.7702702702702702</c:v>
                </c:pt>
                <c:pt idx="113">
                  <c:v>1.7972972972972974</c:v>
                </c:pt>
                <c:pt idx="114">
                  <c:v>1.7972972972972974</c:v>
                </c:pt>
                <c:pt idx="115">
                  <c:v>1.8243243243243243</c:v>
                </c:pt>
                <c:pt idx="116">
                  <c:v>1.7432432432432432</c:v>
                </c:pt>
                <c:pt idx="117">
                  <c:v>1.6621621621621621</c:v>
                </c:pt>
                <c:pt idx="118">
                  <c:v>1.6351351351351351</c:v>
                </c:pt>
                <c:pt idx="119">
                  <c:v>1.5945945945945945</c:v>
                </c:pt>
                <c:pt idx="120">
                  <c:v>1.5810810810810811</c:v>
                </c:pt>
                <c:pt idx="121">
                  <c:v>1.5405405405405406</c:v>
                </c:pt>
                <c:pt idx="122">
                  <c:v>1.5405405405405406</c:v>
                </c:pt>
                <c:pt idx="123">
                  <c:v>1.5675675675675675</c:v>
                </c:pt>
                <c:pt idx="124">
                  <c:v>1.5405405405405406</c:v>
                </c:pt>
                <c:pt idx="125">
                  <c:v>1.472972972972973</c:v>
                </c:pt>
                <c:pt idx="126">
                  <c:v>1.4054054054054055</c:v>
                </c:pt>
                <c:pt idx="127">
                  <c:v>1.4054054054054055</c:v>
                </c:pt>
                <c:pt idx="128">
                  <c:v>1.3918918918918919</c:v>
                </c:pt>
                <c:pt idx="129">
                  <c:v>1.3783783783783783</c:v>
                </c:pt>
                <c:pt idx="130">
                  <c:v>1.4054054054054055</c:v>
                </c:pt>
                <c:pt idx="131">
                  <c:v>1.3918918918918919</c:v>
                </c:pt>
                <c:pt idx="132">
                  <c:v>1.3783783783783783</c:v>
                </c:pt>
                <c:pt idx="133">
                  <c:v>1.3918918918918919</c:v>
                </c:pt>
                <c:pt idx="134">
                  <c:v>1.3783783783783783</c:v>
                </c:pt>
                <c:pt idx="135">
                  <c:v>1.3513513513513513</c:v>
                </c:pt>
                <c:pt idx="136">
                  <c:v>1.3918918918918919</c:v>
                </c:pt>
                <c:pt idx="137">
                  <c:v>1.4054054054054055</c:v>
                </c:pt>
                <c:pt idx="138">
                  <c:v>1.4594594594594594</c:v>
                </c:pt>
                <c:pt idx="139">
                  <c:v>1.4459459459459461</c:v>
                </c:pt>
                <c:pt idx="140">
                  <c:v>1.4324324324324325</c:v>
                </c:pt>
                <c:pt idx="141">
                  <c:v>1.4324324324324325</c:v>
                </c:pt>
                <c:pt idx="142">
                  <c:v>1.4189189189189189</c:v>
                </c:pt>
                <c:pt idx="143">
                  <c:v>1.472972972972973</c:v>
                </c:pt>
                <c:pt idx="144">
                  <c:v>1.4864864864864864</c:v>
                </c:pt>
                <c:pt idx="145">
                  <c:v>1.5135135135135136</c:v>
                </c:pt>
                <c:pt idx="146">
                  <c:v>1.5135135135135136</c:v>
                </c:pt>
                <c:pt idx="147">
                  <c:v>1.5135135135135136</c:v>
                </c:pt>
                <c:pt idx="148">
                  <c:v>1.4931506849315068</c:v>
                </c:pt>
                <c:pt idx="149">
                  <c:v>1.4861111111111112</c:v>
                </c:pt>
                <c:pt idx="150">
                  <c:v>1.4929577464788732</c:v>
                </c:pt>
                <c:pt idx="151">
                  <c:v>1.5142857142857142</c:v>
                </c:pt>
                <c:pt idx="152">
                  <c:v>1.5217391304347827</c:v>
                </c:pt>
                <c:pt idx="153">
                  <c:v>1.5441176470588236</c:v>
                </c:pt>
                <c:pt idx="154">
                  <c:v>1.5373134328358209</c:v>
                </c:pt>
                <c:pt idx="155">
                  <c:v>1.5151515151515151</c:v>
                </c:pt>
                <c:pt idx="156">
                  <c:v>1.5384615384615385</c:v>
                </c:pt>
                <c:pt idx="157">
                  <c:v>1.5625</c:v>
                </c:pt>
                <c:pt idx="158">
                  <c:v>1.5873015873015872</c:v>
                </c:pt>
                <c:pt idx="159">
                  <c:v>1.5806451612903225</c:v>
                </c:pt>
                <c:pt idx="160">
                  <c:v>1.5901639344262295</c:v>
                </c:pt>
                <c:pt idx="161">
                  <c:v>1.6</c:v>
                </c:pt>
                <c:pt idx="162">
                  <c:v>1.6101694915254237</c:v>
                </c:pt>
                <c:pt idx="163">
                  <c:v>1.5689655172413792</c:v>
                </c:pt>
                <c:pt idx="164">
                  <c:v>1.5789473684210527</c:v>
                </c:pt>
                <c:pt idx="165">
                  <c:v>1.5714285714285714</c:v>
                </c:pt>
                <c:pt idx="166">
                  <c:v>1.5454545454545454</c:v>
                </c:pt>
                <c:pt idx="167">
                  <c:v>1.5</c:v>
                </c:pt>
                <c:pt idx="168">
                  <c:v>1.4716981132075471</c:v>
                </c:pt>
                <c:pt idx="169">
                  <c:v>1.4038461538461537</c:v>
                </c:pt>
                <c:pt idx="170">
                  <c:v>1.411764705882353</c:v>
                </c:pt>
                <c:pt idx="171">
                  <c:v>1.44</c:v>
                </c:pt>
                <c:pt idx="172">
                  <c:v>1.4693877551020409</c:v>
                </c:pt>
                <c:pt idx="173">
                  <c:v>1.4583333333333333</c:v>
                </c:pt>
                <c:pt idx="174">
                  <c:v>1.4680851063829787</c:v>
                </c:pt>
                <c:pt idx="175">
                  <c:v>1.4565217391304348</c:v>
                </c:pt>
                <c:pt idx="176">
                  <c:v>1.4888888888888889</c:v>
                </c:pt>
                <c:pt idx="177">
                  <c:v>1.4772727272727273</c:v>
                </c:pt>
                <c:pt idx="178">
                  <c:v>1.441860465116279</c:v>
                </c:pt>
                <c:pt idx="179">
                  <c:v>1.4523809523809523</c:v>
                </c:pt>
                <c:pt idx="180">
                  <c:v>1.4634146341463414</c:v>
                </c:pt>
                <c:pt idx="181">
                  <c:v>1.425</c:v>
                </c:pt>
                <c:pt idx="182">
                  <c:v>1.3846153846153846</c:v>
                </c:pt>
                <c:pt idx="183">
                  <c:v>1.368421052631579</c:v>
                </c:pt>
                <c:pt idx="184">
                  <c:v>1.4054054054054055</c:v>
                </c:pt>
                <c:pt idx="185">
                  <c:v>1.4166666666666667</c:v>
                </c:pt>
                <c:pt idx="186">
                  <c:v>1.4571428571428571</c:v>
                </c:pt>
                <c:pt idx="187">
                  <c:v>1.4411764705882353</c:v>
                </c:pt>
                <c:pt idx="188">
                  <c:v>1.4242424242424243</c:v>
                </c:pt>
                <c:pt idx="189">
                  <c:v>1.375</c:v>
                </c:pt>
                <c:pt idx="190">
                  <c:v>1.3870967741935485</c:v>
                </c:pt>
                <c:pt idx="191">
                  <c:v>1.4</c:v>
                </c:pt>
              </c:numCache>
            </c:numRef>
          </c:val>
          <c:smooth val="0"/>
          <c:extLst>
            <c:ext xmlns:c16="http://schemas.microsoft.com/office/drawing/2014/chart" uri="{C3380CC4-5D6E-409C-BE32-E72D297353CC}">
              <c16:uniqueId val="{00000004-562A-4D94-AEE8-BFC9F73D2E99}"/>
            </c:ext>
          </c:extLst>
        </c:ser>
        <c:dLbls>
          <c:showLegendKey val="0"/>
          <c:showVal val="0"/>
          <c:showCatName val="0"/>
          <c:showSerName val="0"/>
          <c:showPercent val="0"/>
          <c:showBubbleSize val="0"/>
        </c:dLbls>
        <c:hiLowLines/>
        <c:marker val="1"/>
        <c:smooth val="0"/>
        <c:axId val="380639600"/>
        <c:axId val="380638816"/>
      </c:lineChart>
      <c:catAx>
        <c:axId val="380639600"/>
        <c:scaling>
          <c:orientation val="minMax"/>
        </c:scaling>
        <c:delete val="0"/>
        <c:axPos val="b"/>
        <c:numFmt formatCode="dd/mmm/yy" sourceLinked="0"/>
        <c:majorTickMark val="none"/>
        <c:minorTickMark val="none"/>
        <c:tickLblPos val="nextTo"/>
        <c:crossAx val="380638816"/>
        <c:crosses val="autoZero"/>
        <c:auto val="1"/>
        <c:lblAlgn val="ctr"/>
        <c:lblOffset val="100"/>
        <c:noMultiLvlLbl val="0"/>
      </c:catAx>
      <c:valAx>
        <c:axId val="380638816"/>
        <c:scaling>
          <c:orientation val="minMax"/>
        </c:scaling>
        <c:delete val="0"/>
        <c:axPos val="l"/>
        <c:majorGridlines/>
        <c:title>
          <c:tx>
            <c:rich>
              <a:bodyPr/>
              <a:lstStyle/>
              <a:p>
                <a:pPr>
                  <a:defRPr sz="1400"/>
                </a:pPr>
                <a:r>
                  <a:rPr lang="es-MX" sz="1400"/>
                  <a:t>Crisis</a:t>
                </a:r>
                <a:r>
                  <a:rPr lang="es-MX" sz="1400" baseline="0"/>
                  <a:t> Diarias</a:t>
                </a:r>
                <a:endParaRPr lang="es-MX" sz="1400"/>
              </a:p>
            </c:rich>
          </c:tx>
          <c:overlay val="0"/>
        </c:title>
        <c:numFmt formatCode="General" sourceLinked="1"/>
        <c:majorTickMark val="out"/>
        <c:minorTickMark val="none"/>
        <c:tickLblPos val="nextTo"/>
        <c:txPr>
          <a:bodyPr/>
          <a:lstStyle/>
          <a:p>
            <a:pPr>
              <a:defRPr sz="1400"/>
            </a:pPr>
            <a:endParaRPr lang="en-US"/>
          </a:p>
        </c:txPr>
        <c:crossAx val="380639600"/>
        <c:crosses val="autoZero"/>
        <c:crossBetween val="between"/>
      </c:valAx>
    </c:plotArea>
    <c:legend>
      <c:legendPos val="b"/>
      <c:overlay val="0"/>
    </c:legend>
    <c:plotVisOnly val="1"/>
    <c:dispBlanksAs val="gap"/>
    <c:showDLblsOverMax val="0"/>
  </c:chart>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81.jpg"/></Relationships>
</file>

<file path=ppt/drawings/drawing1.xml><?xml version="1.0" encoding="utf-8"?>
<c:userShapes xmlns:c="http://schemas.openxmlformats.org/drawingml/2006/chart">
  <cdr:relSizeAnchor xmlns:cdr="http://schemas.openxmlformats.org/drawingml/2006/chartDrawing">
    <cdr:from>
      <cdr:x>0.06356</cdr:x>
      <cdr:y>0.34711</cdr:y>
    </cdr:from>
    <cdr:to>
      <cdr:x>0.13262</cdr:x>
      <cdr:y>0.42567</cdr:y>
    </cdr:to>
    <cdr:pic>
      <cdr:nvPicPr>
        <cdr:cNvPr id="2" name="Imagen 1"/>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rot="462641">
          <a:off x="568753" y="2283336"/>
          <a:ext cx="618004" cy="516784"/>
        </a:xfrm>
        <a:prstGeom xmlns:a="http://schemas.openxmlformats.org/drawingml/2006/main" prst="rect">
          <a:avLst/>
        </a:prstGeom>
      </cdr:spPr>
    </cdr:pic>
  </cdr:relSizeAnchor>
  <cdr:relSizeAnchor xmlns:cdr="http://schemas.openxmlformats.org/drawingml/2006/chartDrawing">
    <cdr:from>
      <cdr:x>0.0246</cdr:x>
      <cdr:y>0.02643</cdr:y>
    </cdr:from>
    <cdr:to>
      <cdr:x>0.12678</cdr:x>
      <cdr:y>0.16543</cdr:y>
    </cdr:to>
    <cdr:sp macro="" textlink="">
      <cdr:nvSpPr>
        <cdr:cNvPr id="3" name="CuadroTexto 2"/>
        <cdr:cNvSpPr txBox="1"/>
      </cdr:nvSpPr>
      <cdr:spPr>
        <a:xfrm xmlns:a="http://schemas.openxmlformats.org/drawingml/2006/main">
          <a:off x="220134" y="17386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MX" sz="2000" dirty="0"/>
            <a:t>TESTIMONIO</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A753F3-64DF-4328-8049-AE4B1CB98AFF}" type="datetimeFigureOut">
              <a:rPr lang="es-MX" smtClean="0"/>
              <a:t>18/05/2017</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DED76A-884B-470A-918D-9B636D5BA1CF}" type="slidenum">
              <a:rPr lang="es-MX" smtClean="0"/>
              <a:t>‹#›</a:t>
            </a:fld>
            <a:endParaRPr lang="es-MX"/>
          </a:p>
        </p:txBody>
      </p:sp>
    </p:spTree>
    <p:extLst>
      <p:ext uri="{BB962C8B-B14F-4D97-AF65-F5344CB8AC3E}">
        <p14:creationId xmlns:p14="http://schemas.microsoft.com/office/powerpoint/2010/main" val="484767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BABCA1A0-3F0B-4798-A99B-0B032E0F7096}" type="datetime1">
              <a:rPr lang="en-US" smtClean="0"/>
              <a:t>5/18/2017</a:t>
            </a:fld>
            <a:endParaRPr lang="en-US" dirty="0"/>
          </a:p>
        </p:txBody>
      </p:sp>
      <p:sp>
        <p:nvSpPr>
          <p:cNvPr id="5" name="Footer Placeholder 4"/>
          <p:cNvSpPr>
            <a:spLocks noGrp="1"/>
          </p:cNvSpPr>
          <p:nvPr>
            <p:ph type="ftr" sz="quarter" idx="11"/>
          </p:nvPr>
        </p:nvSpPr>
        <p:spPr/>
        <p:txBody>
          <a:bodyPr/>
          <a:lstStyle/>
          <a:p>
            <a:r>
              <a:rPr lang="es-MX"/>
              <a:t>DR. CARLOS G. AGUIRRE VELÁZQUEZ     www.neurologiainfantil.com.mx</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CE384333-AB33-423D-AE5C-B48294B05D3F}" type="datetime1">
              <a:rPr lang="en-US" smtClean="0"/>
              <a:t>5/18/2017</a:t>
            </a:fld>
            <a:endParaRPr lang="en-US" dirty="0"/>
          </a:p>
        </p:txBody>
      </p:sp>
      <p:sp>
        <p:nvSpPr>
          <p:cNvPr id="5" name="Footer Placeholder 4"/>
          <p:cNvSpPr>
            <a:spLocks noGrp="1"/>
          </p:cNvSpPr>
          <p:nvPr>
            <p:ph type="ftr" sz="quarter" idx="11"/>
          </p:nvPr>
        </p:nvSpPr>
        <p:spPr/>
        <p:txBody>
          <a:bodyPr/>
          <a:lstStyle/>
          <a:p>
            <a:r>
              <a:rPr lang="es-MX"/>
              <a:t>DR. CARLOS G. AGUIRRE VELÁZQUEZ     www.neurologiainfantil.com.mx</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32629584-13FD-4896-8DB4-5F9EEC56FD47}" type="datetime1">
              <a:rPr lang="en-US" smtClean="0"/>
              <a:t>5/18/2017</a:t>
            </a:fld>
            <a:endParaRPr lang="en-US" dirty="0"/>
          </a:p>
        </p:txBody>
      </p:sp>
      <p:sp>
        <p:nvSpPr>
          <p:cNvPr id="5" name="Footer Placeholder 4"/>
          <p:cNvSpPr>
            <a:spLocks noGrp="1"/>
          </p:cNvSpPr>
          <p:nvPr>
            <p:ph type="ftr" sz="quarter" idx="11"/>
          </p:nvPr>
        </p:nvSpPr>
        <p:spPr/>
        <p:txBody>
          <a:bodyPr/>
          <a:lstStyle/>
          <a:p>
            <a:r>
              <a:rPr lang="es-MX"/>
              <a:t>DR. CARLOS G. AGUIRRE VELÁZQUEZ     www.neurologiainfantil.com.mx</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347AE4A0-7507-4198-AB49-E63C3027B38F}" type="datetime1">
              <a:rPr lang="en-US" smtClean="0"/>
              <a:t>5/18/2017</a:t>
            </a:fld>
            <a:endParaRPr lang="en-US" dirty="0"/>
          </a:p>
        </p:txBody>
      </p:sp>
      <p:sp>
        <p:nvSpPr>
          <p:cNvPr id="5" name="Footer Placeholder 4"/>
          <p:cNvSpPr>
            <a:spLocks noGrp="1"/>
          </p:cNvSpPr>
          <p:nvPr>
            <p:ph type="ftr" sz="quarter" idx="11"/>
          </p:nvPr>
        </p:nvSpPr>
        <p:spPr/>
        <p:txBody>
          <a:bodyPr/>
          <a:lstStyle/>
          <a:p>
            <a:r>
              <a:rPr lang="es-MX"/>
              <a:t>DR. CARLOS G. AGUIRRE VELÁZQUEZ     www.neurologiainfantil.com.mx</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292B09F1-4C7D-4918-B134-F59BA77E557A}" type="datetime1">
              <a:rPr lang="en-US" smtClean="0"/>
              <a:t>5/18/2017</a:t>
            </a:fld>
            <a:endParaRPr lang="en-US" dirty="0"/>
          </a:p>
        </p:txBody>
      </p:sp>
      <p:sp>
        <p:nvSpPr>
          <p:cNvPr id="5" name="Footer Placeholder 4"/>
          <p:cNvSpPr>
            <a:spLocks noGrp="1"/>
          </p:cNvSpPr>
          <p:nvPr>
            <p:ph type="ftr" sz="quarter" idx="11"/>
          </p:nvPr>
        </p:nvSpPr>
        <p:spPr/>
        <p:txBody>
          <a:bodyPr/>
          <a:lstStyle/>
          <a:p>
            <a:r>
              <a:rPr lang="es-MX"/>
              <a:t>DR. CARLOS G. AGUIRRE VELÁZQUEZ     www.neurologiainfantil.com.mx</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ACBB90E8-F126-404E-AD82-9419AE544D23}" type="datetime1">
              <a:rPr lang="en-US" smtClean="0"/>
              <a:t>5/18/2017</a:t>
            </a:fld>
            <a:endParaRPr lang="en-US" dirty="0"/>
          </a:p>
        </p:txBody>
      </p:sp>
      <p:sp>
        <p:nvSpPr>
          <p:cNvPr id="5" name="Footer Placeholder 4"/>
          <p:cNvSpPr>
            <a:spLocks noGrp="1"/>
          </p:cNvSpPr>
          <p:nvPr>
            <p:ph type="ftr" sz="quarter" idx="11"/>
          </p:nvPr>
        </p:nvSpPr>
        <p:spPr/>
        <p:txBody>
          <a:bodyPr/>
          <a:lstStyle/>
          <a:p>
            <a:r>
              <a:rPr lang="es-MX"/>
              <a:t>DR. CARLOS G. AGUIRRE VELÁZQUEZ     www.neurologiainfantil.com.mx</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55D2F95-EBA2-4245-B9ED-E14F6389627D}" type="datetime1">
              <a:rPr lang="en-US" smtClean="0"/>
              <a:t>5/18/2017</a:t>
            </a:fld>
            <a:endParaRPr lang="en-US" dirty="0"/>
          </a:p>
        </p:txBody>
      </p:sp>
      <p:sp>
        <p:nvSpPr>
          <p:cNvPr id="5" name="Footer Placeholder 4"/>
          <p:cNvSpPr>
            <a:spLocks noGrp="1"/>
          </p:cNvSpPr>
          <p:nvPr>
            <p:ph type="ftr" sz="quarter" idx="11"/>
          </p:nvPr>
        </p:nvSpPr>
        <p:spPr/>
        <p:txBody>
          <a:bodyPr/>
          <a:lstStyle/>
          <a:p>
            <a:r>
              <a:rPr lang="es-MX"/>
              <a:t>DR. CARLOS G. AGUIRRE VELÁZQUEZ     www.neurologiainfantil.com.mx</a:t>
            </a:r>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2A033F4-4FFB-4EDD-AA94-00B4EDFAE29B}" type="datetime1">
              <a:rPr lang="en-US" smtClean="0"/>
              <a:t>5/18/2017</a:t>
            </a:fld>
            <a:endParaRPr lang="en-US" dirty="0"/>
          </a:p>
        </p:txBody>
      </p:sp>
      <p:sp>
        <p:nvSpPr>
          <p:cNvPr id="5" name="Footer Placeholder 4"/>
          <p:cNvSpPr>
            <a:spLocks noGrp="1"/>
          </p:cNvSpPr>
          <p:nvPr>
            <p:ph type="ftr" sz="quarter" idx="11"/>
          </p:nvPr>
        </p:nvSpPr>
        <p:spPr/>
        <p:txBody>
          <a:bodyPr/>
          <a:lstStyle/>
          <a:p>
            <a:r>
              <a:rPr lang="es-MX"/>
              <a:t>DR. CARLOS G. AGUIRRE VELÁZQUEZ     www.neurologiainfantil.com.mx</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9602A28-50BB-4239-AFDD-AB818EA19D9A}" type="datetime1">
              <a:rPr lang="en-US" smtClean="0"/>
              <a:t>5/18/2017</a:t>
            </a:fld>
            <a:endParaRPr lang="en-US" dirty="0"/>
          </a:p>
        </p:txBody>
      </p:sp>
      <p:sp>
        <p:nvSpPr>
          <p:cNvPr id="5" name="Footer Placeholder 4"/>
          <p:cNvSpPr>
            <a:spLocks noGrp="1"/>
          </p:cNvSpPr>
          <p:nvPr>
            <p:ph type="ftr" sz="quarter" idx="11"/>
          </p:nvPr>
        </p:nvSpPr>
        <p:spPr/>
        <p:txBody>
          <a:bodyPr/>
          <a:lstStyle/>
          <a:p>
            <a:r>
              <a:rPr lang="es-MX"/>
              <a:t>DR. CARLOS G. AGUIRRE VELÁZQUEZ     www.neurologiainfantil.com.mx</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C1E83C48-2C08-451C-8BD4-C6A6C9A7F3A5}" type="datetime1">
              <a:rPr lang="en-US" smtClean="0"/>
              <a:t>5/18/2017</a:t>
            </a:fld>
            <a:endParaRPr lang="en-US" dirty="0"/>
          </a:p>
        </p:txBody>
      </p:sp>
      <p:sp>
        <p:nvSpPr>
          <p:cNvPr id="5" name="Footer Placeholder 4"/>
          <p:cNvSpPr>
            <a:spLocks noGrp="1"/>
          </p:cNvSpPr>
          <p:nvPr>
            <p:ph type="ftr" sz="quarter" idx="11"/>
          </p:nvPr>
        </p:nvSpPr>
        <p:spPr/>
        <p:txBody>
          <a:bodyPr/>
          <a:lstStyle/>
          <a:p>
            <a:r>
              <a:rPr lang="es-MX"/>
              <a:t>DR. CARLOS G. AGUIRRE VELÁZQUEZ     www.neurologiainfantil.com.mx</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79B2AE5-99FA-4391-8867-458C727220FC}" type="datetime1">
              <a:rPr lang="en-US" smtClean="0"/>
              <a:t>5/18/2017</a:t>
            </a:fld>
            <a:endParaRPr lang="en-US" dirty="0"/>
          </a:p>
        </p:txBody>
      </p:sp>
      <p:sp>
        <p:nvSpPr>
          <p:cNvPr id="6" name="Footer Placeholder 5"/>
          <p:cNvSpPr>
            <a:spLocks noGrp="1"/>
          </p:cNvSpPr>
          <p:nvPr>
            <p:ph type="ftr" sz="quarter" idx="11"/>
          </p:nvPr>
        </p:nvSpPr>
        <p:spPr/>
        <p:txBody>
          <a:bodyPr/>
          <a:lstStyle/>
          <a:p>
            <a:r>
              <a:rPr lang="es-MX"/>
              <a:t>DR. CARLOS G. AGUIRRE VELÁZQUEZ     www.neurologiainfantil.com.mx</a:t>
            </a:r>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18E39F5-D18C-4C9D-B48B-D4D83AA49A14}" type="datetime1">
              <a:rPr lang="en-US" smtClean="0"/>
              <a:t>5/18/2017</a:t>
            </a:fld>
            <a:endParaRPr lang="en-US" dirty="0"/>
          </a:p>
        </p:txBody>
      </p:sp>
      <p:sp>
        <p:nvSpPr>
          <p:cNvPr id="8" name="Footer Placeholder 7"/>
          <p:cNvSpPr>
            <a:spLocks noGrp="1"/>
          </p:cNvSpPr>
          <p:nvPr>
            <p:ph type="ftr" sz="quarter" idx="11"/>
          </p:nvPr>
        </p:nvSpPr>
        <p:spPr/>
        <p:txBody>
          <a:bodyPr/>
          <a:lstStyle/>
          <a:p>
            <a:r>
              <a:rPr lang="es-MX"/>
              <a:t>DR. CARLOS G. AGUIRRE VELÁZQUEZ     www.neurologiainfantil.com.mx</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39BC973-F7AC-4378-8E95-AC16492FF90D}" type="datetime1">
              <a:rPr lang="en-US" smtClean="0"/>
              <a:t>5/18/2017</a:t>
            </a:fld>
            <a:endParaRPr lang="en-US" dirty="0"/>
          </a:p>
        </p:txBody>
      </p:sp>
      <p:sp>
        <p:nvSpPr>
          <p:cNvPr id="4" name="Footer Placeholder 3"/>
          <p:cNvSpPr>
            <a:spLocks noGrp="1"/>
          </p:cNvSpPr>
          <p:nvPr>
            <p:ph type="ftr" sz="quarter" idx="11"/>
          </p:nvPr>
        </p:nvSpPr>
        <p:spPr/>
        <p:txBody>
          <a:bodyPr/>
          <a:lstStyle/>
          <a:p>
            <a:r>
              <a:rPr lang="es-MX"/>
              <a:t>DR. CARLOS G. AGUIRRE VELÁZQUEZ     www.neurologiainfantil.com.mx</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D80EFC-3118-41E4-BFC0-A22EF4A09978}" type="datetime1">
              <a:rPr lang="en-US" smtClean="0"/>
              <a:t>5/18/2017</a:t>
            </a:fld>
            <a:endParaRPr lang="en-US" dirty="0"/>
          </a:p>
        </p:txBody>
      </p:sp>
      <p:sp>
        <p:nvSpPr>
          <p:cNvPr id="3" name="Footer Placeholder 2"/>
          <p:cNvSpPr>
            <a:spLocks noGrp="1"/>
          </p:cNvSpPr>
          <p:nvPr>
            <p:ph type="ftr" sz="quarter" idx="11"/>
          </p:nvPr>
        </p:nvSpPr>
        <p:spPr/>
        <p:txBody>
          <a:bodyPr/>
          <a:lstStyle/>
          <a:p>
            <a:r>
              <a:rPr lang="es-MX"/>
              <a:t>DR. CARLOS G. AGUIRRE VELÁZQUEZ     www.neurologiainfantil.com.mx</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6B33FE1D-A648-4112-A2C6-3604E2ACAA54}" type="datetime1">
              <a:rPr lang="en-US" smtClean="0"/>
              <a:t>5/18/2017</a:t>
            </a:fld>
            <a:endParaRPr lang="en-US" dirty="0"/>
          </a:p>
        </p:txBody>
      </p:sp>
      <p:sp>
        <p:nvSpPr>
          <p:cNvPr id="6" name="Footer Placeholder 5"/>
          <p:cNvSpPr>
            <a:spLocks noGrp="1"/>
          </p:cNvSpPr>
          <p:nvPr>
            <p:ph type="ftr" sz="quarter" idx="11"/>
          </p:nvPr>
        </p:nvSpPr>
        <p:spPr/>
        <p:txBody>
          <a:bodyPr/>
          <a:lstStyle/>
          <a:p>
            <a:r>
              <a:rPr lang="es-MX"/>
              <a:t>DR. CARLOS G. AGUIRRE VELÁZQUEZ     www.neurologiainfantil.com.mx</a:t>
            </a:r>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556A46E3-2568-4C05-B0E1-A5161FD62299}" type="datetime1">
              <a:rPr lang="en-US" smtClean="0"/>
              <a:t>5/18/2017</a:t>
            </a:fld>
            <a:endParaRPr lang="en-US" dirty="0"/>
          </a:p>
        </p:txBody>
      </p:sp>
      <p:sp>
        <p:nvSpPr>
          <p:cNvPr id="6" name="Footer Placeholder 5"/>
          <p:cNvSpPr>
            <a:spLocks noGrp="1"/>
          </p:cNvSpPr>
          <p:nvPr>
            <p:ph type="ftr" sz="quarter" idx="11"/>
          </p:nvPr>
        </p:nvSpPr>
        <p:spPr/>
        <p:txBody>
          <a:bodyPr/>
          <a:lstStyle/>
          <a:p>
            <a:r>
              <a:rPr lang="es-MX"/>
              <a:t>DR. CARLOS G. AGUIRRE VELÁZQUEZ     www.neurologiainfantil.com.mx</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B4F4D2A-FAD8-4453-9B2F-3D3C52DA6BC2}" type="datetime1">
              <a:rPr lang="en-US" smtClean="0"/>
              <a:t>5/18/2017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s-MX"/>
              <a:t>DR. CARLOS G. AGUIRRE VELÁZQUEZ     www.neurologiainfantil.com.mx</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guidelines@aan.com" TargetMode="External"/><Relationship Id="rId2" Type="http://schemas.openxmlformats.org/officeDocument/2006/relationships/hyperlink" Target="http://www.neurology.org/content/82/17/1556.full" TargetMode="Externa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hyperlink" Target="http://dx.doi.org/10.1212/WNL.0000000000000363"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hyperlink" Target="https://www.hindawi.com/78493639/" TargetMode="External"/><Relationship Id="rId4" Type="http://schemas.openxmlformats.org/officeDocument/2006/relationships/hyperlink" Target="https://doi.org/10.1155/2017/2985729"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chart" Target="../charts/chart3.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pie de página 3"/>
          <p:cNvSpPr>
            <a:spLocks noGrp="1"/>
          </p:cNvSpPr>
          <p:nvPr>
            <p:ph type="ftr" sz="quarter" idx="11"/>
          </p:nvPr>
        </p:nvSpPr>
        <p:spPr/>
        <p:txBody>
          <a:bodyPr/>
          <a:lstStyle/>
          <a:p>
            <a:r>
              <a:rPr lang="es-MX"/>
              <a:t>DR. CARLOS G. AGUIRRE VELÁZQUEZ     www.neurologiainfantil.com.mx</a:t>
            </a:r>
            <a:endParaRPr lang="en-US" dirty="0"/>
          </a:p>
        </p:txBody>
      </p:sp>
      <p:pic>
        <p:nvPicPr>
          <p:cNvPr id="5" name="Imagen 4"/>
          <p:cNvPicPr>
            <a:picLocks noChangeAspect="1"/>
          </p:cNvPicPr>
          <p:nvPr/>
        </p:nvPicPr>
        <p:blipFill>
          <a:blip r:embed="rId2"/>
          <a:stretch>
            <a:fillRect/>
          </a:stretch>
        </p:blipFill>
        <p:spPr>
          <a:xfrm>
            <a:off x="387289" y="313038"/>
            <a:ext cx="8819312" cy="5431762"/>
          </a:xfrm>
          <a:prstGeom prst="rect">
            <a:avLst/>
          </a:prstGeom>
        </p:spPr>
      </p:pic>
    </p:spTree>
    <p:extLst>
      <p:ext uri="{BB962C8B-B14F-4D97-AF65-F5344CB8AC3E}">
        <p14:creationId xmlns:p14="http://schemas.microsoft.com/office/powerpoint/2010/main" val="398436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p:cNvSpPr>
            <a:spLocks noGrp="1"/>
          </p:cNvSpPr>
          <p:nvPr>
            <p:ph idx="1"/>
          </p:nvPr>
        </p:nvSpPr>
        <p:spPr>
          <a:xfrm>
            <a:off x="0" y="3806518"/>
            <a:ext cx="10465283" cy="1183502"/>
          </a:xfrm>
        </p:spPr>
        <p:txBody>
          <a:bodyPr>
            <a:noAutofit/>
          </a:bodyPr>
          <a:lstStyle/>
          <a:p>
            <a:pPr algn="ctr"/>
            <a:r>
              <a:rPr lang="es-MX" sz="4000" dirty="0"/>
              <a:t>2) Cuáles son los compuestos útiles en la cannabis y que enfermedades pueden ser tratadas con ellos ?</a:t>
            </a:r>
          </a:p>
        </p:txBody>
      </p:sp>
      <p:sp>
        <p:nvSpPr>
          <p:cNvPr id="4" name="Marcador de pie de página 3"/>
          <p:cNvSpPr>
            <a:spLocks noGrp="1"/>
          </p:cNvSpPr>
          <p:nvPr>
            <p:ph type="ftr" sz="quarter" idx="11"/>
          </p:nvPr>
        </p:nvSpPr>
        <p:spPr/>
        <p:txBody>
          <a:bodyPr/>
          <a:lstStyle/>
          <a:p>
            <a:r>
              <a:rPr lang="es-MX" dirty="0"/>
              <a:t>DR. CARLOS G. AGUIRRE VELÁZQUEZ     www.neurologiainfantil.com.mx</a:t>
            </a:r>
            <a:endParaRPr lang="en-US" dirty="0"/>
          </a:p>
        </p:txBody>
      </p:sp>
      <p:pic>
        <p:nvPicPr>
          <p:cNvPr id="2050" name="Picture 2" descr="http://www.nature.com/nature/journal/v525/n7570_supp/images/525S6a-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978" y="104503"/>
            <a:ext cx="5055326" cy="342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194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pie de página 3"/>
          <p:cNvSpPr>
            <a:spLocks noGrp="1"/>
          </p:cNvSpPr>
          <p:nvPr>
            <p:ph type="ftr" sz="quarter" idx="11"/>
          </p:nvPr>
        </p:nvSpPr>
        <p:spPr/>
        <p:txBody>
          <a:bodyPr/>
          <a:lstStyle/>
          <a:p>
            <a:r>
              <a:rPr lang="es-MX"/>
              <a:t>DR. CARLOS G. AGUIRRE VELÁZQUEZ     www.neurologiainfantil.com.mx</a:t>
            </a:r>
            <a:endParaRPr lang="en-US" dirty="0"/>
          </a:p>
        </p:txBody>
      </p:sp>
      <p:pic>
        <p:nvPicPr>
          <p:cNvPr id="5" name="Picture 4" descr="Resultado de imagen para raphael mechoul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609601"/>
            <a:ext cx="8042596" cy="5311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077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Raphael </a:t>
            </a:r>
            <a:r>
              <a:rPr lang="es-MX" dirty="0" err="1"/>
              <a:t>Mechoulam</a:t>
            </a:r>
            <a:r>
              <a:rPr lang="es-MX" dirty="0"/>
              <a:t> </a:t>
            </a:r>
          </a:p>
        </p:txBody>
      </p:sp>
      <p:sp>
        <p:nvSpPr>
          <p:cNvPr id="3" name="Marcador de contenido 2"/>
          <p:cNvSpPr>
            <a:spLocks noGrp="1"/>
          </p:cNvSpPr>
          <p:nvPr>
            <p:ph idx="1"/>
          </p:nvPr>
        </p:nvSpPr>
        <p:spPr>
          <a:xfrm>
            <a:off x="200812" y="1336344"/>
            <a:ext cx="8402275" cy="3880773"/>
          </a:xfrm>
        </p:spPr>
        <p:txBody>
          <a:bodyPr>
            <a:noAutofit/>
          </a:bodyPr>
          <a:lstStyle/>
          <a:p>
            <a:r>
              <a:rPr lang="es-MX" sz="1400" dirty="0"/>
              <a:t>El investigador Raphael </a:t>
            </a:r>
            <a:r>
              <a:rPr lang="es-MX" sz="1400" dirty="0" err="1"/>
              <a:t>Mechoulam</a:t>
            </a:r>
            <a:r>
              <a:rPr lang="es-MX" sz="1400" dirty="0"/>
              <a:t> pidió en 1963 una beca al Instituto Nacional de Salud de EE.UU. para explorar las propiedades del cannabis, pero no tuvo suerte. Le cerraron la puerta y le dijeron que investigara otro tema, que la marihuana no era un problema americano.</a:t>
            </a:r>
          </a:p>
          <a:p>
            <a:endParaRPr lang="es-MX" sz="1400" dirty="0"/>
          </a:p>
          <a:p>
            <a:r>
              <a:rPr lang="es-MX" sz="1400" dirty="0"/>
              <a:t>Pese a ello, </a:t>
            </a:r>
            <a:r>
              <a:rPr lang="es-MX" sz="1400" dirty="0" err="1"/>
              <a:t>Mechoulam</a:t>
            </a:r>
            <a:r>
              <a:rPr lang="es-MX" sz="1400" dirty="0"/>
              <a:t>, que tiene ahora 84 años, se convirtió en el primer científico del mundo en aislar el THC (tetrahidrocannabinol), el principal ingrediente psicoactivo de la marihuana. Un descubrimiento por el que muchos consideran a este israelí de origen búlgaro el 'padre de la marihuana medicinal'.</a:t>
            </a:r>
          </a:p>
          <a:p>
            <a:endParaRPr lang="es-MX" sz="1400" dirty="0"/>
          </a:p>
          <a:p>
            <a:r>
              <a:rPr lang="es-MX" sz="1400" dirty="0"/>
              <a:t>Gracias a sus investigaciones, este israelí pudo estudiar individualmente los cannabinoides que componen la marihuana y cómo afectan al cerebro. El profesor cree que los gobernantes todavía no apoyan lo suficiente los ensayos clínicos basados en estos compuestos presentes en el cannabis.</a:t>
            </a:r>
          </a:p>
          <a:p>
            <a:endParaRPr lang="es-MX" sz="1400" dirty="0"/>
          </a:p>
          <a:p>
            <a:r>
              <a:rPr lang="es-MX" sz="1400" dirty="0"/>
              <a:t> "En los años 80, hicimos un pequeño estudio sobre los efectos del cannabidiol en adultos que sufrían epilepsia y los resultados fueron muy positivos".  R. </a:t>
            </a:r>
            <a:r>
              <a:rPr lang="es-MX" sz="1400" dirty="0" err="1"/>
              <a:t>Mechoulam</a:t>
            </a:r>
            <a:r>
              <a:rPr lang="es-MX" sz="1400" dirty="0"/>
              <a:t>.</a:t>
            </a:r>
          </a:p>
        </p:txBody>
      </p:sp>
      <p:sp>
        <p:nvSpPr>
          <p:cNvPr id="4" name="Marcador de pie de página 3"/>
          <p:cNvSpPr>
            <a:spLocks noGrp="1"/>
          </p:cNvSpPr>
          <p:nvPr>
            <p:ph type="ftr" sz="quarter" idx="11"/>
          </p:nvPr>
        </p:nvSpPr>
        <p:spPr/>
        <p:txBody>
          <a:bodyPr/>
          <a:lstStyle/>
          <a:p>
            <a:r>
              <a:rPr lang="es-MX"/>
              <a:t>DR. CARLOS G. AGUIRRE VELÁZQUEZ     www.neurologiainfantil.com.mx</a:t>
            </a:r>
            <a:endParaRPr lang="en-US" dirty="0"/>
          </a:p>
        </p:txBody>
      </p:sp>
      <p:pic>
        <p:nvPicPr>
          <p:cNvPr id="1026" name="Picture 2" descr="Resultado de imagen para raphael mechoul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432" y="0"/>
            <a:ext cx="3712568" cy="2485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88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p:cNvSpPr>
            <a:spLocks noGrp="1"/>
          </p:cNvSpPr>
          <p:nvPr>
            <p:ph idx="1"/>
          </p:nvPr>
        </p:nvSpPr>
        <p:spPr>
          <a:xfrm>
            <a:off x="326571" y="488543"/>
            <a:ext cx="10465283" cy="1183502"/>
          </a:xfrm>
        </p:spPr>
        <p:txBody>
          <a:bodyPr>
            <a:noAutofit/>
          </a:bodyPr>
          <a:lstStyle/>
          <a:p>
            <a:r>
              <a:rPr lang="es-MX" sz="3600" dirty="0"/>
              <a:t>CANNABINOIDES</a:t>
            </a:r>
            <a:endParaRPr lang="es-MX" sz="2800" dirty="0"/>
          </a:p>
          <a:p>
            <a:endParaRPr lang="es-MX" sz="2800" dirty="0"/>
          </a:p>
          <a:p>
            <a:pPr marL="914400" indent="-914400">
              <a:buFont typeface="+mj-lt"/>
              <a:buAutoNum type="arabicPeriod"/>
            </a:pPr>
            <a:r>
              <a:rPr lang="es-MX" sz="2800" dirty="0"/>
              <a:t>FITO-CANNABINOIDES</a:t>
            </a:r>
          </a:p>
          <a:p>
            <a:pPr marL="1314450" lvl="1" indent="-914400">
              <a:buFont typeface="+mj-lt"/>
              <a:buAutoNum type="arabicPeriod"/>
            </a:pPr>
            <a:r>
              <a:rPr lang="en-US" sz="2800" dirty="0"/>
              <a:t>&gt;100 </a:t>
            </a:r>
            <a:r>
              <a:rPr lang="en-US" sz="2800" dirty="0" err="1"/>
              <a:t>substancias</a:t>
            </a:r>
            <a:r>
              <a:rPr lang="en-US" sz="2800" dirty="0"/>
              <a:t>.</a:t>
            </a:r>
          </a:p>
          <a:p>
            <a:pPr marL="1314450" lvl="1" indent="-914400">
              <a:buFont typeface="+mj-lt"/>
              <a:buAutoNum type="arabicPeriod"/>
            </a:pPr>
            <a:r>
              <a:rPr lang="en-US" sz="2800" dirty="0"/>
              <a:t>60 con </a:t>
            </a:r>
            <a:r>
              <a:rPr lang="en-US" sz="2800" dirty="0" err="1"/>
              <a:t>acción</a:t>
            </a:r>
            <a:r>
              <a:rPr lang="en-US" sz="2800" dirty="0"/>
              <a:t> </a:t>
            </a:r>
            <a:r>
              <a:rPr lang="en-US" sz="2800" dirty="0" err="1"/>
              <a:t>farmacológica</a:t>
            </a:r>
            <a:r>
              <a:rPr lang="en-US" sz="2800" dirty="0"/>
              <a:t>.</a:t>
            </a:r>
            <a:endParaRPr lang="es-MX" sz="2800" dirty="0"/>
          </a:p>
          <a:p>
            <a:pPr marL="914400" indent="-914400">
              <a:buFont typeface="+mj-lt"/>
              <a:buAutoNum type="arabicPeriod"/>
            </a:pPr>
            <a:endParaRPr lang="es-MX" sz="2800" dirty="0"/>
          </a:p>
          <a:p>
            <a:pPr marL="914400" indent="-914400">
              <a:buFont typeface="+mj-lt"/>
              <a:buAutoNum type="arabicPeriod"/>
            </a:pPr>
            <a:r>
              <a:rPr lang="es-MX" sz="2800" dirty="0"/>
              <a:t>ENDO-CANNABINOIDES</a:t>
            </a:r>
          </a:p>
          <a:p>
            <a:pPr marL="1314450" lvl="1" indent="-914400">
              <a:buFont typeface="+mj-lt"/>
              <a:buAutoNum type="arabicPeriod"/>
            </a:pPr>
            <a:r>
              <a:rPr lang="en-US" sz="2800" dirty="0"/>
              <a:t>Anandamida (ANA).</a:t>
            </a:r>
          </a:p>
          <a:p>
            <a:pPr marL="1314450" lvl="1" indent="-914400">
              <a:buFont typeface="+mj-lt"/>
              <a:buAutoNum type="arabicPeriod"/>
            </a:pPr>
            <a:r>
              <a:rPr lang="en-US" sz="2800" dirty="0" err="1"/>
              <a:t>Acido</a:t>
            </a:r>
            <a:r>
              <a:rPr lang="en-US" sz="2800" dirty="0"/>
              <a:t> </a:t>
            </a:r>
            <a:r>
              <a:rPr lang="en-US" sz="2800" dirty="0" err="1"/>
              <a:t>Araquinoy-Glicerol</a:t>
            </a:r>
            <a:r>
              <a:rPr lang="en-US" sz="2800" dirty="0"/>
              <a:t> (2-AG).</a:t>
            </a:r>
          </a:p>
          <a:p>
            <a:pPr marL="0" indent="0" algn="just">
              <a:buNone/>
            </a:pPr>
            <a:endParaRPr lang="es-MX" sz="2800" dirty="0"/>
          </a:p>
          <a:p>
            <a:pPr marL="1314450" lvl="1" indent="-914400">
              <a:buFont typeface="+mj-lt"/>
              <a:buAutoNum type="arabicPeriod"/>
            </a:pPr>
            <a:endParaRPr lang="es-MX" sz="2800" dirty="0"/>
          </a:p>
        </p:txBody>
      </p:sp>
      <p:sp>
        <p:nvSpPr>
          <p:cNvPr id="4" name="Marcador de pie de página 3"/>
          <p:cNvSpPr>
            <a:spLocks noGrp="1"/>
          </p:cNvSpPr>
          <p:nvPr>
            <p:ph type="ftr" sz="quarter" idx="11"/>
          </p:nvPr>
        </p:nvSpPr>
        <p:spPr/>
        <p:txBody>
          <a:bodyPr/>
          <a:lstStyle/>
          <a:p>
            <a:r>
              <a:rPr lang="es-MX" dirty="0"/>
              <a:t>DR. CARLOS G. AGUIRRE VELÁZQUEZ     www.neurologiainfantil.com.mx</a:t>
            </a:r>
            <a:endParaRPr lang="en-US"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2895" y="1252152"/>
            <a:ext cx="1805290" cy="2164657"/>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565" y="4180418"/>
            <a:ext cx="2314575" cy="1847850"/>
          </a:xfrm>
          <a:prstGeom prst="rect">
            <a:avLst/>
          </a:prstGeom>
        </p:spPr>
      </p:pic>
    </p:spTree>
    <p:extLst>
      <p:ext uri="{BB962C8B-B14F-4D97-AF65-F5344CB8AC3E}">
        <p14:creationId xmlns:p14="http://schemas.microsoft.com/office/powerpoint/2010/main" val="1366338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p:cNvSpPr>
            <a:spLocks noGrp="1"/>
          </p:cNvSpPr>
          <p:nvPr>
            <p:ph type="title"/>
          </p:nvPr>
        </p:nvSpPr>
        <p:spPr>
          <a:xfrm>
            <a:off x="2152650" y="12425"/>
            <a:ext cx="7886700" cy="1045667"/>
          </a:xfrm>
        </p:spPr>
        <p:txBody>
          <a:bodyPr/>
          <a:lstStyle/>
          <a:p>
            <a:r>
              <a:rPr lang="es-CR" sz="4000" i="1" u="sng" dirty="0" err="1">
                <a:solidFill>
                  <a:srgbClr val="C00000"/>
                </a:solidFill>
              </a:rPr>
              <a:t>Cannabinoides</a:t>
            </a:r>
            <a:endParaRPr lang="es-CR" sz="4000" i="1" u="sng" dirty="0">
              <a:solidFill>
                <a:srgbClr val="C00000"/>
              </a:solidFill>
            </a:endParaRPr>
          </a:p>
        </p:txBody>
      </p:sp>
      <p:sp>
        <p:nvSpPr>
          <p:cNvPr id="3" name="2 Marcador de contenido"/>
          <p:cNvSpPr>
            <a:spLocks noGrp="1"/>
          </p:cNvSpPr>
          <p:nvPr>
            <p:ph idx="1"/>
          </p:nvPr>
        </p:nvSpPr>
        <p:spPr>
          <a:xfrm>
            <a:off x="975363" y="1201784"/>
            <a:ext cx="8258175" cy="5238207"/>
          </a:xfrm>
        </p:spPr>
        <p:txBody>
          <a:bodyPr rtlCol="0">
            <a:normAutofit/>
          </a:bodyPr>
          <a:lstStyle/>
          <a:p>
            <a:pPr algn="just">
              <a:spcBef>
                <a:spcPts val="0"/>
              </a:spcBef>
              <a:buFont typeface="Arial" pitchFamily="34" charset="0"/>
              <a:buChar char="•"/>
              <a:defRPr/>
            </a:pPr>
            <a:r>
              <a:rPr lang="es-CR" sz="2400" dirty="0"/>
              <a:t>Son sustancias con efectos psicoactivos.</a:t>
            </a:r>
          </a:p>
          <a:p>
            <a:pPr algn="just">
              <a:spcBef>
                <a:spcPts val="0"/>
              </a:spcBef>
              <a:defRPr/>
            </a:pPr>
            <a:endParaRPr lang="es-CR" sz="2400" dirty="0"/>
          </a:p>
          <a:p>
            <a:pPr algn="just">
              <a:spcBef>
                <a:spcPts val="0"/>
              </a:spcBef>
              <a:defRPr/>
            </a:pPr>
            <a:r>
              <a:rPr lang="es-CR" sz="2400" dirty="0"/>
              <a:t>Interactúan con receptores endógenos de </a:t>
            </a:r>
            <a:r>
              <a:rPr lang="es-CR" sz="2400" dirty="0" err="1"/>
              <a:t>cannabinoides</a:t>
            </a:r>
            <a:r>
              <a:rPr lang="es-CR" sz="2400" dirty="0"/>
              <a:t>.</a:t>
            </a:r>
          </a:p>
          <a:p>
            <a:pPr algn="just">
              <a:spcBef>
                <a:spcPts val="0"/>
              </a:spcBef>
              <a:buFont typeface="Arial" pitchFamily="34" charset="0"/>
              <a:buChar char="•"/>
              <a:defRPr/>
            </a:pPr>
            <a:endParaRPr lang="es-CR" sz="2400" dirty="0"/>
          </a:p>
          <a:p>
            <a:pPr algn="just">
              <a:spcBef>
                <a:spcPts val="0"/>
              </a:spcBef>
              <a:buFont typeface="Arial" pitchFamily="34" charset="0"/>
              <a:buChar char="•"/>
              <a:defRPr/>
            </a:pPr>
            <a:r>
              <a:rPr lang="es-CR" sz="2400" dirty="0"/>
              <a:t>Pueden tener 3 orígenes:</a:t>
            </a:r>
          </a:p>
          <a:p>
            <a:pPr lvl="2" algn="just">
              <a:spcBef>
                <a:spcPts val="0"/>
              </a:spcBef>
              <a:buFont typeface="Arial" pitchFamily="34" charset="0"/>
              <a:buChar char="–"/>
              <a:defRPr/>
            </a:pPr>
            <a:endParaRPr lang="es-CR" sz="2400" b="1" u="sng" dirty="0"/>
          </a:p>
          <a:p>
            <a:pPr lvl="2" algn="just">
              <a:spcBef>
                <a:spcPts val="0"/>
              </a:spcBef>
              <a:buFont typeface="Arial" pitchFamily="34" charset="0"/>
              <a:buChar char="–"/>
              <a:defRPr/>
            </a:pPr>
            <a:r>
              <a:rPr lang="es-CR" sz="2400" b="1" u="sng" dirty="0">
                <a:solidFill>
                  <a:schemeClr val="accent5">
                    <a:lumMod val="50000"/>
                  </a:schemeClr>
                </a:solidFill>
              </a:rPr>
              <a:t>Naturales</a:t>
            </a:r>
            <a:r>
              <a:rPr lang="es-CR" sz="2400" b="1" dirty="0">
                <a:solidFill>
                  <a:schemeClr val="accent5">
                    <a:lumMod val="50000"/>
                  </a:schemeClr>
                </a:solidFill>
              </a:rPr>
              <a:t>:</a:t>
            </a:r>
            <a:r>
              <a:rPr lang="es-CR" sz="2400" dirty="0"/>
              <a:t>  </a:t>
            </a:r>
            <a:r>
              <a:rPr lang="es-CR" sz="2400" i="1" dirty="0"/>
              <a:t>THC, cannabinol, cannabidiol. </a:t>
            </a:r>
          </a:p>
          <a:p>
            <a:pPr lvl="2" algn="just">
              <a:spcBef>
                <a:spcPts val="0"/>
              </a:spcBef>
              <a:buFont typeface="Arial" pitchFamily="34" charset="0"/>
              <a:buChar char="–"/>
              <a:defRPr/>
            </a:pPr>
            <a:endParaRPr lang="es-CR" sz="2400" u="sng" dirty="0"/>
          </a:p>
          <a:p>
            <a:pPr lvl="2" algn="just">
              <a:spcBef>
                <a:spcPts val="0"/>
              </a:spcBef>
              <a:buFont typeface="Arial" pitchFamily="34" charset="0"/>
              <a:buChar char="–"/>
              <a:defRPr/>
            </a:pPr>
            <a:r>
              <a:rPr lang="es-CR" sz="2400" b="1" u="sng" dirty="0">
                <a:solidFill>
                  <a:schemeClr val="accent5">
                    <a:lumMod val="50000"/>
                  </a:schemeClr>
                </a:solidFill>
              </a:rPr>
              <a:t>Sintéticos</a:t>
            </a:r>
            <a:r>
              <a:rPr lang="es-CR" sz="2400" b="1" dirty="0">
                <a:solidFill>
                  <a:schemeClr val="accent5">
                    <a:lumMod val="50000"/>
                  </a:schemeClr>
                </a:solidFill>
              </a:rPr>
              <a:t>:</a:t>
            </a:r>
            <a:r>
              <a:rPr lang="es-CR" sz="2400" dirty="0">
                <a:solidFill>
                  <a:schemeClr val="accent5">
                    <a:lumMod val="50000"/>
                  </a:schemeClr>
                </a:solidFill>
              </a:rPr>
              <a:t> </a:t>
            </a:r>
            <a:r>
              <a:rPr lang="es-CR" sz="2400" i="1" dirty="0" err="1"/>
              <a:t>dronabinol</a:t>
            </a:r>
            <a:r>
              <a:rPr lang="es-CR" sz="2400" i="1" dirty="0"/>
              <a:t>, </a:t>
            </a:r>
            <a:r>
              <a:rPr lang="es-CR" sz="2400" i="1" dirty="0" err="1"/>
              <a:t>nabilone</a:t>
            </a:r>
            <a:r>
              <a:rPr lang="es-CR" sz="2400" i="1" dirty="0"/>
              <a:t>, </a:t>
            </a:r>
            <a:r>
              <a:rPr lang="es-CR" sz="2400" i="1" dirty="0" err="1"/>
              <a:t>nabiximols</a:t>
            </a:r>
            <a:r>
              <a:rPr lang="es-CR" sz="2400" i="1" dirty="0"/>
              <a:t>.</a:t>
            </a:r>
          </a:p>
          <a:p>
            <a:pPr lvl="2" algn="just">
              <a:spcBef>
                <a:spcPts val="0"/>
              </a:spcBef>
              <a:buFont typeface="Arial" pitchFamily="34" charset="0"/>
              <a:buChar char="–"/>
              <a:defRPr/>
            </a:pPr>
            <a:endParaRPr lang="es-CR" sz="2400" u="sng" dirty="0"/>
          </a:p>
          <a:p>
            <a:pPr lvl="2" algn="just">
              <a:spcBef>
                <a:spcPts val="0"/>
              </a:spcBef>
              <a:buFont typeface="Arial" pitchFamily="34" charset="0"/>
              <a:buChar char="–"/>
              <a:defRPr/>
            </a:pPr>
            <a:r>
              <a:rPr lang="es-CR" sz="2400" b="1" u="sng" dirty="0">
                <a:solidFill>
                  <a:schemeClr val="accent5">
                    <a:lumMod val="50000"/>
                  </a:schemeClr>
                </a:solidFill>
              </a:rPr>
              <a:t>Endógenos</a:t>
            </a:r>
            <a:r>
              <a:rPr lang="es-CR" sz="2400" b="1" dirty="0">
                <a:solidFill>
                  <a:schemeClr val="accent5">
                    <a:lumMod val="50000"/>
                  </a:schemeClr>
                </a:solidFill>
              </a:rPr>
              <a:t>:</a:t>
            </a:r>
            <a:r>
              <a:rPr lang="es-CR" sz="2400" dirty="0"/>
              <a:t>  </a:t>
            </a:r>
            <a:r>
              <a:rPr lang="es-CR" sz="2400" i="1" dirty="0"/>
              <a:t>anandamida y 2-AG.</a:t>
            </a:r>
          </a:p>
          <a:p>
            <a:pPr algn="just">
              <a:buFont typeface="Arial" pitchFamily="34" charset="0"/>
              <a:buChar char="•"/>
              <a:defRPr/>
            </a:pPr>
            <a:endParaRPr lang="es-CR" sz="2400" dirty="0"/>
          </a:p>
        </p:txBody>
      </p:sp>
    </p:spTree>
    <p:extLst>
      <p:ext uri="{BB962C8B-B14F-4D97-AF65-F5344CB8AC3E}">
        <p14:creationId xmlns:p14="http://schemas.microsoft.com/office/powerpoint/2010/main" val="2245571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9416" y="557808"/>
            <a:ext cx="7024744" cy="1143000"/>
          </a:xfrm>
        </p:spPr>
        <p:txBody>
          <a:bodyPr>
            <a:normAutofit fontScale="90000"/>
          </a:bodyPr>
          <a:lstStyle/>
          <a:p>
            <a:pPr algn="ctr"/>
            <a:r>
              <a:rPr lang="es-MX" sz="4400" b="1" dirty="0"/>
              <a:t>Fitocannabinoides (</a:t>
            </a:r>
            <a:r>
              <a:rPr lang="es-MX" sz="4400" b="1" dirty="0" err="1"/>
              <a:t>FitosC</a:t>
            </a:r>
            <a:r>
              <a:rPr lang="es-MX" sz="4400" b="1" dirty="0"/>
              <a:t>)</a:t>
            </a:r>
            <a:br>
              <a:rPr lang="es-MX" b="1" dirty="0"/>
            </a:br>
            <a:endParaRPr lang="es-MX" dirty="0"/>
          </a:p>
        </p:txBody>
      </p:sp>
      <p:sp>
        <p:nvSpPr>
          <p:cNvPr id="3" name="2 Marcador de contenido"/>
          <p:cNvSpPr>
            <a:spLocks noGrp="1"/>
          </p:cNvSpPr>
          <p:nvPr>
            <p:ph idx="1"/>
          </p:nvPr>
        </p:nvSpPr>
        <p:spPr>
          <a:xfrm>
            <a:off x="384813" y="1261741"/>
            <a:ext cx="8208912" cy="5400600"/>
          </a:xfrm>
        </p:spPr>
        <p:txBody>
          <a:bodyPr>
            <a:noAutofit/>
          </a:bodyPr>
          <a:lstStyle/>
          <a:p>
            <a:r>
              <a:rPr lang="es-MX" sz="2400" dirty="0"/>
              <a:t>Los </a:t>
            </a:r>
            <a:r>
              <a:rPr lang="es-MX" sz="2400" dirty="0" err="1"/>
              <a:t>FitosC</a:t>
            </a:r>
            <a:r>
              <a:rPr lang="es-MX" sz="2400" dirty="0"/>
              <a:t>. hacen referencia a una clase de compuestos caracterizados por que </a:t>
            </a:r>
            <a:r>
              <a:rPr lang="es-MX" sz="3600" b="1" dirty="0"/>
              <a:t> </a:t>
            </a:r>
            <a:r>
              <a:rPr lang="es-MX" sz="2800" u="sng" dirty="0"/>
              <a:t>Aparecen únicamente en </a:t>
            </a:r>
          </a:p>
          <a:p>
            <a:pPr marL="365760" lvl="1" indent="0">
              <a:buNone/>
            </a:pPr>
            <a:r>
              <a:rPr lang="es-MX" sz="2800" u="sng" dirty="0"/>
              <a:t> la naturaleza en la especie</a:t>
            </a:r>
          </a:p>
          <a:p>
            <a:pPr marL="2189988" lvl="8" indent="-342900" algn="ctr"/>
            <a:r>
              <a:rPr lang="es-MX" sz="2800" u="sng" dirty="0"/>
              <a:t>Cannabis.</a:t>
            </a:r>
            <a:endParaRPr lang="es-MX" sz="2800" dirty="0"/>
          </a:p>
          <a:p>
            <a:endParaRPr lang="es-MX" sz="2800" dirty="0"/>
          </a:p>
          <a:p>
            <a:pPr marL="0" indent="0">
              <a:buNone/>
            </a:pPr>
            <a:endParaRPr lang="es-MX" sz="2400" dirty="0"/>
          </a:p>
        </p:txBody>
      </p:sp>
      <p:pic>
        <p:nvPicPr>
          <p:cNvPr id="2052" name="Picture 4" descr="http://educannabis.cl/img/cannabis/indica.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93966" y="3400513"/>
            <a:ext cx="3617580" cy="3617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637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23584" y="-27384"/>
            <a:ext cx="7024744" cy="1143000"/>
          </a:xfrm>
        </p:spPr>
        <p:txBody>
          <a:bodyPr/>
          <a:lstStyle/>
          <a:p>
            <a:r>
              <a:rPr lang="es-MX" b="1" dirty="0" err="1"/>
              <a:t>FitosC</a:t>
            </a:r>
            <a:r>
              <a:rPr lang="es-MX" b="1" dirty="0"/>
              <a:t>. Simples </a:t>
            </a:r>
          </a:p>
        </p:txBody>
      </p:sp>
      <p:sp>
        <p:nvSpPr>
          <p:cNvPr id="3" name="2 Marcador de contenido"/>
          <p:cNvSpPr>
            <a:spLocks noGrp="1"/>
          </p:cNvSpPr>
          <p:nvPr>
            <p:ph idx="1"/>
          </p:nvPr>
        </p:nvSpPr>
        <p:spPr>
          <a:xfrm>
            <a:off x="479377" y="919174"/>
            <a:ext cx="8208911" cy="5184576"/>
          </a:xfrm>
        </p:spPr>
        <p:txBody>
          <a:bodyPr>
            <a:normAutofit/>
          </a:bodyPr>
          <a:lstStyle/>
          <a:p>
            <a:pPr marL="68580" indent="0" algn="just">
              <a:buNone/>
            </a:pPr>
            <a:r>
              <a:rPr lang="es-MX" sz="2400" dirty="0"/>
              <a:t>Sólo sintetiza los </a:t>
            </a:r>
            <a:r>
              <a:rPr lang="es-MX" sz="2400" dirty="0" err="1"/>
              <a:t>FitosC</a:t>
            </a:r>
            <a:r>
              <a:rPr lang="es-MX" sz="2400" dirty="0"/>
              <a:t>. en sus formas ácidas </a:t>
            </a:r>
            <a:r>
              <a:rPr lang="es-MX" sz="2400" u="sng" dirty="0"/>
              <a:t>no psicoactivas,</a:t>
            </a:r>
            <a:r>
              <a:rPr lang="es-MX" sz="2400" dirty="0"/>
              <a:t> y, por lo tanto, los principales </a:t>
            </a:r>
            <a:r>
              <a:rPr lang="es-MX" sz="2400" dirty="0" err="1"/>
              <a:t>FitosC</a:t>
            </a:r>
            <a:r>
              <a:rPr lang="es-MX" sz="2400" dirty="0"/>
              <a:t> presentes en el material vegetal fresco son:</a:t>
            </a:r>
          </a:p>
          <a:p>
            <a:pPr algn="just"/>
            <a:endParaRPr lang="es-MX" sz="2400" dirty="0"/>
          </a:p>
        </p:txBody>
      </p:sp>
      <p:pic>
        <p:nvPicPr>
          <p:cNvPr id="3078" name="Picture 6" descr="http://www.montereybayaltmed.com/wp-content/uploads/2015/04/THCa-1.jpg"/>
          <p:cNvPicPr>
            <a:picLocks noChangeAspect="1" noChangeArrowheads="1"/>
          </p:cNvPicPr>
          <p:nvPr/>
        </p:nvPicPr>
        <p:blipFill rotWithShape="1">
          <a:blip r:embed="rId2">
            <a:extLst>
              <a:ext uri="{28A0092B-C50C-407E-A947-70E740481C1C}">
                <a14:useLocalDpi xmlns:a14="http://schemas.microsoft.com/office/drawing/2010/main" val="0"/>
              </a:ext>
            </a:extLst>
          </a:blip>
          <a:srcRect l="4182" r="4842"/>
          <a:stretch/>
        </p:blipFill>
        <p:spPr bwMode="auto">
          <a:xfrm>
            <a:off x="5628011" y="2275913"/>
            <a:ext cx="3860594" cy="2085786"/>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5211258" y="1988841"/>
            <a:ext cx="416753" cy="2215991"/>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MX" sz="13800" b="1" cap="all" dirty="0">
                <a:ln w="0">
                  <a:solidFill>
                    <a:schemeClr val="accent3">
                      <a:lumMod val="75000"/>
                    </a:schemeClr>
                  </a:solidFill>
                </a:ln>
                <a:solidFill>
                  <a:schemeClr val="accent3">
                    <a:lumMod val="60000"/>
                    <a:lumOff val="40000"/>
                  </a:schemeClr>
                </a:solidFill>
                <a:effectLst>
                  <a:reflection blurRad="12700" stA="50000" endPos="50000" dist="5000" dir="5400000" sy="-100000" rotWithShape="0"/>
                </a:effectLst>
                <a:latin typeface="Baskerville Old Face" pitchFamily="18" charset="0"/>
              </a:rPr>
              <a:t>  </a:t>
            </a:r>
            <a:endParaRPr lang="es-MX" sz="8800" b="1" cap="all" dirty="0">
              <a:ln w="0">
                <a:solidFill>
                  <a:schemeClr val="accent3">
                    <a:lumMod val="75000"/>
                  </a:schemeClr>
                </a:solidFill>
              </a:ln>
              <a:solidFill>
                <a:schemeClr val="accent3">
                  <a:lumMod val="60000"/>
                  <a:lumOff val="40000"/>
                </a:schemeClr>
              </a:solidFill>
              <a:effectLst>
                <a:reflection blurRad="12700" stA="50000" endPos="50000" dist="5000" dir="5400000" sy="-100000" rotWithShape="0"/>
              </a:effectLst>
              <a:latin typeface="Baskerville Old Face" pitchFamily="18" charset="0"/>
            </a:endParaRPr>
          </a:p>
        </p:txBody>
      </p:sp>
      <p:pic>
        <p:nvPicPr>
          <p:cNvPr id="3084" name="Picture 12" descr="Pictur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93600">
                        <a14:foregroundMark x1="1600" y1="98361" x2="1600" y2="98361"/>
                        <a14:foregroundMark x1="5200" y1="95082" x2="5200" y2="95082"/>
                        <a14:foregroundMark x1="800" y1="88525" x2="22800" y2="88525"/>
                        <a14:foregroundMark x1="22800" y1="88525" x2="22800" y2="97541"/>
                        <a14:foregroundMark x1="28800" y1="23770" x2="28800" y2="23770"/>
                        <a14:foregroundMark x1="28400" y1="32787" x2="28400" y2="32787"/>
                        <a14:foregroundMark x1="28400" y1="27049" x2="28400" y2="38525"/>
                        <a14:foregroundMark x1="8400" y1="5738" x2="8000" y2="18033"/>
                        <a14:foregroundMark x1="800" y1="22951" x2="1200" y2="37705"/>
                        <a14:foregroundMark x1="35200" y1="61475" x2="42800" y2="70492"/>
                        <a14:foregroundMark x1="42800" y1="70492" x2="49600" y2="61475"/>
                        <a14:foregroundMark x1="49600" y1="61475" x2="55600" y2="70492"/>
                        <a14:foregroundMark x1="55600" y1="70492" x2="63200" y2="60656"/>
                        <a14:foregroundMark x1="63200" y1="60656" x2="72800" y2="74590"/>
                        <a14:foregroundMark x1="72800" y1="74590" x2="88800" y2="50000"/>
                        <a14:foregroundMark x1="89200" y1="50000" x2="82000" y2="27049"/>
                        <a14:foregroundMark x1="83600" y1="32787" x2="91600" y2="31967"/>
                        <a14:foregroundMark x1="91600" y1="32787" x2="90000" y2="98361"/>
                        <a14:foregroundMark x1="76400" y1="19672" x2="76400" y2="19672"/>
                        <a14:foregroundMark x1="70000" y1="54098" x2="71200" y2="22131"/>
                        <a14:foregroundMark x1="79600" y1="51639" x2="78000" y2="19672"/>
                        <a14:foregroundMark x1="56000" y1="6557" x2="55600" y2="51639"/>
                        <a14:foregroundMark x1="55600" y1="51639" x2="64800" y2="49180"/>
                        <a14:foregroundMark x1="64400" y1="47541" x2="63600" y2="35246"/>
                        <a14:foregroundMark x1="50800" y1="23770" x2="41600" y2="21311"/>
                        <a14:foregroundMark x1="41600" y1="21311" x2="40800" y2="36885"/>
                        <a14:foregroundMark x1="6400" y1="5738" x2="6400" y2="22951"/>
                        <a14:foregroundMark x1="6800" y1="4918" x2="10000" y2="4918"/>
                        <a14:foregroundMark x1="68400" y1="22131" x2="69600" y2="11475"/>
                        <a14:foregroundMark x1="69600" y1="13115" x2="79600" y2="17213"/>
                        <a14:foregroundMark x1="79600" y1="17213" x2="82400" y2="25410"/>
                        <a14:foregroundMark x1="52400" y1="17213" x2="38000" y2="10656"/>
                        <a14:foregroundMark x1="68000" y1="16393" x2="59600" y2="3279"/>
                        <a14:backgroundMark x1="86800" y1="18852" x2="65200" y2="0"/>
                      </a14:backgroundRemoval>
                    </a14:imgEffect>
                  </a14:imgLayer>
                </a14:imgProps>
              </a:ext>
              <a:ext uri="{28A0092B-C50C-407E-A947-70E740481C1C}">
                <a14:useLocalDpi xmlns:a14="http://schemas.microsoft.com/office/drawing/2010/main" val="0"/>
              </a:ext>
            </a:extLst>
          </a:blip>
          <a:srcRect r="4134"/>
          <a:stretch/>
        </p:blipFill>
        <p:spPr bwMode="auto">
          <a:xfrm>
            <a:off x="478932" y="2420773"/>
            <a:ext cx="3344098" cy="1702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079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95592" y="260648"/>
            <a:ext cx="7024744" cy="1143000"/>
          </a:xfrm>
        </p:spPr>
        <p:txBody>
          <a:bodyPr>
            <a:normAutofit/>
          </a:bodyPr>
          <a:lstStyle/>
          <a:p>
            <a:r>
              <a:rPr lang="es-MX" b="1" dirty="0"/>
              <a:t>Los </a:t>
            </a:r>
            <a:r>
              <a:rPr lang="es-MX" b="1" dirty="0" err="1"/>
              <a:t>FitosC</a:t>
            </a:r>
            <a:r>
              <a:rPr lang="es-MX" b="1" dirty="0"/>
              <a:t>. Ácidos</a:t>
            </a:r>
          </a:p>
        </p:txBody>
      </p:sp>
      <p:sp>
        <p:nvSpPr>
          <p:cNvPr id="3" name="2 Marcador de contenido"/>
          <p:cNvSpPr>
            <a:spLocks noGrp="1"/>
          </p:cNvSpPr>
          <p:nvPr>
            <p:ph idx="1"/>
          </p:nvPr>
        </p:nvSpPr>
        <p:spPr>
          <a:xfrm>
            <a:off x="476576" y="1014521"/>
            <a:ext cx="7992888" cy="4896544"/>
          </a:xfrm>
        </p:spPr>
        <p:txBody>
          <a:bodyPr>
            <a:normAutofit/>
          </a:bodyPr>
          <a:lstStyle/>
          <a:p>
            <a:pPr algn="just"/>
            <a:r>
              <a:rPr lang="es-MX" sz="2800" dirty="0"/>
              <a:t>Se </a:t>
            </a:r>
            <a:r>
              <a:rPr lang="es-MX" sz="2800" dirty="0" err="1"/>
              <a:t>descarboxilan</a:t>
            </a:r>
            <a:r>
              <a:rPr lang="es-MX" sz="2800" dirty="0"/>
              <a:t> en el proceso de secado.</a:t>
            </a:r>
          </a:p>
          <a:p>
            <a:pPr algn="just"/>
            <a:r>
              <a:rPr lang="es-MX" sz="2800" dirty="0"/>
              <a:t>En la planta seca encontramos </a:t>
            </a:r>
            <a:r>
              <a:rPr lang="es-MX" sz="2800" dirty="0" err="1"/>
              <a:t>FitosC</a:t>
            </a:r>
            <a:r>
              <a:rPr lang="es-MX" sz="2800" dirty="0"/>
              <a:t>. Ácidos y algunas de sus formas activas neutras </a:t>
            </a:r>
          </a:p>
          <a:p>
            <a:pPr marL="68580" indent="0" algn="just">
              <a:buNone/>
            </a:pPr>
            <a:endParaRPr lang="es-MX" sz="2800" dirty="0"/>
          </a:p>
        </p:txBody>
      </p:sp>
      <p:pic>
        <p:nvPicPr>
          <p:cNvPr id="6152" name="Picture 8"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385" y="4970255"/>
            <a:ext cx="3174831" cy="1549317"/>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410" y="3134255"/>
            <a:ext cx="2709867" cy="13224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presentorganics.com/uploads/4/8/5/6/48560751/3690709.jpg?250"/>
          <p:cNvPicPr>
            <a:picLocks noChangeAspect="1" noChangeArrowheads="1"/>
          </p:cNvPicPr>
          <p:nvPr/>
        </p:nvPicPr>
        <p:blipFill rotWithShape="1">
          <a:blip r:embed="rId4">
            <a:extLst>
              <a:ext uri="{28A0092B-C50C-407E-A947-70E740481C1C}">
                <a14:useLocalDpi xmlns:a14="http://schemas.microsoft.com/office/drawing/2010/main" val="0"/>
              </a:ext>
            </a:extLst>
          </a:blip>
          <a:srcRect r="18475" b="14876"/>
          <a:stretch/>
        </p:blipFill>
        <p:spPr bwMode="auto">
          <a:xfrm>
            <a:off x="5969659" y="4723198"/>
            <a:ext cx="3150677" cy="15045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2044" y="2794198"/>
            <a:ext cx="3152345" cy="153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036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14" y="197768"/>
            <a:ext cx="7024744" cy="1143000"/>
          </a:xfrm>
        </p:spPr>
        <p:txBody>
          <a:bodyPr/>
          <a:lstStyle/>
          <a:p>
            <a:r>
              <a:rPr lang="es-MX" dirty="0"/>
              <a:t>¿Qué son? ¿Dónde actúan?</a:t>
            </a:r>
          </a:p>
        </p:txBody>
      </p:sp>
      <p:sp>
        <p:nvSpPr>
          <p:cNvPr id="3" name="2 Marcador de contenido"/>
          <p:cNvSpPr>
            <a:spLocks noGrp="1"/>
          </p:cNvSpPr>
          <p:nvPr>
            <p:ph idx="1"/>
          </p:nvPr>
        </p:nvSpPr>
        <p:spPr>
          <a:xfrm>
            <a:off x="823230" y="1340768"/>
            <a:ext cx="4243040" cy="5112568"/>
          </a:xfrm>
        </p:spPr>
        <p:txBody>
          <a:bodyPr>
            <a:noAutofit/>
          </a:bodyPr>
          <a:lstStyle/>
          <a:p>
            <a:pPr algn="just"/>
            <a:r>
              <a:rPr lang="es-MX" sz="2400" dirty="0"/>
              <a:t>Hace referencia a todas aquellas sustancias, independiente a su origen o estructura que se enlazan con los receptores cannabinoides.</a:t>
            </a:r>
          </a:p>
          <a:p>
            <a:pPr marL="0" indent="0" algn="just">
              <a:buNone/>
            </a:pPr>
            <a:endParaRPr lang="es-MX" sz="2400" dirty="0"/>
          </a:p>
          <a:p>
            <a:pPr algn="just"/>
            <a:r>
              <a:rPr lang="es-MX" sz="2400" dirty="0"/>
              <a:t>Inhibición retrógrada.</a:t>
            </a:r>
          </a:p>
        </p:txBody>
      </p:sp>
      <p:pic>
        <p:nvPicPr>
          <p:cNvPr id="5" name="Picture 2" descr="https://dameunsilbidito.files.wordpress.com/2014/07/cb1-nmda.jpg"/>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290456" y="526231"/>
            <a:ext cx="5799910" cy="61387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Elipse 3"/>
          <p:cNvSpPr/>
          <p:nvPr/>
        </p:nvSpPr>
        <p:spPr>
          <a:xfrm>
            <a:off x="9705703" y="2730137"/>
            <a:ext cx="1071154" cy="104502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870307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0" y="-594320"/>
            <a:ext cx="7024744" cy="1143000"/>
          </a:xfrm>
        </p:spPr>
        <p:txBody>
          <a:bodyPr>
            <a:normAutofit/>
          </a:bodyPr>
          <a:lstStyle/>
          <a:p>
            <a:r>
              <a:rPr lang="es-MX" sz="2900" b="1" dirty="0">
                <a:solidFill>
                  <a:schemeClr val="bg2">
                    <a:lumMod val="75000"/>
                  </a:schemeClr>
                </a:solidFill>
                <a:effectLst>
                  <a:outerShdw blurRad="38100" dist="38100" dir="2700000" algn="tl">
                    <a:srgbClr val="000000">
                      <a:alpha val="43137"/>
                    </a:srgbClr>
                  </a:outerShdw>
                </a:effectLst>
              </a:rPr>
              <a:t>Blanco terapéutico</a:t>
            </a:r>
          </a:p>
        </p:txBody>
      </p:sp>
      <p:sp>
        <p:nvSpPr>
          <p:cNvPr id="3" name="2 Marcador de contenido"/>
          <p:cNvSpPr>
            <a:spLocks noGrp="1"/>
          </p:cNvSpPr>
          <p:nvPr>
            <p:ph idx="1"/>
          </p:nvPr>
        </p:nvSpPr>
        <p:spPr>
          <a:xfrm>
            <a:off x="515317" y="1338967"/>
            <a:ext cx="10405231" cy="3508977"/>
          </a:xfrm>
        </p:spPr>
        <p:txBody>
          <a:bodyPr>
            <a:normAutofit/>
          </a:bodyPr>
          <a:lstStyle/>
          <a:p>
            <a:pPr algn="just"/>
            <a:r>
              <a:rPr lang="es-MX" sz="2400" dirty="0"/>
              <a:t>Lo </a:t>
            </a:r>
            <a:r>
              <a:rPr lang="es-MX" sz="2400" dirty="0" err="1"/>
              <a:t>FitosC</a:t>
            </a:r>
            <a:r>
              <a:rPr lang="es-MX" sz="2400" dirty="0"/>
              <a:t>. Son moléculas que actúan en forma semejante a los     </a:t>
            </a:r>
            <a:r>
              <a:rPr lang="es-MX" sz="2400" dirty="0" err="1"/>
              <a:t>EndosC</a:t>
            </a:r>
            <a:r>
              <a:rPr lang="es-MX" sz="2400" dirty="0"/>
              <a:t> en </a:t>
            </a:r>
            <a:r>
              <a:rPr lang="es-MX" sz="2200" dirty="0"/>
              <a:t>los dos receptores de cannabinoides:  </a:t>
            </a:r>
            <a:r>
              <a:rPr lang="es-MX" sz="2800" dirty="0"/>
              <a:t>CB1 y CB2. </a:t>
            </a:r>
          </a:p>
          <a:p>
            <a:pPr algn="just"/>
            <a:r>
              <a:rPr lang="es-MX" sz="2400" dirty="0"/>
              <a:t>Provocan su Activación y Acción. </a:t>
            </a:r>
          </a:p>
        </p:txBody>
      </p:sp>
      <p:pic>
        <p:nvPicPr>
          <p:cNvPr id="24578" name="Picture 2" descr="http://peakpharma.com/wp-content/uploads/2014/03/human-endocannabinoid-system.png"/>
          <p:cNvPicPr>
            <a:picLocks noChangeAspect="1" noChangeArrowheads="1"/>
          </p:cNvPicPr>
          <p:nvPr/>
        </p:nvPicPr>
        <p:blipFill rotWithShape="1">
          <a:blip r:embed="rId2">
            <a:extLst>
              <a:ext uri="{28A0092B-C50C-407E-A947-70E740481C1C}">
                <a14:useLocalDpi xmlns:a14="http://schemas.microsoft.com/office/drawing/2010/main" val="0"/>
              </a:ext>
            </a:extLst>
          </a:blip>
          <a:srcRect l="3048" t="20535" r="2295" b="7637"/>
          <a:stretch/>
        </p:blipFill>
        <p:spPr bwMode="auto">
          <a:xfrm>
            <a:off x="2055558" y="2928679"/>
            <a:ext cx="6518658" cy="380094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839416" y="557808"/>
            <a:ext cx="7024744" cy="1143000"/>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4400" b="1" dirty="0"/>
              <a:t>Fitocannabinoides (</a:t>
            </a:r>
            <a:r>
              <a:rPr lang="es-MX" sz="4400" b="1" dirty="0" err="1"/>
              <a:t>FitosC</a:t>
            </a:r>
            <a:r>
              <a:rPr lang="es-MX" sz="4400" b="1" dirty="0"/>
              <a:t>.)</a:t>
            </a:r>
            <a:br>
              <a:rPr lang="es-MX" b="1" dirty="0"/>
            </a:br>
            <a:endParaRPr lang="es-MX" dirty="0"/>
          </a:p>
        </p:txBody>
      </p:sp>
    </p:spTree>
    <p:extLst>
      <p:ext uri="{BB962C8B-B14F-4D97-AF65-F5344CB8AC3E}">
        <p14:creationId xmlns:p14="http://schemas.microsoft.com/office/powerpoint/2010/main" val="2261275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77067" y="2330397"/>
            <a:ext cx="7766936" cy="1646302"/>
          </a:xfrm>
        </p:spPr>
        <p:txBody>
          <a:bodyPr/>
          <a:lstStyle/>
          <a:p>
            <a:pPr algn="ctr"/>
            <a:r>
              <a:rPr lang="es-MX" sz="4000" dirty="0"/>
              <a:t>Cannabis Medicinal: Potencial terapéutico y experiencia de su uso en Epilepsia en México</a:t>
            </a:r>
          </a:p>
        </p:txBody>
      </p:sp>
      <p:sp>
        <p:nvSpPr>
          <p:cNvPr id="3" name="Subtítulo 2"/>
          <p:cNvSpPr>
            <a:spLocks noGrp="1"/>
          </p:cNvSpPr>
          <p:nvPr>
            <p:ph type="subTitle" idx="1"/>
          </p:nvPr>
        </p:nvSpPr>
        <p:spPr>
          <a:xfrm>
            <a:off x="723299" y="4573351"/>
            <a:ext cx="8420704" cy="2219338"/>
          </a:xfrm>
        </p:spPr>
        <p:txBody>
          <a:bodyPr>
            <a:normAutofit/>
          </a:bodyPr>
          <a:lstStyle/>
          <a:p>
            <a:r>
              <a:rPr lang="es-MX" sz="1600" dirty="0">
                <a:solidFill>
                  <a:schemeClr val="tx1"/>
                </a:solidFill>
              </a:rPr>
              <a:t>DR CARLOS G. AGUIRRE VELÁZQUEZ</a:t>
            </a:r>
          </a:p>
          <a:p>
            <a:r>
              <a:rPr lang="es-MX" sz="1600" dirty="0">
                <a:solidFill>
                  <a:schemeClr val="tx1"/>
                </a:solidFill>
              </a:rPr>
              <a:t>NEURÓLOGO PEDIATRA</a:t>
            </a:r>
          </a:p>
          <a:p>
            <a:r>
              <a:rPr lang="es-MX" sz="1600" dirty="0">
                <a:solidFill>
                  <a:schemeClr val="tx1"/>
                </a:solidFill>
              </a:rPr>
              <a:t>CATEDRÁTICO DE NEUROPEDIATRÍA ITESM</a:t>
            </a:r>
          </a:p>
          <a:p>
            <a:r>
              <a:rPr lang="es-MX" sz="1600" dirty="0">
                <a:solidFill>
                  <a:schemeClr val="tx1"/>
                </a:solidFill>
              </a:rPr>
              <a:t>NEUROLOGÍA Y PSICOLOGÍA INTEGRAL</a:t>
            </a:r>
          </a:p>
          <a:p>
            <a:r>
              <a:rPr lang="es-MX" sz="1600" dirty="0">
                <a:solidFill>
                  <a:schemeClr val="tx1"/>
                </a:solidFill>
              </a:rPr>
              <a:t>www.neurologiainfantil.com.mx</a:t>
            </a:r>
          </a:p>
        </p:txBody>
      </p:sp>
    </p:spTree>
    <p:extLst>
      <p:ext uri="{BB962C8B-B14F-4D97-AF65-F5344CB8AC3E}">
        <p14:creationId xmlns:p14="http://schemas.microsoft.com/office/powerpoint/2010/main" val="3154654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0" y="-594320"/>
            <a:ext cx="7024744" cy="1143000"/>
          </a:xfrm>
        </p:spPr>
        <p:txBody>
          <a:bodyPr>
            <a:normAutofit/>
          </a:bodyPr>
          <a:lstStyle/>
          <a:p>
            <a:r>
              <a:rPr lang="es-MX" sz="2900" b="1" dirty="0">
                <a:solidFill>
                  <a:schemeClr val="bg2">
                    <a:lumMod val="75000"/>
                  </a:schemeClr>
                </a:solidFill>
                <a:effectLst>
                  <a:outerShdw blurRad="38100" dist="38100" dir="2700000" algn="tl">
                    <a:srgbClr val="000000">
                      <a:alpha val="43137"/>
                    </a:srgbClr>
                  </a:outerShdw>
                </a:effectLst>
              </a:rPr>
              <a:t>Blanco terapéutico</a:t>
            </a:r>
          </a:p>
        </p:txBody>
      </p:sp>
      <p:sp>
        <p:nvSpPr>
          <p:cNvPr id="5" name="1 Título"/>
          <p:cNvSpPr txBox="1">
            <a:spLocks/>
          </p:cNvSpPr>
          <p:nvPr/>
        </p:nvSpPr>
        <p:spPr>
          <a:xfrm>
            <a:off x="839416" y="557808"/>
            <a:ext cx="7024744" cy="1143000"/>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4400" b="1" dirty="0" err="1"/>
              <a:t>EndosC</a:t>
            </a:r>
            <a:r>
              <a:rPr lang="es-MX" sz="4400" b="1" dirty="0"/>
              <a:t>.  vs  </a:t>
            </a:r>
            <a:r>
              <a:rPr lang="es-MX" sz="4400" b="1" dirty="0" err="1"/>
              <a:t>FitosC</a:t>
            </a:r>
            <a:r>
              <a:rPr lang="es-MX" sz="4400" b="1" dirty="0"/>
              <a:t>.</a:t>
            </a:r>
            <a:br>
              <a:rPr lang="es-MX" b="1" dirty="0"/>
            </a:br>
            <a:endParaRPr lang="es-MX" dirty="0"/>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233" y="1321868"/>
            <a:ext cx="6965085" cy="4971330"/>
          </a:xfrm>
          <a:prstGeom prst="rect">
            <a:avLst/>
          </a:prstGeom>
        </p:spPr>
      </p:pic>
    </p:spTree>
    <p:extLst>
      <p:ext uri="{BB962C8B-B14F-4D97-AF65-F5344CB8AC3E}">
        <p14:creationId xmlns:p14="http://schemas.microsoft.com/office/powerpoint/2010/main" val="357015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2 Marcador de contenido"/>
          <p:cNvSpPr>
            <a:spLocks noGrp="1"/>
          </p:cNvSpPr>
          <p:nvPr>
            <p:ph idx="1"/>
          </p:nvPr>
        </p:nvSpPr>
        <p:spPr>
          <a:xfrm>
            <a:off x="605481" y="617157"/>
            <a:ext cx="8876270" cy="6072187"/>
          </a:xfrm>
        </p:spPr>
        <p:txBody>
          <a:bodyPr>
            <a:normAutofit/>
          </a:bodyPr>
          <a:lstStyle/>
          <a:p>
            <a:pPr algn="just">
              <a:spcBef>
                <a:spcPts val="600"/>
              </a:spcBef>
              <a:buFont typeface="Wingdings" pitchFamily="2" charset="2"/>
              <a:buChar char="Ø"/>
            </a:pPr>
            <a:r>
              <a:rPr lang="es-CR" sz="2400" b="1" dirty="0"/>
              <a:t> </a:t>
            </a:r>
            <a:r>
              <a:rPr lang="es-CR" sz="2800" b="1" u="sng" dirty="0">
                <a:solidFill>
                  <a:schemeClr val="accent5">
                    <a:lumMod val="50000"/>
                  </a:schemeClr>
                </a:solidFill>
              </a:rPr>
              <a:t>Receptores</a:t>
            </a:r>
            <a:r>
              <a:rPr lang="es-CR" sz="2800" b="1" dirty="0">
                <a:solidFill>
                  <a:schemeClr val="accent5">
                    <a:lumMod val="50000"/>
                  </a:schemeClr>
                </a:solidFill>
              </a:rPr>
              <a:t> </a:t>
            </a:r>
            <a:r>
              <a:rPr lang="es-CR" sz="2800" b="1" i="1" dirty="0">
                <a:solidFill>
                  <a:schemeClr val="accent5">
                    <a:lumMod val="50000"/>
                  </a:schemeClr>
                </a:solidFill>
              </a:rPr>
              <a:t>CB1</a:t>
            </a:r>
          </a:p>
          <a:p>
            <a:pPr lvl="1" algn="just">
              <a:spcBef>
                <a:spcPts val="600"/>
              </a:spcBef>
            </a:pPr>
            <a:r>
              <a:rPr lang="es-CR" sz="2000" i="1" dirty="0"/>
              <a:t>Principalmente en el sistema nervioso (central y periférico). </a:t>
            </a:r>
          </a:p>
          <a:p>
            <a:pPr lvl="1" algn="just">
              <a:spcBef>
                <a:spcPts val="600"/>
              </a:spcBef>
            </a:pPr>
            <a:r>
              <a:rPr lang="es-CR" sz="2000" i="1" dirty="0"/>
              <a:t>Mayoritariamente en hipocampo, cerebelo y cerebro.</a:t>
            </a:r>
          </a:p>
          <a:p>
            <a:pPr lvl="1" algn="just">
              <a:spcBef>
                <a:spcPts val="600"/>
              </a:spcBef>
            </a:pPr>
            <a:r>
              <a:rPr lang="es-CR" sz="2000" i="1" u="sng" dirty="0"/>
              <a:t>Función centrada en reducir la excitabilidad neuronal y la liberación de neurotransmisores.</a:t>
            </a:r>
          </a:p>
          <a:p>
            <a:pPr algn="just"/>
            <a:endParaRPr lang="es-CR" sz="2000" dirty="0"/>
          </a:p>
          <a:p>
            <a:pPr algn="just">
              <a:spcBef>
                <a:spcPts val="600"/>
              </a:spcBef>
              <a:buFont typeface="Wingdings" pitchFamily="2" charset="2"/>
              <a:buChar char="Ø"/>
            </a:pPr>
            <a:r>
              <a:rPr lang="es-CR" sz="2400" b="1" dirty="0"/>
              <a:t> </a:t>
            </a:r>
            <a:r>
              <a:rPr lang="es-CR" sz="2800" b="1" u="sng" dirty="0">
                <a:solidFill>
                  <a:schemeClr val="accent5">
                    <a:lumMod val="50000"/>
                  </a:schemeClr>
                </a:solidFill>
              </a:rPr>
              <a:t>Receptores</a:t>
            </a:r>
            <a:r>
              <a:rPr lang="es-CR" sz="2800" b="1" dirty="0">
                <a:solidFill>
                  <a:schemeClr val="accent5">
                    <a:lumMod val="50000"/>
                  </a:schemeClr>
                </a:solidFill>
              </a:rPr>
              <a:t> </a:t>
            </a:r>
            <a:r>
              <a:rPr lang="es-CR" sz="2800" b="1" i="1" dirty="0">
                <a:solidFill>
                  <a:schemeClr val="accent5">
                    <a:lumMod val="50000"/>
                  </a:schemeClr>
                </a:solidFill>
              </a:rPr>
              <a:t>CB2</a:t>
            </a:r>
          </a:p>
          <a:p>
            <a:pPr lvl="1" algn="just">
              <a:spcBef>
                <a:spcPts val="600"/>
              </a:spcBef>
            </a:pPr>
            <a:r>
              <a:rPr lang="es-CR" sz="2000" i="1" dirty="0"/>
              <a:t>Concentraciones elevadas en el sistema inmunológico (bazo, amígdala y leucocitos).</a:t>
            </a:r>
          </a:p>
          <a:p>
            <a:pPr lvl="1" algn="just">
              <a:spcBef>
                <a:spcPts val="600"/>
              </a:spcBef>
            </a:pPr>
            <a:r>
              <a:rPr lang="es-CR" sz="2000" i="1" dirty="0"/>
              <a:t>No tiene efectos psicoactivos.</a:t>
            </a:r>
          </a:p>
          <a:p>
            <a:pPr lvl="1" algn="just">
              <a:spcBef>
                <a:spcPts val="600"/>
              </a:spcBef>
            </a:pPr>
            <a:r>
              <a:rPr lang="es-CR" sz="2000" i="1" u="sng" dirty="0"/>
              <a:t>Relacionados con la liberación de citoquinas y el proceso antiinflamatorio.</a:t>
            </a:r>
          </a:p>
          <a:p>
            <a:endParaRPr lang="es-CR" sz="1600" i="1" dirty="0"/>
          </a:p>
        </p:txBody>
      </p:sp>
    </p:spTree>
    <p:extLst>
      <p:ext uri="{BB962C8B-B14F-4D97-AF65-F5344CB8AC3E}">
        <p14:creationId xmlns:p14="http://schemas.microsoft.com/office/powerpoint/2010/main" val="2661763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txBox="1">
            <a:spLocks/>
          </p:cNvSpPr>
          <p:nvPr/>
        </p:nvSpPr>
        <p:spPr>
          <a:xfrm>
            <a:off x="261257" y="1772816"/>
            <a:ext cx="6279586" cy="4752528"/>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endParaRPr lang="es-MX" sz="2800" dirty="0"/>
          </a:p>
          <a:p>
            <a:pPr marL="68580" indent="0">
              <a:buNone/>
            </a:pPr>
            <a:r>
              <a:rPr lang="es-MX" sz="2800" dirty="0"/>
              <a:t>1° actúan como </a:t>
            </a:r>
            <a:r>
              <a:rPr lang="es-MX" sz="2800" u="sng" dirty="0" err="1"/>
              <a:t>Neuromoduladores</a:t>
            </a:r>
            <a:r>
              <a:rPr lang="es-MX" sz="2800" u="sng" dirty="0"/>
              <a:t> </a:t>
            </a:r>
            <a:r>
              <a:rPr lang="es-MX" sz="2800" dirty="0"/>
              <a:t>que inhiben la liberación de otros neurotransmisores. </a:t>
            </a:r>
          </a:p>
          <a:p>
            <a:pPr lvl="1"/>
            <a:r>
              <a:rPr lang="es-MX" sz="2400" dirty="0"/>
              <a:t>GABA </a:t>
            </a:r>
          </a:p>
          <a:p>
            <a:pPr lvl="1"/>
            <a:r>
              <a:rPr lang="es-MX" sz="2400" dirty="0"/>
              <a:t>Glutamato</a:t>
            </a:r>
          </a:p>
          <a:p>
            <a:pPr lvl="1"/>
            <a:endParaRPr lang="es-MX" sz="2400" dirty="0"/>
          </a:p>
          <a:p>
            <a:pPr marL="365760" lvl="1" indent="0">
              <a:buNone/>
            </a:pPr>
            <a:r>
              <a:rPr lang="es-MX" sz="2400" dirty="0"/>
              <a:t>2º Actúan como </a:t>
            </a:r>
            <a:r>
              <a:rPr lang="es-MX" sz="2800" u="sng" dirty="0"/>
              <a:t>Inmunomoduladores.</a:t>
            </a:r>
            <a:endParaRPr lang="es-MX" sz="2400" u="sng" dirty="0"/>
          </a:p>
        </p:txBody>
      </p:sp>
      <p:sp>
        <p:nvSpPr>
          <p:cNvPr id="10" name="1 Título"/>
          <p:cNvSpPr txBox="1">
            <a:spLocks/>
          </p:cNvSpPr>
          <p:nvPr/>
        </p:nvSpPr>
        <p:spPr>
          <a:xfrm>
            <a:off x="1046410" y="215737"/>
            <a:ext cx="7024744"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a:t>¿Cómo actúan?</a:t>
            </a:r>
          </a:p>
        </p:txBody>
      </p:sp>
      <p:pic>
        <p:nvPicPr>
          <p:cNvPr id="11" name="Picture 2" descr="https://nimbinhemp.com/wp-content/uploads/2012/07/endocannabinoid-diagram-2-480x4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8130" y="1031969"/>
            <a:ext cx="5523088" cy="5316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579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351584" y="332656"/>
            <a:ext cx="7024744" cy="1143000"/>
          </a:xfrm>
        </p:spPr>
        <p:txBody>
          <a:bodyPr/>
          <a:lstStyle/>
          <a:p>
            <a:r>
              <a:rPr lang="es-MX" dirty="0"/>
              <a:t>¿Qué Hacen?</a:t>
            </a:r>
          </a:p>
        </p:txBody>
      </p:sp>
      <p:sp>
        <p:nvSpPr>
          <p:cNvPr id="3" name="2 Marcador de contenido"/>
          <p:cNvSpPr>
            <a:spLocks noGrp="1"/>
          </p:cNvSpPr>
          <p:nvPr>
            <p:ph idx="1"/>
          </p:nvPr>
        </p:nvSpPr>
        <p:spPr>
          <a:xfrm>
            <a:off x="937489" y="1151519"/>
            <a:ext cx="5184576" cy="5112368"/>
          </a:xfrm>
        </p:spPr>
        <p:txBody>
          <a:bodyPr>
            <a:noAutofit/>
          </a:bodyPr>
          <a:lstStyle/>
          <a:p>
            <a:pPr algn="just"/>
            <a:r>
              <a:rPr lang="es-MX" sz="2400" dirty="0"/>
              <a:t>Tiene un papel importante en:</a:t>
            </a:r>
          </a:p>
          <a:p>
            <a:pPr marL="457200" indent="-457200" algn="just">
              <a:buFont typeface="Courier New" pitchFamily="49" charset="0"/>
              <a:buChar char="o"/>
            </a:pPr>
            <a:r>
              <a:rPr lang="es-MX" sz="2400" dirty="0"/>
              <a:t>La regulación del apetito. </a:t>
            </a:r>
          </a:p>
          <a:p>
            <a:pPr marL="457200" indent="-457200" algn="just">
              <a:buFont typeface="Courier New" pitchFamily="49" charset="0"/>
              <a:buChar char="o"/>
            </a:pPr>
            <a:r>
              <a:rPr lang="es-MX" sz="2400" dirty="0"/>
              <a:t>El placer.</a:t>
            </a:r>
          </a:p>
          <a:p>
            <a:pPr marL="457200" indent="-457200" algn="just">
              <a:buFont typeface="Courier New" pitchFamily="49" charset="0"/>
              <a:buChar char="o"/>
            </a:pPr>
            <a:r>
              <a:rPr lang="es-MX" sz="2400" dirty="0"/>
              <a:t>La recompensa. </a:t>
            </a:r>
          </a:p>
          <a:p>
            <a:pPr algn="just"/>
            <a:endParaRPr lang="es-MX" sz="2400" dirty="0"/>
          </a:p>
          <a:p>
            <a:pPr marL="68580" indent="0" algn="just">
              <a:buNone/>
            </a:pPr>
            <a:endParaRPr lang="es-MX" sz="2400" dirty="0"/>
          </a:p>
          <a:p>
            <a:pPr algn="just"/>
            <a:r>
              <a:rPr lang="es-MX" sz="2400" dirty="0"/>
              <a:t>En parte regulan el dolor.</a:t>
            </a:r>
          </a:p>
          <a:p>
            <a:pPr algn="just"/>
            <a:r>
              <a:rPr lang="es-MX" sz="2400" dirty="0"/>
              <a:t>Los patrones de sueño.</a:t>
            </a:r>
          </a:p>
          <a:p>
            <a:pPr algn="just"/>
            <a:r>
              <a:rPr lang="es-MX" sz="2400" dirty="0"/>
              <a:t>El equilibrio hormonal.</a:t>
            </a:r>
          </a:p>
          <a:p>
            <a:pPr algn="just"/>
            <a:r>
              <a:rPr lang="es-MX" sz="2400" dirty="0"/>
              <a:t>Mecanismo antiinflamatorio.</a:t>
            </a:r>
          </a:p>
          <a:p>
            <a:pPr algn="just"/>
            <a:r>
              <a:rPr lang="es-MX" sz="2400" dirty="0"/>
              <a:t>Y en el sistema reproductor</a:t>
            </a:r>
          </a:p>
          <a:p>
            <a:endParaRPr lang="es-MX" sz="2400" dirty="0"/>
          </a:p>
        </p:txBody>
      </p:sp>
      <p:pic>
        <p:nvPicPr>
          <p:cNvPr id="9218" name="Picture 2" descr="http://www.melodijolola.com/media/files/field/image/dormi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2145" y="4725144"/>
            <a:ext cx="2705085" cy="1800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cdn.medicalpress.es/wp-content/uploads/2015/11/saciar-el-apetito.jpg"/>
          <p:cNvPicPr>
            <a:picLocks noChangeAspect="1" noChangeArrowheads="1"/>
          </p:cNvPicPr>
          <p:nvPr/>
        </p:nvPicPr>
        <p:blipFill rotWithShape="1">
          <a:blip r:embed="rId3">
            <a:extLst>
              <a:ext uri="{28A0092B-C50C-407E-A947-70E740481C1C}">
                <a14:useLocalDpi xmlns:a14="http://schemas.microsoft.com/office/drawing/2010/main" val="0"/>
              </a:ext>
            </a:extLst>
          </a:blip>
          <a:srcRect l="2343" r="10064"/>
          <a:stretch/>
        </p:blipFill>
        <p:spPr bwMode="auto">
          <a:xfrm>
            <a:off x="7208268" y="404664"/>
            <a:ext cx="2920181" cy="180975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77235" y="3140969"/>
            <a:ext cx="7889661" cy="830997"/>
          </a:xfrm>
          <a:prstGeom prst="rect">
            <a:avLst/>
          </a:prstGeom>
        </p:spPr>
        <p:txBody>
          <a:bodyPr wrap="square">
            <a:spAutoFit/>
          </a:bodyPr>
          <a:lstStyle/>
          <a:p>
            <a:pPr algn="just"/>
            <a:r>
              <a:rPr lang="es-MX" sz="2400" dirty="0"/>
              <a:t>Los niveles elevados de ésta pueden aumentar el placer experimentado al consumir alimentos.</a:t>
            </a:r>
          </a:p>
        </p:txBody>
      </p:sp>
    </p:spTree>
    <p:extLst>
      <p:ext uri="{BB962C8B-B14F-4D97-AF65-F5344CB8AC3E}">
        <p14:creationId xmlns:p14="http://schemas.microsoft.com/office/powerpoint/2010/main" val="1664788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pic>
        <p:nvPicPr>
          <p:cNvPr id="4098" name="Picture 2"/>
          <p:cNvPicPr>
            <a:picLocks noChangeAspect="1" noChangeArrowheads="1"/>
          </p:cNvPicPr>
          <p:nvPr/>
        </p:nvPicPr>
        <p:blipFill>
          <a:blip r:embed="rId2" cstate="print"/>
          <a:srcRect/>
          <a:stretch>
            <a:fillRect/>
          </a:stretch>
        </p:blipFill>
        <p:spPr bwMode="auto">
          <a:xfrm>
            <a:off x="1524000" y="-21110"/>
            <a:ext cx="9144000" cy="7064035"/>
          </a:xfrm>
          <a:prstGeom prst="rect">
            <a:avLst/>
          </a:prstGeom>
          <a:noFill/>
          <a:ln w="9525">
            <a:noFill/>
            <a:miter lim="800000"/>
            <a:headEnd/>
            <a:tailEnd/>
          </a:ln>
          <a:effectLst/>
        </p:spPr>
      </p:pic>
    </p:spTree>
    <p:extLst>
      <p:ext uri="{BB962C8B-B14F-4D97-AF65-F5344CB8AC3E}">
        <p14:creationId xmlns:p14="http://schemas.microsoft.com/office/powerpoint/2010/main" val="3135988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07067" y="3253620"/>
            <a:ext cx="7766936" cy="1646302"/>
          </a:xfrm>
        </p:spPr>
        <p:txBody>
          <a:bodyPr/>
          <a:lstStyle/>
          <a:p>
            <a:r>
              <a:rPr lang="es-MX" sz="4400" dirty="0">
                <a:solidFill>
                  <a:schemeClr val="tx1"/>
                </a:solidFill>
              </a:rPr>
              <a:t>2) Cuáles son los compuestos útiles en la cannabis y que enfermedades pueden ser tratadas con ellos?.</a:t>
            </a:r>
            <a:br>
              <a:rPr lang="es-MX" sz="4400" dirty="0">
                <a:solidFill>
                  <a:schemeClr val="tx1"/>
                </a:solidFill>
              </a:rPr>
            </a:br>
            <a:endParaRPr lang="es-MX" sz="4400" dirty="0">
              <a:solidFill>
                <a:schemeClr val="tx1"/>
              </a:solidFill>
            </a:endParaRPr>
          </a:p>
        </p:txBody>
      </p:sp>
      <p:sp>
        <p:nvSpPr>
          <p:cNvPr id="3" name="Subtítulo 2"/>
          <p:cNvSpPr>
            <a:spLocks noGrp="1"/>
          </p:cNvSpPr>
          <p:nvPr>
            <p:ph type="subTitle" idx="1"/>
          </p:nvPr>
        </p:nvSpPr>
        <p:spPr/>
        <p:txBody>
          <a:bodyPr/>
          <a:lstStyle/>
          <a:p>
            <a:endParaRPr lang="es-MX"/>
          </a:p>
        </p:txBody>
      </p:sp>
    </p:spTree>
    <p:extLst>
      <p:ext uri="{BB962C8B-B14F-4D97-AF65-F5344CB8AC3E}">
        <p14:creationId xmlns:p14="http://schemas.microsoft.com/office/powerpoint/2010/main" val="1197515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4478" y="728127"/>
            <a:ext cx="8497888" cy="1631950"/>
          </a:xfrm>
          <a:prstGeom prst="rect">
            <a:avLst/>
          </a:prstGeom>
          <a:noFill/>
        </p:spPr>
        <p:txBody>
          <a:bodyPr>
            <a:spAutoFit/>
          </a:bodyPr>
          <a:lstStyle/>
          <a:p>
            <a:pPr marL="285750" indent="-285750">
              <a:buFont typeface="Arial" panose="020B0604020202020204" pitchFamily="34" charset="0"/>
              <a:buChar char="•"/>
              <a:defRPr/>
            </a:pPr>
            <a:r>
              <a:rPr lang="es-MX" sz="2000" b="1" dirty="0">
                <a:solidFill>
                  <a:srgbClr val="002060"/>
                </a:solidFill>
              </a:rPr>
              <a:t>Existen evidencias de su uso MEDICINAL de la marihuana en China desde hace 5 mil años… Para la Malaria, constipación , dolores reumáticos, abortos; y mezclado con vino como un analgésico quirúrgico. </a:t>
            </a:r>
          </a:p>
          <a:p>
            <a:pPr eaLnBrk="1" hangingPunct="1">
              <a:defRPr/>
            </a:pPr>
            <a:endParaRPr lang="es-MX" sz="2000" dirty="0">
              <a:solidFill>
                <a:srgbClr val="002060"/>
              </a:solidFill>
            </a:endParaRPr>
          </a:p>
        </p:txBody>
      </p:sp>
      <p:sp>
        <p:nvSpPr>
          <p:cNvPr id="30723" name="CuadroTexto 4"/>
          <p:cNvSpPr txBox="1">
            <a:spLocks noChangeArrowheads="1"/>
          </p:cNvSpPr>
          <p:nvPr/>
        </p:nvSpPr>
        <p:spPr bwMode="auto">
          <a:xfrm>
            <a:off x="5232400" y="1916114"/>
            <a:ext cx="403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800">
                <a:solidFill>
                  <a:srgbClr val="002060"/>
                </a:solidFill>
              </a:rPr>
              <a:t>Mechoulam, R. (1986) The pharmacohistory of Cannabis sativa. In Cannabinoids as Therapeutic Agents (ed. R. Mechoulam), pp. 1-19. Boca Raton, FL: CRC Press.</a:t>
            </a:r>
          </a:p>
        </p:txBody>
      </p:sp>
      <p:sp>
        <p:nvSpPr>
          <p:cNvPr id="30724" name="CuadroTexto 6"/>
          <p:cNvSpPr txBox="1">
            <a:spLocks noChangeArrowheads="1"/>
          </p:cNvSpPr>
          <p:nvPr/>
        </p:nvSpPr>
        <p:spPr bwMode="auto">
          <a:xfrm>
            <a:off x="983200" y="2924175"/>
            <a:ext cx="84963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s-MX" altLang="es-MX" sz="2000" b="1" dirty="0">
                <a:solidFill>
                  <a:srgbClr val="002060"/>
                </a:solidFill>
              </a:rPr>
              <a:t>No fue hasta el siglo 19 que se convirtió en la medicina convencional en Gran Bretaña. WB </a:t>
            </a:r>
            <a:r>
              <a:rPr lang="es-MX" altLang="es-MX" sz="2000" b="1" dirty="0" err="1">
                <a:solidFill>
                  <a:srgbClr val="002060"/>
                </a:solidFill>
              </a:rPr>
              <a:t>O'Shaughnessy</a:t>
            </a:r>
            <a:r>
              <a:rPr lang="es-MX" altLang="es-MX" sz="2000" b="1" dirty="0">
                <a:solidFill>
                  <a:srgbClr val="002060"/>
                </a:solidFill>
              </a:rPr>
              <a:t>, un científico de Irlanda y médico, observó su uso en la India como un analgésico, anticonvulsivo, antiespasmódico, anti-emético e hipnótico. </a:t>
            </a:r>
            <a:endParaRPr lang="es-MX" altLang="es-MX" sz="2000" dirty="0">
              <a:solidFill>
                <a:srgbClr val="002060"/>
              </a:solidFill>
            </a:endParaRPr>
          </a:p>
        </p:txBody>
      </p:sp>
      <p:sp>
        <p:nvSpPr>
          <p:cNvPr id="30725" name="CuadroTexto 8"/>
          <p:cNvSpPr txBox="1">
            <a:spLocks noChangeArrowheads="1"/>
          </p:cNvSpPr>
          <p:nvPr/>
        </p:nvSpPr>
        <p:spPr bwMode="auto">
          <a:xfrm>
            <a:off x="1768475" y="5013325"/>
            <a:ext cx="84978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s-MX" altLang="es-MX" sz="2000" b="1">
                <a:solidFill>
                  <a:srgbClr val="002060"/>
                </a:solidFill>
              </a:rPr>
              <a:t>El cannabis fue prohibido en 1928 por la ratificación de la Convención de Ginebra de 1925 sobre la fabricación, venta y circulación de drogas peligrosas.</a:t>
            </a:r>
            <a:endParaRPr lang="es-MX" altLang="es-MX" sz="2000">
              <a:solidFill>
                <a:srgbClr val="002060"/>
              </a:solidFill>
            </a:endParaRPr>
          </a:p>
        </p:txBody>
      </p:sp>
      <p:pic>
        <p:nvPicPr>
          <p:cNvPr id="6" name="Picture 2"/>
          <p:cNvPicPr>
            <a:picLocks noChangeAspect="1" noChangeArrowheads="1"/>
          </p:cNvPicPr>
          <p:nvPr/>
        </p:nvPicPr>
        <p:blipFill>
          <a:blip r:embed="rId2" cstate="print"/>
          <a:srcRect/>
          <a:stretch>
            <a:fillRect/>
          </a:stretch>
        </p:blipFill>
        <p:spPr bwMode="auto">
          <a:xfrm>
            <a:off x="10008973" y="89647"/>
            <a:ext cx="2125362" cy="1641911"/>
          </a:xfrm>
          <a:prstGeom prst="rect">
            <a:avLst/>
          </a:prstGeom>
          <a:noFill/>
          <a:ln w="9525">
            <a:noFill/>
            <a:miter lim="800000"/>
            <a:headEnd/>
            <a:tailEnd/>
          </a:ln>
          <a:effectLst/>
        </p:spPr>
      </p:pic>
      <p:pic>
        <p:nvPicPr>
          <p:cNvPr id="7" name="Picture 6" descr="https://upload.wikimedia.org/wikipedia/commons/a/a3/Drug_bottle_containing_cannab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2338" y="3572271"/>
            <a:ext cx="1547813" cy="328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242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assets.zocalo.com.mx/uploads/articles/2/1449784341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7513" y="994629"/>
            <a:ext cx="6766611" cy="358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descr="http://assets.zocalo.com.mx/uploads/blog/debate.jpg"/>
          <p:cNvPicPr>
            <a:picLocks noChangeAspect="1" noChangeArrowheads="1"/>
          </p:cNvPicPr>
          <p:nvPr/>
        </p:nvPicPr>
        <p:blipFill>
          <a:blip r:embed="rId3">
            <a:extLst>
              <a:ext uri="{28A0092B-C50C-407E-A947-70E740481C1C}">
                <a14:useLocalDpi xmlns:a14="http://schemas.microsoft.com/office/drawing/2010/main" val="0"/>
              </a:ext>
            </a:extLst>
          </a:blip>
          <a:srcRect l="1009" t="742" r="-1009" b="38702"/>
          <a:stretch>
            <a:fillRect/>
          </a:stretch>
        </p:blipFill>
        <p:spPr bwMode="auto">
          <a:xfrm>
            <a:off x="5123935" y="4830880"/>
            <a:ext cx="3924386" cy="1582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74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73680" y="422405"/>
            <a:ext cx="8596668" cy="3880773"/>
          </a:xfrm>
        </p:spPr>
        <p:txBody>
          <a:bodyPr/>
          <a:lstStyle/>
          <a:p>
            <a:pPr marL="0" indent="0">
              <a:buNone/>
            </a:pPr>
            <a:r>
              <a:rPr lang="es-MX" dirty="0"/>
              <a:t>Fármacos cannabinoides para las </a:t>
            </a:r>
          </a:p>
          <a:p>
            <a:pPr marL="0" indent="0">
              <a:buNone/>
            </a:pPr>
            <a:r>
              <a:rPr lang="es-MX" dirty="0"/>
              <a:t>Enfermedades neurológicas: </a:t>
            </a:r>
          </a:p>
          <a:p>
            <a:pPr marL="0" indent="0">
              <a:buNone/>
            </a:pPr>
            <a:r>
              <a:rPr lang="es-MX" dirty="0"/>
              <a:t>	¿qué hay detrás?</a:t>
            </a:r>
          </a:p>
          <a:p>
            <a:r>
              <a:rPr lang="es-MX" dirty="0"/>
              <a:t>Javier Fernández-Ruiz</a:t>
            </a:r>
          </a:p>
          <a:p>
            <a:pPr marL="0" indent="0">
              <a:buNone/>
            </a:pPr>
            <a:r>
              <a:rPr lang="es-MX" sz="800" dirty="0"/>
              <a:t>Departamento de Bioquímica y Biología Molecular. Facultad de Medicina.</a:t>
            </a:r>
          </a:p>
          <a:p>
            <a:pPr marL="0" indent="0">
              <a:buNone/>
            </a:pPr>
            <a:r>
              <a:rPr lang="es-MX" sz="800" dirty="0"/>
              <a:t> Universidad Complutense de Madrid. Avda. Complutense.</a:t>
            </a:r>
          </a:p>
          <a:p>
            <a:pPr marL="0" indent="0">
              <a:buNone/>
            </a:pPr>
            <a:r>
              <a:rPr lang="es-MX" sz="1100" dirty="0"/>
              <a:t>www.neurologia.com </a:t>
            </a:r>
            <a:r>
              <a:rPr lang="es-MX" sz="1100" dirty="0" err="1"/>
              <a:t>Rev</a:t>
            </a:r>
            <a:r>
              <a:rPr lang="es-MX" sz="1100" dirty="0"/>
              <a:t> </a:t>
            </a:r>
            <a:r>
              <a:rPr lang="es-MX" sz="1100" dirty="0" err="1"/>
              <a:t>Neurol</a:t>
            </a:r>
            <a:r>
              <a:rPr lang="es-MX" sz="1100" dirty="0"/>
              <a:t> 2012; 54 (10): 613-628</a:t>
            </a:r>
          </a:p>
        </p:txBody>
      </p:sp>
      <p:sp>
        <p:nvSpPr>
          <p:cNvPr id="4" name="Marcador de pie de página 3"/>
          <p:cNvSpPr>
            <a:spLocks noGrp="1"/>
          </p:cNvSpPr>
          <p:nvPr>
            <p:ph type="ftr" sz="quarter" idx="11"/>
          </p:nvPr>
        </p:nvSpPr>
        <p:spPr/>
        <p:txBody>
          <a:bodyPr/>
          <a:lstStyle/>
          <a:p>
            <a:r>
              <a:rPr lang="es-MX"/>
              <a:t>DR. CARLOS G. AGUIRRE VELÁZQUEZ     www.neurologiainfantil.com.mx</a:t>
            </a:r>
            <a:endParaRPr lang="en-US" dirty="0"/>
          </a:p>
        </p:txBody>
      </p:sp>
      <p:pic>
        <p:nvPicPr>
          <p:cNvPr id="5" name="Imagen 4"/>
          <p:cNvPicPr>
            <a:picLocks noChangeAspect="1"/>
          </p:cNvPicPr>
          <p:nvPr/>
        </p:nvPicPr>
        <p:blipFill>
          <a:blip r:embed="rId2"/>
          <a:stretch>
            <a:fillRect/>
          </a:stretch>
        </p:blipFill>
        <p:spPr>
          <a:xfrm>
            <a:off x="4646139" y="-16191"/>
            <a:ext cx="6573795" cy="6874191"/>
          </a:xfrm>
          <a:prstGeom prst="rect">
            <a:avLst/>
          </a:prstGeom>
        </p:spPr>
      </p:pic>
      <p:sp>
        <p:nvSpPr>
          <p:cNvPr id="6" name="CuadroTexto 5"/>
          <p:cNvSpPr txBox="1"/>
          <p:nvPr/>
        </p:nvSpPr>
        <p:spPr>
          <a:xfrm>
            <a:off x="389261" y="2937515"/>
            <a:ext cx="3436879" cy="2354491"/>
          </a:xfrm>
          <a:prstGeom prst="rect">
            <a:avLst/>
          </a:prstGeom>
          <a:noFill/>
        </p:spPr>
        <p:txBody>
          <a:bodyPr wrap="square" rtlCol="0">
            <a:spAutoFit/>
          </a:bodyPr>
          <a:lstStyle/>
          <a:p>
            <a:pPr algn="just"/>
            <a:r>
              <a:rPr lang="es-MX" sz="1050" dirty="0"/>
              <a:t>Conclusiones</a:t>
            </a:r>
          </a:p>
          <a:p>
            <a:pPr algn="just"/>
            <a:r>
              <a:rPr lang="es-MX" sz="1050" dirty="0"/>
              <a:t>A modo de resumen, e intentando dar una respuesta a la pregunta que se proponía en el título de esta</a:t>
            </a:r>
          </a:p>
          <a:p>
            <a:pPr algn="just"/>
            <a:r>
              <a:rPr lang="es-MX" sz="1050" dirty="0"/>
              <a:t>revisión, se puede decir que lo que hay detrás del</a:t>
            </a:r>
          </a:p>
          <a:p>
            <a:pPr algn="just"/>
            <a:r>
              <a:rPr lang="es-MX" sz="1050" dirty="0"/>
              <a:t>desarrollo de nuevos fármacos CB para los que se</a:t>
            </a:r>
          </a:p>
          <a:p>
            <a:pPr algn="just"/>
            <a:r>
              <a:rPr lang="es-MX" sz="1050" dirty="0"/>
              <a:t>han propuesto diferentes aplicaciones en neurología</a:t>
            </a:r>
          </a:p>
          <a:p>
            <a:pPr algn="just"/>
            <a:r>
              <a:rPr lang="es-MX" sz="1050" dirty="0"/>
              <a:t>es el resultado de un arduo trabajo de investigación,</a:t>
            </a:r>
          </a:p>
          <a:p>
            <a:pPr algn="just"/>
            <a:r>
              <a:rPr lang="es-MX" sz="1050" dirty="0"/>
              <a:t>dirigido inicialmente a identificar los mecanismos</a:t>
            </a:r>
          </a:p>
          <a:p>
            <a:pPr algn="just"/>
            <a:r>
              <a:rPr lang="es-MX" sz="1050" dirty="0"/>
              <a:t>a través de los que actúan los CB presentes en la marihuana, el hachís y otras preparaciones de la Cannabis sativa usadas con fines lúdicos, pero que ha dado lugar a la identificación de un nuevo sistema de comunicación entre las células, especialmente relevante en el SNC.</a:t>
            </a:r>
          </a:p>
        </p:txBody>
      </p:sp>
    </p:spTree>
    <p:extLst>
      <p:ext uri="{BB962C8B-B14F-4D97-AF65-F5344CB8AC3E}">
        <p14:creationId xmlns:p14="http://schemas.microsoft.com/office/powerpoint/2010/main" val="4045358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23334" y="1358510"/>
            <a:ext cx="3968807" cy="3880773"/>
          </a:xfrm>
        </p:spPr>
        <p:txBody>
          <a:bodyPr>
            <a:normAutofit/>
          </a:bodyPr>
          <a:lstStyle/>
          <a:p>
            <a:r>
              <a:rPr lang="es-MX" sz="1200" dirty="0" err="1"/>
              <a:t>Molecules</a:t>
            </a:r>
            <a:r>
              <a:rPr lang="es-MX" sz="1200" dirty="0"/>
              <a:t> 2014, 19, 18781-18816; doi:10.3390/molecules19111878</a:t>
            </a:r>
          </a:p>
          <a:p>
            <a:r>
              <a:rPr lang="es-MX" sz="1200" dirty="0"/>
              <a:t>www.mdpi.com/journal/molecules</a:t>
            </a:r>
          </a:p>
          <a:p>
            <a:r>
              <a:rPr lang="es-MX" sz="1200" dirty="0"/>
              <a:t>Sabrina </a:t>
            </a:r>
            <a:r>
              <a:rPr lang="es-MX" sz="1200" dirty="0" err="1"/>
              <a:t>Giacoppo</a:t>
            </a:r>
            <a:r>
              <a:rPr lang="es-MX" sz="1200" dirty="0"/>
              <a:t>, Giuseppe Mandolino, </a:t>
            </a:r>
            <a:r>
              <a:rPr lang="es-MX" sz="1200" dirty="0" err="1"/>
              <a:t>Maria</a:t>
            </a:r>
            <a:r>
              <a:rPr lang="es-MX" sz="1200" dirty="0"/>
              <a:t> </a:t>
            </a:r>
            <a:r>
              <a:rPr lang="es-MX" sz="1200" dirty="0" err="1"/>
              <a:t>Galuppo</a:t>
            </a:r>
            <a:r>
              <a:rPr lang="es-MX" sz="1200" dirty="0"/>
              <a:t>, Placido </a:t>
            </a:r>
            <a:r>
              <a:rPr lang="es-MX" sz="1200" dirty="0" err="1"/>
              <a:t>Bramanti</a:t>
            </a:r>
            <a:r>
              <a:rPr lang="es-MX" sz="1200" dirty="0"/>
              <a:t> and </a:t>
            </a:r>
            <a:r>
              <a:rPr lang="es-MX" sz="1200" dirty="0" err="1"/>
              <a:t>Emanuela</a:t>
            </a:r>
            <a:r>
              <a:rPr lang="es-MX" sz="1200" dirty="0"/>
              <a:t> </a:t>
            </a:r>
            <a:r>
              <a:rPr lang="es-MX" sz="1200" dirty="0" err="1"/>
              <a:t>Mazzon</a:t>
            </a:r>
            <a:r>
              <a:rPr lang="es-MX" sz="1200" dirty="0"/>
              <a:t>.</a:t>
            </a:r>
          </a:p>
        </p:txBody>
      </p:sp>
      <p:sp>
        <p:nvSpPr>
          <p:cNvPr id="4" name="Marcador de pie de página 3"/>
          <p:cNvSpPr>
            <a:spLocks noGrp="1"/>
          </p:cNvSpPr>
          <p:nvPr>
            <p:ph type="ftr" sz="quarter" idx="11"/>
          </p:nvPr>
        </p:nvSpPr>
        <p:spPr/>
        <p:txBody>
          <a:bodyPr/>
          <a:lstStyle/>
          <a:p>
            <a:r>
              <a:rPr lang="es-MX"/>
              <a:t>DR. CARLOS G. AGUIRRE VELÁZQUEZ     www.neurologiainfantil.com.mx</a:t>
            </a:r>
            <a:endParaRPr lang="en-US" dirty="0"/>
          </a:p>
        </p:txBody>
      </p:sp>
      <p:pic>
        <p:nvPicPr>
          <p:cNvPr id="5" name="Imagen 4"/>
          <p:cNvPicPr>
            <a:picLocks noChangeAspect="1"/>
          </p:cNvPicPr>
          <p:nvPr/>
        </p:nvPicPr>
        <p:blipFill>
          <a:blip r:embed="rId2"/>
          <a:stretch>
            <a:fillRect/>
          </a:stretch>
        </p:blipFill>
        <p:spPr>
          <a:xfrm>
            <a:off x="4392141" y="896006"/>
            <a:ext cx="7386594" cy="5818290"/>
          </a:xfrm>
          <a:prstGeom prst="rect">
            <a:avLst/>
          </a:prstGeom>
        </p:spPr>
      </p:pic>
      <p:sp>
        <p:nvSpPr>
          <p:cNvPr id="6" name="CuadroTexto 5"/>
          <p:cNvSpPr txBox="1"/>
          <p:nvPr/>
        </p:nvSpPr>
        <p:spPr>
          <a:xfrm>
            <a:off x="423334" y="113270"/>
            <a:ext cx="9071779" cy="1200329"/>
          </a:xfrm>
          <a:prstGeom prst="rect">
            <a:avLst/>
          </a:prstGeom>
          <a:noFill/>
        </p:spPr>
        <p:txBody>
          <a:bodyPr wrap="none" rtlCol="0">
            <a:spAutoFit/>
          </a:bodyPr>
          <a:lstStyle/>
          <a:p>
            <a:r>
              <a:rPr lang="es-MX" sz="2400" dirty="0" err="1"/>
              <a:t>Review</a:t>
            </a:r>
            <a:r>
              <a:rPr lang="es-MX" sz="2400" dirty="0"/>
              <a:t> </a:t>
            </a:r>
            <a:r>
              <a:rPr lang="es-MX" sz="2400" dirty="0" err="1"/>
              <a:t>Cannabinoids</a:t>
            </a:r>
            <a:r>
              <a:rPr lang="es-MX" sz="2400" dirty="0"/>
              <a:t>: New </a:t>
            </a:r>
            <a:r>
              <a:rPr lang="es-MX" sz="2400" dirty="0" err="1"/>
              <a:t>Promising</a:t>
            </a:r>
            <a:r>
              <a:rPr lang="es-MX" sz="2400" dirty="0"/>
              <a:t> </a:t>
            </a:r>
            <a:r>
              <a:rPr lang="es-MX" sz="2400" dirty="0" err="1"/>
              <a:t>Agents</a:t>
            </a:r>
            <a:r>
              <a:rPr lang="es-MX" sz="2400" dirty="0"/>
              <a:t> in </a:t>
            </a:r>
            <a:r>
              <a:rPr lang="es-MX" sz="2400" dirty="0" err="1"/>
              <a:t>the</a:t>
            </a:r>
            <a:r>
              <a:rPr lang="es-MX" sz="2400" dirty="0"/>
              <a:t> </a:t>
            </a:r>
            <a:r>
              <a:rPr lang="es-MX" sz="2400" dirty="0" err="1"/>
              <a:t>Treatment</a:t>
            </a:r>
            <a:r>
              <a:rPr lang="es-MX" sz="2400" dirty="0"/>
              <a:t> of</a:t>
            </a:r>
          </a:p>
          <a:p>
            <a:r>
              <a:rPr lang="es-MX" sz="2400" dirty="0" err="1"/>
              <a:t>Neurological</a:t>
            </a:r>
            <a:r>
              <a:rPr lang="es-MX" sz="2400" dirty="0"/>
              <a:t> </a:t>
            </a:r>
            <a:r>
              <a:rPr lang="es-MX" sz="2400" dirty="0" err="1"/>
              <a:t>Diseases</a:t>
            </a:r>
            <a:endParaRPr lang="es-MX" sz="2400" dirty="0"/>
          </a:p>
          <a:p>
            <a:endParaRPr lang="es-MX" sz="2400" dirty="0"/>
          </a:p>
        </p:txBody>
      </p:sp>
    </p:spTree>
    <p:extLst>
      <p:ext uri="{BB962C8B-B14F-4D97-AF65-F5344CB8AC3E}">
        <p14:creationId xmlns:p14="http://schemas.microsoft.com/office/powerpoint/2010/main" val="587359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Declaración </a:t>
            </a:r>
            <a:r>
              <a:rPr lang="es-MX"/>
              <a:t>de conflicto </a:t>
            </a:r>
            <a:r>
              <a:rPr lang="es-MX" dirty="0"/>
              <a:t>de intereses</a:t>
            </a:r>
          </a:p>
        </p:txBody>
      </p:sp>
      <p:sp>
        <p:nvSpPr>
          <p:cNvPr id="3" name="Marcador de contenido 2"/>
          <p:cNvSpPr>
            <a:spLocks noGrp="1"/>
          </p:cNvSpPr>
          <p:nvPr>
            <p:ph idx="1"/>
          </p:nvPr>
        </p:nvSpPr>
        <p:spPr>
          <a:xfrm>
            <a:off x="677334" y="1698369"/>
            <a:ext cx="8596668" cy="3880773"/>
          </a:xfrm>
        </p:spPr>
        <p:txBody>
          <a:bodyPr>
            <a:noAutofit/>
          </a:bodyPr>
          <a:lstStyle/>
          <a:p>
            <a:r>
              <a:rPr lang="es-MX" sz="2400" dirty="0"/>
              <a:t>Speaker de laboratorios </a:t>
            </a:r>
            <a:r>
              <a:rPr lang="es-MX" sz="2400" dirty="0" err="1"/>
              <a:t>Novartis</a:t>
            </a:r>
            <a:r>
              <a:rPr lang="es-MX" sz="2400" dirty="0"/>
              <a:t> en tema de TDAH.</a:t>
            </a:r>
          </a:p>
          <a:p>
            <a:r>
              <a:rPr lang="es-MX" sz="2400" dirty="0"/>
              <a:t>Ha recibido apoyos de becas de laboratorios: </a:t>
            </a:r>
            <a:r>
              <a:rPr lang="es-MX" sz="2400" dirty="0" err="1"/>
              <a:t>Novartis</a:t>
            </a:r>
            <a:r>
              <a:rPr lang="es-MX" sz="2400" dirty="0"/>
              <a:t>, Armstrong, UCB, Lilly, </a:t>
            </a:r>
            <a:r>
              <a:rPr lang="es-MX" sz="2400" dirty="0" err="1"/>
              <a:t>Psicofarma</a:t>
            </a:r>
            <a:r>
              <a:rPr lang="es-MX" sz="2400" dirty="0"/>
              <a:t>.</a:t>
            </a:r>
          </a:p>
          <a:p>
            <a:r>
              <a:rPr lang="es-419" sz="2400" dirty="0"/>
              <a:t>HA recibido apoyo para conferencias y publicación de trabajos de </a:t>
            </a:r>
            <a:r>
              <a:rPr lang="es-419" sz="2400" dirty="0" err="1"/>
              <a:t>HempMeds</a:t>
            </a:r>
            <a:r>
              <a:rPr lang="es-419" sz="2400" dirty="0"/>
              <a:t>.</a:t>
            </a:r>
            <a:endParaRPr lang="es-MX" sz="2400" dirty="0"/>
          </a:p>
          <a:p>
            <a:r>
              <a:rPr lang="es-MX" sz="2400" dirty="0"/>
              <a:t>No recibe fondos de la industria farmacéutica para realizar proyectos de investigación.</a:t>
            </a:r>
          </a:p>
          <a:p>
            <a:r>
              <a:rPr lang="es-MX" sz="2400" dirty="0"/>
              <a:t>No recibe honorarios por esta conferencia.</a:t>
            </a:r>
          </a:p>
          <a:p>
            <a:endParaRPr lang="es-MX" sz="2400" dirty="0"/>
          </a:p>
        </p:txBody>
      </p:sp>
      <p:sp>
        <p:nvSpPr>
          <p:cNvPr id="4" name="Marcador de pie de página 3"/>
          <p:cNvSpPr>
            <a:spLocks noGrp="1"/>
          </p:cNvSpPr>
          <p:nvPr>
            <p:ph type="ftr" sz="quarter" idx="11"/>
          </p:nvPr>
        </p:nvSpPr>
        <p:spPr/>
        <p:txBody>
          <a:bodyPr/>
          <a:lstStyle/>
          <a:p>
            <a:r>
              <a:rPr lang="es-MX" dirty="0"/>
              <a:t>DR. CARLOS G. AGUIRRE VELÁZQUEZ     www.neurologiainfantil.com.mx</a:t>
            </a:r>
            <a:endParaRPr lang="en-US" dirty="0"/>
          </a:p>
        </p:txBody>
      </p:sp>
    </p:spTree>
    <p:extLst>
      <p:ext uri="{BB962C8B-B14F-4D97-AF65-F5344CB8AC3E}">
        <p14:creationId xmlns:p14="http://schemas.microsoft.com/office/powerpoint/2010/main" val="2243240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457640" y="1128258"/>
            <a:ext cx="9935290" cy="1646302"/>
          </a:xfrm>
        </p:spPr>
        <p:txBody>
          <a:bodyPr>
            <a:noAutofit/>
          </a:bodyPr>
          <a:lstStyle/>
          <a:p>
            <a:pPr algn="ctr"/>
            <a:r>
              <a:rPr lang="es-MX" sz="3200" dirty="0">
                <a:solidFill>
                  <a:schemeClr val="tx1"/>
                </a:solidFill>
              </a:rPr>
              <a:t>2) Cuáles son los compuestos útiles en la cannabis y que enfermedades pueden ser tratadas con ellos?.</a:t>
            </a:r>
            <a:br>
              <a:rPr lang="es-MX" sz="3200" dirty="0">
                <a:solidFill>
                  <a:schemeClr val="tx1"/>
                </a:solidFill>
              </a:rPr>
            </a:br>
            <a:endParaRPr lang="es-MX" sz="3200" dirty="0">
              <a:solidFill>
                <a:schemeClr val="tx1"/>
              </a:solidFill>
            </a:endParaRPr>
          </a:p>
        </p:txBody>
      </p:sp>
      <p:sp>
        <p:nvSpPr>
          <p:cNvPr id="3" name="CuadroTexto 2"/>
          <p:cNvSpPr txBox="1"/>
          <p:nvPr/>
        </p:nvSpPr>
        <p:spPr>
          <a:xfrm>
            <a:off x="5049796" y="2965627"/>
            <a:ext cx="2571538" cy="369332"/>
          </a:xfrm>
          <a:prstGeom prst="rect">
            <a:avLst/>
          </a:prstGeom>
          <a:noFill/>
        </p:spPr>
        <p:txBody>
          <a:bodyPr wrap="none" rtlCol="0">
            <a:spAutoFit/>
          </a:bodyPr>
          <a:lstStyle/>
          <a:p>
            <a:r>
              <a:rPr lang="es-MX" dirty="0" err="1"/>
              <a:t>Mandala</a:t>
            </a:r>
            <a:r>
              <a:rPr lang="es-MX" dirty="0"/>
              <a:t> </a:t>
            </a:r>
            <a:r>
              <a:rPr lang="es-MX" dirty="0" err="1"/>
              <a:t>Cannábica</a:t>
            </a:r>
            <a:endParaRPr lang="es-MX" dirty="0"/>
          </a:p>
        </p:txBody>
      </p:sp>
      <p:pic>
        <p:nvPicPr>
          <p:cNvPr id="4" name="Picture 3"/>
          <p:cNvPicPr>
            <a:picLocks noChangeAspect="1"/>
          </p:cNvPicPr>
          <p:nvPr/>
        </p:nvPicPr>
        <p:blipFill>
          <a:blip r:embed="rId2"/>
          <a:stretch>
            <a:fillRect/>
          </a:stretch>
        </p:blipFill>
        <p:spPr>
          <a:xfrm>
            <a:off x="3677920" y="2250440"/>
            <a:ext cx="4607560" cy="4607560"/>
          </a:xfrm>
          <a:prstGeom prst="rect">
            <a:avLst/>
          </a:prstGeom>
        </p:spPr>
      </p:pic>
    </p:spTree>
    <p:extLst>
      <p:ext uri="{BB962C8B-B14F-4D97-AF65-F5344CB8AC3E}">
        <p14:creationId xmlns:p14="http://schemas.microsoft.com/office/powerpoint/2010/main" val="3556310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dirty="0"/>
          </a:p>
        </p:txBody>
      </p:sp>
      <p:sp>
        <p:nvSpPr>
          <p:cNvPr id="4" name="Marcador de pie de página 3"/>
          <p:cNvSpPr>
            <a:spLocks noGrp="1"/>
          </p:cNvSpPr>
          <p:nvPr>
            <p:ph type="ftr" sz="quarter" idx="11"/>
          </p:nvPr>
        </p:nvSpPr>
        <p:spPr/>
        <p:txBody>
          <a:bodyPr/>
          <a:lstStyle/>
          <a:p>
            <a:r>
              <a:rPr lang="es-MX"/>
              <a:t>Dr. Carlos G. Aguirre Velázquez  drcaguirre@hotmail.com</a:t>
            </a:r>
            <a:endParaRPr lang="en-US" dirty="0"/>
          </a:p>
        </p:txBody>
      </p:sp>
      <p:pic>
        <p:nvPicPr>
          <p:cNvPr id="5" name="Imagen 4"/>
          <p:cNvPicPr>
            <a:picLocks noChangeAspect="1"/>
          </p:cNvPicPr>
          <p:nvPr/>
        </p:nvPicPr>
        <p:blipFill>
          <a:blip r:embed="rId2"/>
          <a:stretch>
            <a:fillRect/>
          </a:stretch>
        </p:blipFill>
        <p:spPr>
          <a:xfrm>
            <a:off x="3369276" y="14565"/>
            <a:ext cx="5988908" cy="6201458"/>
          </a:xfrm>
          <a:prstGeom prst="rect">
            <a:avLst/>
          </a:prstGeom>
        </p:spPr>
      </p:pic>
    </p:spTree>
    <p:extLst>
      <p:ext uri="{BB962C8B-B14F-4D97-AF65-F5344CB8AC3E}">
        <p14:creationId xmlns:p14="http://schemas.microsoft.com/office/powerpoint/2010/main" val="1790024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r>
              <a:rPr lang="es-MX"/>
              <a:t>Dr. Carlos G. Aguirre Velázquez  drcaguirre@hotmail.com</a:t>
            </a:r>
            <a:endParaRPr lang="en-US" dirty="0"/>
          </a:p>
        </p:txBody>
      </p:sp>
      <p:pic>
        <p:nvPicPr>
          <p:cNvPr id="2050" name="Picture 2" descr="http://4tmjamaica.com/wp/wp-content/uploads/2016/02/Cannabinoide-whe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5997" y="381000"/>
            <a:ext cx="6477000" cy="6477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rot="16200000">
            <a:off x="-291617" y="3090445"/>
            <a:ext cx="5937844" cy="461665"/>
          </a:xfrm>
          <a:prstGeom prst="rect">
            <a:avLst/>
          </a:prstGeom>
          <a:noFill/>
        </p:spPr>
        <p:txBody>
          <a:bodyPr wrap="none" lIns="91440" tIns="45720" rIns="91440" bIns="45720">
            <a:spAutoFit/>
          </a:bodyPr>
          <a:lstStyle/>
          <a:p>
            <a:pPr algn="ctr"/>
            <a:r>
              <a:rPr lang="es-ES" sz="2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Mandala</a:t>
            </a:r>
            <a:r>
              <a:rPr lang="es-E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de propiedades medicinales</a:t>
            </a:r>
          </a:p>
        </p:txBody>
      </p:sp>
    </p:spTree>
    <p:extLst>
      <p:ext uri="{BB962C8B-B14F-4D97-AF65-F5344CB8AC3E}">
        <p14:creationId xmlns:p14="http://schemas.microsoft.com/office/powerpoint/2010/main" val="27069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r>
              <a:rPr lang="es-MX"/>
              <a:t>Dr. Carlos G. Aguirre Velázquez  drcaguirre@hotmail.com</a:t>
            </a:r>
            <a:endParaRPr lang="en-US" dirty="0"/>
          </a:p>
        </p:txBody>
      </p:sp>
      <p:sp>
        <p:nvSpPr>
          <p:cNvPr id="5" name="Rectángulo 4"/>
          <p:cNvSpPr/>
          <p:nvPr/>
        </p:nvSpPr>
        <p:spPr>
          <a:xfrm rot="16200000">
            <a:off x="-291617" y="3090445"/>
            <a:ext cx="5937844" cy="461665"/>
          </a:xfrm>
          <a:prstGeom prst="rect">
            <a:avLst/>
          </a:prstGeom>
          <a:noFill/>
        </p:spPr>
        <p:txBody>
          <a:bodyPr wrap="none" lIns="91440" tIns="45720" rIns="91440" bIns="45720">
            <a:spAutoFit/>
          </a:bodyPr>
          <a:lstStyle/>
          <a:p>
            <a:pPr algn="ctr"/>
            <a:r>
              <a:rPr lang="es-ES" sz="2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Mandala</a:t>
            </a:r>
            <a:r>
              <a:rPr lang="es-E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de propiedades medicinales</a:t>
            </a:r>
          </a:p>
        </p:txBody>
      </p:sp>
      <p:pic>
        <p:nvPicPr>
          <p:cNvPr id="2" name="Picture 1"/>
          <p:cNvPicPr>
            <a:picLocks noChangeAspect="1"/>
          </p:cNvPicPr>
          <p:nvPr/>
        </p:nvPicPr>
        <p:blipFill>
          <a:blip r:embed="rId2"/>
          <a:stretch>
            <a:fillRect/>
          </a:stretch>
        </p:blipFill>
        <p:spPr>
          <a:xfrm>
            <a:off x="3246120" y="0"/>
            <a:ext cx="6217920" cy="6217920"/>
          </a:xfrm>
          <a:prstGeom prst="rect">
            <a:avLst/>
          </a:prstGeom>
        </p:spPr>
      </p:pic>
    </p:spTree>
    <p:extLst>
      <p:ext uri="{BB962C8B-B14F-4D97-AF65-F5344CB8AC3E}">
        <p14:creationId xmlns:p14="http://schemas.microsoft.com/office/powerpoint/2010/main" val="1942868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pic>
        <p:nvPicPr>
          <p:cNvPr id="5122" name="Picture 2"/>
          <p:cNvPicPr>
            <a:picLocks noChangeAspect="1" noChangeArrowheads="1"/>
          </p:cNvPicPr>
          <p:nvPr/>
        </p:nvPicPr>
        <p:blipFill>
          <a:blip r:embed="rId2" cstate="print"/>
          <a:srcRect/>
          <a:stretch>
            <a:fillRect/>
          </a:stretch>
        </p:blipFill>
        <p:spPr bwMode="auto">
          <a:xfrm>
            <a:off x="3138211" y="3989342"/>
            <a:ext cx="5452773" cy="2868658"/>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cstate="print"/>
          <a:srcRect/>
          <a:stretch>
            <a:fillRect/>
          </a:stretch>
        </p:blipFill>
        <p:spPr bwMode="auto">
          <a:xfrm>
            <a:off x="1524001" y="0"/>
            <a:ext cx="5057775" cy="3867150"/>
          </a:xfrm>
          <a:prstGeom prst="rect">
            <a:avLst/>
          </a:prstGeom>
          <a:noFill/>
          <a:ln w="9525">
            <a:noFill/>
            <a:miter lim="800000"/>
            <a:headEnd/>
            <a:tailEnd/>
          </a:ln>
          <a:effectLst/>
        </p:spPr>
      </p:pic>
      <p:pic>
        <p:nvPicPr>
          <p:cNvPr id="5124" name="Picture 4"/>
          <p:cNvPicPr>
            <a:picLocks noGrp="1" noChangeAspect="1" noChangeArrowheads="1"/>
          </p:cNvPicPr>
          <p:nvPr>
            <p:ph idx="1"/>
          </p:nvPr>
        </p:nvPicPr>
        <p:blipFill>
          <a:blip r:embed="rId4" cstate="print"/>
          <a:srcRect/>
          <a:stretch>
            <a:fillRect/>
          </a:stretch>
        </p:blipFill>
        <p:spPr bwMode="auto">
          <a:xfrm>
            <a:off x="6918961" y="13063"/>
            <a:ext cx="3663882" cy="3876518"/>
          </a:xfrm>
          <a:prstGeom prst="rect">
            <a:avLst/>
          </a:prstGeom>
          <a:noFill/>
          <a:ln w="9525">
            <a:noFill/>
            <a:miter lim="800000"/>
            <a:headEnd/>
            <a:tailEnd/>
          </a:ln>
          <a:effectLst/>
        </p:spPr>
      </p:pic>
    </p:spTree>
    <p:extLst>
      <p:ext uri="{BB962C8B-B14F-4D97-AF65-F5344CB8AC3E}">
        <p14:creationId xmlns:p14="http://schemas.microsoft.com/office/powerpoint/2010/main" val="4033644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55798" y="405170"/>
            <a:ext cx="8911687" cy="1280890"/>
          </a:xfrm>
        </p:spPr>
        <p:txBody>
          <a:bodyPr/>
          <a:lstStyle/>
          <a:p>
            <a:r>
              <a:rPr lang="es-MX" dirty="0">
                <a:solidFill>
                  <a:schemeClr val="tx1"/>
                </a:solidFill>
              </a:rPr>
              <a:t>Algunos productos de extracto de Cannabis</a:t>
            </a:r>
          </a:p>
        </p:txBody>
      </p:sp>
      <p:sp>
        <p:nvSpPr>
          <p:cNvPr id="4" name="Marcador de pie de página 3"/>
          <p:cNvSpPr>
            <a:spLocks noGrp="1"/>
          </p:cNvSpPr>
          <p:nvPr>
            <p:ph type="ftr" sz="quarter" idx="11"/>
          </p:nvPr>
        </p:nvSpPr>
        <p:spPr/>
        <p:txBody>
          <a:bodyPr/>
          <a:lstStyle/>
          <a:p>
            <a:r>
              <a:rPr lang="es-MX"/>
              <a:t>DR. CARLOS G. AGUIRRE VELÁZQUEZ     www.neurologiainfantil.com.mx</a:t>
            </a:r>
            <a:endParaRPr lang="en-US" dirty="0"/>
          </a:p>
        </p:txBody>
      </p:sp>
      <p:pic>
        <p:nvPicPr>
          <p:cNvPr id="1026" name="Picture 2" descr="https://cwbotanicals.com/media/wysiwyg/charlottes-web-cbd-sli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798" y="3894745"/>
            <a:ext cx="885912" cy="3940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general-hemp.com/wp-content/uploads/2015/09/unname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36" y="2273213"/>
            <a:ext cx="5791200" cy="38630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do de imagen para hempmeds u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157" y="1820561"/>
            <a:ext cx="6241708" cy="2938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230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pic>
        <p:nvPicPr>
          <p:cNvPr id="6146" name="Picture 2"/>
          <p:cNvPicPr>
            <a:picLocks noChangeAspect="1" noChangeArrowheads="1"/>
          </p:cNvPicPr>
          <p:nvPr/>
        </p:nvPicPr>
        <p:blipFill>
          <a:blip r:embed="rId2" cstate="print"/>
          <a:srcRect/>
          <a:stretch>
            <a:fillRect/>
          </a:stretch>
        </p:blipFill>
        <p:spPr bwMode="auto">
          <a:xfrm>
            <a:off x="1643341" y="365760"/>
            <a:ext cx="8858802" cy="6220602"/>
          </a:xfrm>
          <a:prstGeom prst="rect">
            <a:avLst/>
          </a:prstGeom>
          <a:noFill/>
          <a:ln w="9525">
            <a:noFill/>
            <a:miter lim="800000"/>
            <a:headEnd/>
            <a:tailEnd/>
          </a:ln>
          <a:effectLst/>
        </p:spPr>
      </p:pic>
    </p:spTree>
    <p:extLst>
      <p:ext uri="{BB962C8B-B14F-4D97-AF65-F5344CB8AC3E}">
        <p14:creationId xmlns:p14="http://schemas.microsoft.com/office/powerpoint/2010/main" val="1980442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3) Que tan efectiva es la Cannabis medicinal en la Epilepsia.</a:t>
            </a:r>
          </a:p>
        </p:txBody>
      </p:sp>
      <p:sp>
        <p:nvSpPr>
          <p:cNvPr id="3" name="Marcador de contenido 2"/>
          <p:cNvSpPr>
            <a:spLocks noGrp="1"/>
          </p:cNvSpPr>
          <p:nvPr>
            <p:ph idx="1"/>
          </p:nvPr>
        </p:nvSpPr>
        <p:spPr/>
        <p:txBody>
          <a:bodyPr/>
          <a:lstStyle/>
          <a:p>
            <a:endParaRPr lang="es-MX"/>
          </a:p>
        </p:txBody>
      </p:sp>
      <p:sp>
        <p:nvSpPr>
          <p:cNvPr id="4" name="Marcador de pie de página 3"/>
          <p:cNvSpPr>
            <a:spLocks noGrp="1"/>
          </p:cNvSpPr>
          <p:nvPr>
            <p:ph type="ftr" sz="quarter" idx="11"/>
          </p:nvPr>
        </p:nvSpPr>
        <p:spPr/>
        <p:txBody>
          <a:bodyPr/>
          <a:lstStyle/>
          <a:p>
            <a:r>
              <a:rPr lang="es-MX"/>
              <a:t>Dr. Carlos G. Aguirre Velázquez  drcaguirre@hotmail.com</a:t>
            </a:r>
            <a:endParaRPr lang="en-US" dirty="0"/>
          </a:p>
        </p:txBody>
      </p:sp>
      <p:pic>
        <p:nvPicPr>
          <p:cNvPr id="5" name="Picture 2" descr="Resultado de imagen para Epilepsia pediátri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1391" y="2099212"/>
            <a:ext cx="4729968" cy="3812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978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2 CuadroTexto"/>
          <p:cNvSpPr txBox="1">
            <a:spLocks noChangeArrowheads="1"/>
          </p:cNvSpPr>
          <p:nvPr/>
        </p:nvSpPr>
        <p:spPr bwMode="auto">
          <a:xfrm>
            <a:off x="5016501" y="6165851"/>
            <a:ext cx="5400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1200">
                <a:solidFill>
                  <a:schemeClr val="bg1"/>
                </a:solidFill>
              </a:rPr>
              <a:t>Orrin Devinskyet al.  American Epilepsy Society- Annual Meeting 2015.</a:t>
            </a:r>
          </a:p>
        </p:txBody>
      </p:sp>
      <p:pic>
        <p:nvPicPr>
          <p:cNvPr id="44035" name="Picture 2"/>
          <p:cNvPicPr>
            <a:picLocks noChangeAspect="1" noChangeArrowheads="1"/>
          </p:cNvPicPr>
          <p:nvPr/>
        </p:nvPicPr>
        <p:blipFill>
          <a:blip r:embed="rId2">
            <a:extLst>
              <a:ext uri="{28A0092B-C50C-407E-A947-70E740481C1C}">
                <a14:useLocalDpi xmlns:a14="http://schemas.microsoft.com/office/drawing/2010/main" val="0"/>
              </a:ext>
            </a:extLst>
          </a:blip>
          <a:srcRect l="8322" t="11513" r="8640" b="6250"/>
          <a:stretch>
            <a:fillRect/>
          </a:stretch>
        </p:blipFill>
        <p:spPr bwMode="auto">
          <a:xfrm>
            <a:off x="740495" y="463642"/>
            <a:ext cx="11131917" cy="6197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9884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2 CuadroTexto"/>
          <p:cNvSpPr txBox="1">
            <a:spLocks noChangeArrowheads="1"/>
          </p:cNvSpPr>
          <p:nvPr/>
        </p:nvSpPr>
        <p:spPr bwMode="auto">
          <a:xfrm>
            <a:off x="5016501" y="6165851"/>
            <a:ext cx="5400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1200">
                <a:solidFill>
                  <a:schemeClr val="bg1"/>
                </a:solidFill>
              </a:rPr>
              <a:t>Orrin Devinskyet al.  American Epilepsy Society- Annual Meeting 2015.</a:t>
            </a:r>
          </a:p>
        </p:txBody>
      </p:sp>
      <p:pic>
        <p:nvPicPr>
          <p:cNvPr id="46083" name="Picture 2"/>
          <p:cNvPicPr>
            <a:picLocks noChangeAspect="1" noChangeArrowheads="1"/>
          </p:cNvPicPr>
          <p:nvPr/>
        </p:nvPicPr>
        <p:blipFill>
          <a:blip r:embed="rId2">
            <a:extLst>
              <a:ext uri="{28A0092B-C50C-407E-A947-70E740481C1C}">
                <a14:useLocalDpi xmlns:a14="http://schemas.microsoft.com/office/drawing/2010/main" val="0"/>
              </a:ext>
            </a:extLst>
          </a:blip>
          <a:srcRect l="12761" t="18420" r="37120" b="6250"/>
          <a:stretch>
            <a:fillRect/>
          </a:stretch>
        </p:blipFill>
        <p:spPr bwMode="auto">
          <a:xfrm>
            <a:off x="2117831" y="231820"/>
            <a:ext cx="7971779" cy="6735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0838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pic>
        <p:nvPicPr>
          <p:cNvPr id="7170" name="Picture 2"/>
          <p:cNvPicPr>
            <a:picLocks noChangeAspect="1" noChangeArrowheads="1"/>
          </p:cNvPicPr>
          <p:nvPr/>
        </p:nvPicPr>
        <p:blipFill>
          <a:blip r:embed="rId2" cstate="print"/>
          <a:srcRect/>
          <a:stretch>
            <a:fillRect/>
          </a:stretch>
        </p:blipFill>
        <p:spPr bwMode="auto">
          <a:xfrm>
            <a:off x="1050213" y="0"/>
            <a:ext cx="10095615" cy="6857999"/>
          </a:xfrm>
          <a:prstGeom prst="rect">
            <a:avLst/>
          </a:prstGeom>
          <a:noFill/>
          <a:ln w="9525">
            <a:noFill/>
            <a:miter lim="800000"/>
            <a:headEnd/>
            <a:tailEnd/>
          </a:ln>
          <a:effectLst/>
        </p:spPr>
      </p:pic>
    </p:spTree>
    <p:extLst>
      <p:ext uri="{BB962C8B-B14F-4D97-AF65-F5344CB8AC3E}">
        <p14:creationId xmlns:p14="http://schemas.microsoft.com/office/powerpoint/2010/main" val="2546097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r>
              <a:rPr lang="es-MX"/>
              <a:t>DR. CARLOS G. AGUIRRE VELÁZQUEZ     www.neurologiainfantil.com.mx</a:t>
            </a:r>
            <a:endParaRPr lang="en-US" dirty="0"/>
          </a:p>
        </p:txBody>
      </p:sp>
      <p:sp>
        <p:nvSpPr>
          <p:cNvPr id="5" name="Rectangle 1"/>
          <p:cNvSpPr>
            <a:spLocks noGrp="1" noChangeArrowheads="1"/>
          </p:cNvSpPr>
          <p:nvPr>
            <p:ph idx="1"/>
          </p:nvPr>
        </p:nvSpPr>
        <p:spPr bwMode="auto">
          <a:xfrm>
            <a:off x="677334" y="2254316"/>
            <a:ext cx="8755602"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MX" altLang="es-MX" sz="900" b="1" i="0" u="none" strike="noStrike" cap="none" normalizeH="0" baseline="0" dirty="0" err="1">
                <a:ln>
                  <a:noFill/>
                </a:ln>
                <a:solidFill>
                  <a:srgbClr val="006644"/>
                </a:solidFill>
                <a:effectLst/>
                <a:latin typeface="Arial" panose="020B0604020202020204" pitchFamily="34" charset="0"/>
                <a:cs typeface="Arial" panose="020B0604020202020204" pitchFamily="34" charset="0"/>
              </a:rPr>
              <a:t>Special</a:t>
            </a:r>
            <a:r>
              <a:rPr kumimoji="0" lang="es-MX" altLang="es-MX" sz="900" b="1" i="0" u="none" strike="noStrike" cap="none" normalizeH="0" baseline="0" dirty="0">
                <a:ln>
                  <a:noFill/>
                </a:ln>
                <a:solidFill>
                  <a:srgbClr val="006644"/>
                </a:solidFill>
                <a:effectLst/>
                <a:latin typeface="Arial" panose="020B0604020202020204" pitchFamily="34" charset="0"/>
                <a:cs typeface="Arial" panose="020B0604020202020204" pitchFamily="34" charset="0"/>
              </a:rPr>
              <a:t> </a:t>
            </a:r>
            <a:r>
              <a:rPr kumimoji="0" lang="es-MX" altLang="es-MX" sz="900" b="1" i="0" u="none" strike="noStrike" cap="none" normalizeH="0" baseline="0" dirty="0" err="1">
                <a:ln>
                  <a:noFill/>
                </a:ln>
                <a:solidFill>
                  <a:srgbClr val="006644"/>
                </a:solidFill>
                <a:effectLst/>
                <a:latin typeface="Arial" panose="020B0604020202020204" pitchFamily="34" charset="0"/>
                <a:cs typeface="Arial" panose="020B0604020202020204" pitchFamily="34" charset="0"/>
              </a:rPr>
              <a:t>Article</a:t>
            </a:r>
            <a:endParaRPr kumimoji="0" lang="es-MX" altLang="es-MX" sz="8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2200" b="1" i="0" u="none" strike="noStrike" cap="none" normalizeH="0" baseline="0" dirty="0">
              <a:ln>
                <a:noFill/>
              </a:ln>
              <a:solidFill>
                <a:srgbClr val="000000"/>
              </a:solidFill>
              <a:effectLst/>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2200" b="1" i="0" u="none" strike="noStrike" cap="none" normalizeH="0" baseline="0" dirty="0" err="1">
                <a:ln>
                  <a:noFill/>
                </a:ln>
                <a:solidFill>
                  <a:srgbClr val="000000"/>
                </a:solidFill>
                <a:effectLst/>
                <a:latin typeface="Georgia" panose="02040502050405020303" pitchFamily="18" charset="0"/>
              </a:rPr>
              <a:t>Systematic</a:t>
            </a:r>
            <a:r>
              <a:rPr kumimoji="0" lang="es-MX" altLang="es-MX" sz="2200" b="1" i="0" u="none" strike="noStrike" cap="none" normalizeH="0" baseline="0" dirty="0">
                <a:ln>
                  <a:noFill/>
                </a:ln>
                <a:solidFill>
                  <a:srgbClr val="000000"/>
                </a:solidFill>
                <a:effectLst/>
                <a:latin typeface="Georgia" panose="02040502050405020303" pitchFamily="18" charset="0"/>
              </a:rPr>
              <a:t> </a:t>
            </a:r>
            <a:r>
              <a:rPr kumimoji="0" lang="es-MX" altLang="es-MX" sz="2200" b="1" i="0" u="none" strike="noStrike" cap="none" normalizeH="0" baseline="0" dirty="0" err="1">
                <a:ln>
                  <a:noFill/>
                </a:ln>
                <a:solidFill>
                  <a:srgbClr val="000000"/>
                </a:solidFill>
                <a:effectLst/>
                <a:latin typeface="Georgia" panose="02040502050405020303" pitchFamily="18" charset="0"/>
              </a:rPr>
              <a:t>review</a:t>
            </a:r>
            <a:r>
              <a:rPr kumimoji="0" lang="es-MX" altLang="es-MX" sz="2200" b="1" i="0" u="none" strike="noStrike" cap="none" normalizeH="0" baseline="0" dirty="0">
                <a:ln>
                  <a:noFill/>
                </a:ln>
                <a:solidFill>
                  <a:srgbClr val="000000"/>
                </a:solidFill>
                <a:effectLst/>
                <a:latin typeface="Georgia" panose="02040502050405020303" pitchFamily="18" charset="0"/>
              </a:rPr>
              <a:t>: </a:t>
            </a:r>
            <a:r>
              <a:rPr kumimoji="0" lang="es-MX" altLang="es-MX" sz="2200" b="1" i="0" u="none" strike="noStrike" cap="none" normalizeH="0" baseline="0" dirty="0" err="1">
                <a:ln>
                  <a:noFill/>
                </a:ln>
                <a:solidFill>
                  <a:srgbClr val="000000"/>
                </a:solidFill>
                <a:effectLst/>
                <a:latin typeface="Georgia" panose="02040502050405020303" pitchFamily="18" charset="0"/>
              </a:rPr>
              <a:t>Efficacy</a:t>
            </a:r>
            <a:r>
              <a:rPr kumimoji="0" lang="es-MX" altLang="es-MX" sz="2200" b="1" i="0" u="none" strike="noStrike" cap="none" normalizeH="0" baseline="0" dirty="0">
                <a:ln>
                  <a:noFill/>
                </a:ln>
                <a:solidFill>
                  <a:srgbClr val="000000"/>
                </a:solidFill>
                <a:effectLst/>
                <a:latin typeface="Georgia" panose="02040502050405020303" pitchFamily="18" charset="0"/>
              </a:rPr>
              <a:t> and safety of medical </a:t>
            </a:r>
            <a:r>
              <a:rPr kumimoji="0" lang="es-MX" altLang="es-MX" sz="2200" b="1" i="0" u="none" strike="noStrike" cap="none" normalizeH="0" baseline="0" dirty="0" err="1">
                <a:ln>
                  <a:noFill/>
                </a:ln>
                <a:solidFill>
                  <a:srgbClr val="000000"/>
                </a:solidFill>
                <a:effectLst/>
                <a:latin typeface="Georgia" panose="02040502050405020303" pitchFamily="18" charset="0"/>
              </a:rPr>
              <a:t>marijuana</a:t>
            </a:r>
            <a:r>
              <a:rPr kumimoji="0" lang="es-MX" altLang="es-MX" sz="2200" b="1" i="0" u="none" strike="noStrike" cap="none" normalizeH="0" baseline="0" dirty="0">
                <a:ln>
                  <a:noFill/>
                </a:ln>
                <a:solidFill>
                  <a:srgbClr val="000000"/>
                </a:solidFill>
                <a:effectLst/>
                <a:latin typeface="Georgia" panose="02040502050405020303"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2200" b="1" i="0" u="none" strike="noStrike" cap="none" normalizeH="0" baseline="0" dirty="0">
                <a:ln>
                  <a:noFill/>
                </a:ln>
                <a:solidFill>
                  <a:srgbClr val="000000"/>
                </a:solidFill>
                <a:effectLst/>
                <a:latin typeface="Georgia" panose="02040502050405020303" pitchFamily="18" charset="0"/>
              </a:rPr>
              <a:t>in </a:t>
            </a:r>
            <a:r>
              <a:rPr kumimoji="0" lang="es-MX" altLang="es-MX" sz="2200" b="1" i="0" u="none" strike="noStrike" cap="none" normalizeH="0" baseline="0" dirty="0" err="1">
                <a:ln>
                  <a:noFill/>
                </a:ln>
                <a:solidFill>
                  <a:srgbClr val="000000"/>
                </a:solidFill>
                <a:effectLst/>
                <a:latin typeface="Georgia" panose="02040502050405020303" pitchFamily="18" charset="0"/>
              </a:rPr>
              <a:t>selected</a:t>
            </a:r>
            <a:r>
              <a:rPr kumimoji="0" lang="es-MX" altLang="es-MX" sz="2200" b="1" i="0" u="none" strike="noStrike" cap="none" normalizeH="0" baseline="0" dirty="0">
                <a:ln>
                  <a:noFill/>
                </a:ln>
                <a:solidFill>
                  <a:srgbClr val="000000"/>
                </a:solidFill>
                <a:effectLst/>
                <a:latin typeface="Georgia" panose="02040502050405020303" pitchFamily="18" charset="0"/>
              </a:rPr>
              <a:t> </a:t>
            </a:r>
            <a:r>
              <a:rPr kumimoji="0" lang="es-MX" altLang="es-MX" sz="2200" b="1" i="0" u="none" strike="noStrike" cap="none" normalizeH="0" baseline="0" dirty="0" err="1">
                <a:ln>
                  <a:noFill/>
                </a:ln>
                <a:solidFill>
                  <a:srgbClr val="000000"/>
                </a:solidFill>
                <a:effectLst/>
                <a:latin typeface="Georgia" panose="02040502050405020303" pitchFamily="18" charset="0"/>
              </a:rPr>
              <a:t>neurologic</a:t>
            </a:r>
            <a:r>
              <a:rPr kumimoji="0" lang="es-MX" altLang="es-MX" sz="2200" b="1" i="0" u="none" strike="noStrike" cap="none" normalizeH="0" baseline="0" dirty="0">
                <a:ln>
                  <a:noFill/>
                </a:ln>
                <a:solidFill>
                  <a:srgbClr val="000000"/>
                </a:solidFill>
                <a:effectLst/>
                <a:latin typeface="Georgia" panose="02040502050405020303" pitchFamily="18" charset="0"/>
              </a:rPr>
              <a:t> </a:t>
            </a:r>
            <a:r>
              <a:rPr kumimoji="0" lang="es-MX" altLang="es-MX" sz="2200" b="1" i="0" u="none" strike="noStrike" cap="none" normalizeH="0" baseline="0" dirty="0" err="1">
                <a:ln>
                  <a:noFill/>
                </a:ln>
                <a:solidFill>
                  <a:srgbClr val="000000"/>
                </a:solidFill>
                <a:effectLst/>
                <a:latin typeface="Georgia" panose="02040502050405020303" pitchFamily="18" charset="0"/>
              </a:rPr>
              <a:t>disorders</a:t>
            </a:r>
            <a:endParaRPr kumimoji="0" lang="es-MX" altLang="es-MX" sz="2200" b="1" i="0" u="none" strike="noStrike" cap="none" normalizeH="0" baseline="0" dirty="0">
              <a:ln>
                <a:noFill/>
              </a:ln>
              <a:solidFill>
                <a:srgbClr val="000000"/>
              </a:solidFill>
              <a:effectLst/>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Report</a:t>
            </a:r>
            <a:r>
              <a:rPr kumimoji="0" lang="es-MX" altLang="es-MX"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of </a:t>
            </a:r>
            <a:r>
              <a:rPr kumimoji="0" lang="es-MX" altLang="es-MX"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es-MX" altLang="es-MX"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MX" altLang="es-MX"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Guideline</a:t>
            </a:r>
            <a:r>
              <a:rPr kumimoji="0" lang="es-MX" altLang="es-MX"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MX" altLang="es-MX"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Development</a:t>
            </a:r>
            <a:r>
              <a:rPr kumimoji="0" lang="es-MX" altLang="es-MX"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MX" altLang="es-MX"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Subcommittee</a:t>
            </a:r>
            <a:r>
              <a:rPr kumimoji="0" lang="es-MX" altLang="es-MX"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of </a:t>
            </a:r>
            <a:r>
              <a:rPr kumimoji="0" lang="es-MX" altLang="es-MX"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es-MX" altLang="es-MX"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American Academy of Neurology</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s-MX" altLang="es-MX" sz="900" b="1" i="0" u="none" strike="noStrike" cap="none" normalizeH="0" baseline="0" dirty="0" err="1">
                <a:ln>
                  <a:noFill/>
                </a:ln>
                <a:solidFill>
                  <a:srgbClr val="003366"/>
                </a:solidFill>
                <a:effectLst/>
                <a:latin typeface="inherit"/>
                <a:cs typeface="Arial" panose="020B0604020202020204" pitchFamily="34" charset="0"/>
              </a:rPr>
              <a:t>Barbara</a:t>
            </a:r>
            <a:r>
              <a:rPr kumimoji="0" lang="es-MX" altLang="es-MX" sz="900" b="1" i="0" u="none" strike="noStrike" cap="none" normalizeH="0" baseline="0" dirty="0">
                <a:ln>
                  <a:noFill/>
                </a:ln>
                <a:solidFill>
                  <a:srgbClr val="003366"/>
                </a:solidFill>
                <a:effectLst/>
                <a:latin typeface="inherit"/>
                <a:cs typeface="Arial" panose="020B0604020202020204" pitchFamily="34" charset="0"/>
              </a:rPr>
              <a:t> S. </a:t>
            </a:r>
            <a:r>
              <a:rPr kumimoji="0" lang="es-MX" altLang="es-MX" sz="900" b="1" i="0" u="none" strike="noStrike" cap="none" normalizeH="0" baseline="0" dirty="0" err="1">
                <a:ln>
                  <a:noFill/>
                </a:ln>
                <a:solidFill>
                  <a:srgbClr val="003366"/>
                </a:solidFill>
                <a:effectLst/>
                <a:latin typeface="inherit"/>
                <a:cs typeface="Arial" panose="020B0604020202020204" pitchFamily="34" charset="0"/>
              </a:rPr>
              <a:t>Koppel</a:t>
            </a:r>
            <a:r>
              <a:rPr kumimoji="0" lang="es-MX" altLang="es-MX" sz="900" b="1" i="0" u="none" strike="noStrike" cap="none" normalizeH="0" baseline="0" dirty="0">
                <a:ln>
                  <a:noFill/>
                </a:ln>
                <a:solidFill>
                  <a:srgbClr val="003366"/>
                </a:solidFill>
                <a:effectLst/>
                <a:latin typeface="inherit"/>
                <a:cs typeface="Arial" panose="020B0604020202020204" pitchFamily="34" charset="0"/>
              </a:rPr>
              <a:t>, MD, FAAN</a:t>
            </a:r>
            <a:r>
              <a:rPr kumimoji="0" lang="es-MX" altLang="es-MX" sz="900" b="1" i="0" u="none" strike="noStrike" cap="none" normalizeH="0" baseline="0" dirty="0">
                <a:ln>
                  <a:noFill/>
                </a:ln>
                <a:solidFill>
                  <a:srgbClr val="000000"/>
                </a:solidFill>
                <a:effectLst/>
                <a:latin typeface="inheri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s-MX" altLang="es-MX" sz="900" b="1" i="0" u="none" strike="noStrike" cap="none" normalizeH="0" baseline="0" dirty="0">
                <a:ln>
                  <a:noFill/>
                </a:ln>
                <a:solidFill>
                  <a:srgbClr val="003366"/>
                </a:solidFill>
                <a:effectLst/>
                <a:latin typeface="inherit"/>
                <a:cs typeface="Arial" panose="020B0604020202020204" pitchFamily="34" charset="0"/>
              </a:rPr>
              <a:t>John C.M. </a:t>
            </a:r>
            <a:r>
              <a:rPr kumimoji="0" lang="es-MX" altLang="es-MX" sz="900" b="1" i="0" u="none" strike="noStrike" cap="none" normalizeH="0" baseline="0" dirty="0" err="1">
                <a:ln>
                  <a:noFill/>
                </a:ln>
                <a:solidFill>
                  <a:srgbClr val="003366"/>
                </a:solidFill>
                <a:effectLst/>
                <a:latin typeface="inherit"/>
                <a:cs typeface="Arial" panose="020B0604020202020204" pitchFamily="34" charset="0"/>
              </a:rPr>
              <a:t>Brust</a:t>
            </a:r>
            <a:r>
              <a:rPr kumimoji="0" lang="es-MX" altLang="es-MX" sz="900" b="1" i="0" u="none" strike="noStrike" cap="none" normalizeH="0" baseline="0" dirty="0">
                <a:ln>
                  <a:noFill/>
                </a:ln>
                <a:solidFill>
                  <a:srgbClr val="003366"/>
                </a:solidFill>
                <a:effectLst/>
                <a:latin typeface="inherit"/>
                <a:cs typeface="Arial" panose="020B0604020202020204" pitchFamily="34" charset="0"/>
              </a:rPr>
              <a:t>, MD, FAAN</a:t>
            </a:r>
            <a:r>
              <a:rPr kumimoji="0" lang="es-MX" altLang="es-MX" sz="900" b="1" i="0" u="none" strike="noStrike" cap="none" normalizeH="0" baseline="0" dirty="0">
                <a:ln>
                  <a:noFill/>
                </a:ln>
                <a:solidFill>
                  <a:srgbClr val="000000"/>
                </a:solidFill>
                <a:effectLst/>
                <a:latin typeface="inheri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s-MX" altLang="es-MX" sz="900" b="1" i="0" u="none" strike="noStrike" cap="none" normalizeH="0" baseline="0" dirty="0">
                <a:ln>
                  <a:noFill/>
                </a:ln>
                <a:solidFill>
                  <a:srgbClr val="003366"/>
                </a:solidFill>
                <a:effectLst/>
                <a:latin typeface="inherit"/>
                <a:cs typeface="Arial" panose="020B0604020202020204" pitchFamily="34" charset="0"/>
              </a:rPr>
              <a:t>Terry Fife, MD, FAAN</a:t>
            </a:r>
            <a:r>
              <a:rPr kumimoji="0" lang="es-MX" altLang="es-MX" sz="900" b="1" i="0" u="none" strike="noStrike" cap="none" normalizeH="0" baseline="0" dirty="0">
                <a:ln>
                  <a:noFill/>
                </a:ln>
                <a:solidFill>
                  <a:srgbClr val="000000"/>
                </a:solidFill>
                <a:effectLst/>
                <a:latin typeface="inheri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s-MX" altLang="es-MX" sz="900" b="1" i="0" u="none" strike="noStrike" cap="none" normalizeH="0" baseline="0" dirty="0">
                <a:ln>
                  <a:noFill/>
                </a:ln>
                <a:solidFill>
                  <a:srgbClr val="003366"/>
                </a:solidFill>
                <a:effectLst/>
                <a:latin typeface="inherit"/>
                <a:cs typeface="Arial" panose="020B0604020202020204" pitchFamily="34" charset="0"/>
              </a:rPr>
              <a:t>Jeff </a:t>
            </a:r>
            <a:r>
              <a:rPr kumimoji="0" lang="es-MX" altLang="es-MX" sz="900" b="1" i="0" u="none" strike="noStrike" cap="none" normalizeH="0" baseline="0" dirty="0" err="1">
                <a:ln>
                  <a:noFill/>
                </a:ln>
                <a:solidFill>
                  <a:srgbClr val="003366"/>
                </a:solidFill>
                <a:effectLst/>
                <a:latin typeface="inherit"/>
                <a:cs typeface="Arial" panose="020B0604020202020204" pitchFamily="34" charset="0"/>
              </a:rPr>
              <a:t>Bronstein</a:t>
            </a:r>
            <a:r>
              <a:rPr kumimoji="0" lang="es-MX" altLang="es-MX" sz="900" b="1" i="0" u="none" strike="noStrike" cap="none" normalizeH="0" baseline="0" dirty="0">
                <a:ln>
                  <a:noFill/>
                </a:ln>
                <a:solidFill>
                  <a:srgbClr val="003366"/>
                </a:solidFill>
                <a:effectLst/>
                <a:latin typeface="inherit"/>
                <a:cs typeface="Arial" panose="020B0604020202020204" pitchFamily="34" charset="0"/>
              </a:rPr>
              <a:t>, MD, PhD</a:t>
            </a:r>
            <a:r>
              <a:rPr kumimoji="0" lang="es-MX" altLang="es-MX" sz="900" b="1" i="0" u="none" strike="noStrike" cap="none" normalizeH="0" baseline="0" dirty="0">
                <a:ln>
                  <a:noFill/>
                </a:ln>
                <a:solidFill>
                  <a:srgbClr val="000000"/>
                </a:solidFill>
                <a:effectLst/>
                <a:latin typeface="inheri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es-MX" altLang="es-MX" sz="900" b="1" i="0" u="none" strike="noStrike" cap="none" normalizeH="0" baseline="0" dirty="0">
                <a:ln>
                  <a:noFill/>
                </a:ln>
                <a:solidFill>
                  <a:srgbClr val="003366"/>
                </a:solidFill>
                <a:effectLst/>
                <a:latin typeface="inherit"/>
                <a:cs typeface="Arial" panose="020B0604020202020204" pitchFamily="34" charset="0"/>
              </a:rPr>
              <a:t>Sarah </a:t>
            </a:r>
            <a:r>
              <a:rPr kumimoji="0" lang="es-MX" altLang="es-MX" sz="900" b="1" i="0" u="none" strike="noStrike" cap="none" normalizeH="0" baseline="0" dirty="0" err="1">
                <a:ln>
                  <a:noFill/>
                </a:ln>
                <a:solidFill>
                  <a:srgbClr val="003366"/>
                </a:solidFill>
                <a:effectLst/>
                <a:latin typeface="inherit"/>
                <a:cs typeface="Arial" panose="020B0604020202020204" pitchFamily="34" charset="0"/>
              </a:rPr>
              <a:t>Youssof</a:t>
            </a:r>
            <a:r>
              <a:rPr kumimoji="0" lang="es-MX" altLang="es-MX" sz="900" b="1" i="0" u="none" strike="noStrike" cap="none" normalizeH="0" baseline="0" dirty="0">
                <a:ln>
                  <a:noFill/>
                </a:ln>
                <a:solidFill>
                  <a:srgbClr val="003366"/>
                </a:solidFill>
                <a:effectLst/>
                <a:latin typeface="inherit"/>
                <a:cs typeface="Arial" panose="020B0604020202020204" pitchFamily="34" charset="0"/>
              </a:rPr>
              <a:t>, MD</a:t>
            </a:r>
            <a:r>
              <a:rPr kumimoji="0" lang="es-MX" altLang="es-MX" sz="900" b="1" i="0" u="none" strike="noStrike" cap="none" normalizeH="0" baseline="0" dirty="0">
                <a:ln>
                  <a:noFill/>
                </a:ln>
                <a:solidFill>
                  <a:srgbClr val="000000"/>
                </a:solidFill>
                <a:effectLst/>
                <a:latin typeface="inheri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AutoNum type="arabicPeriod" startAt="6"/>
              <a:tabLst/>
            </a:pPr>
            <a:r>
              <a:rPr kumimoji="0" lang="es-MX" altLang="es-MX" sz="900" b="1" i="0" u="none" strike="noStrike" cap="none" normalizeH="0" baseline="0" dirty="0">
                <a:ln>
                  <a:noFill/>
                </a:ln>
                <a:solidFill>
                  <a:srgbClr val="003366"/>
                </a:solidFill>
                <a:effectLst/>
                <a:latin typeface="inherit"/>
                <a:cs typeface="Arial" panose="020B0604020202020204" pitchFamily="34" charset="0"/>
              </a:rPr>
              <a:t>Gary </a:t>
            </a:r>
            <a:r>
              <a:rPr kumimoji="0" lang="es-MX" altLang="es-MX" sz="900" b="1" i="0" u="none" strike="noStrike" cap="none" normalizeH="0" baseline="0" dirty="0" err="1">
                <a:ln>
                  <a:noFill/>
                </a:ln>
                <a:solidFill>
                  <a:srgbClr val="003366"/>
                </a:solidFill>
                <a:effectLst/>
                <a:latin typeface="inherit"/>
                <a:cs typeface="Arial" panose="020B0604020202020204" pitchFamily="34" charset="0"/>
              </a:rPr>
              <a:t>Gronseth</a:t>
            </a:r>
            <a:r>
              <a:rPr kumimoji="0" lang="es-MX" altLang="es-MX" sz="900" b="1" i="0" u="none" strike="noStrike" cap="none" normalizeH="0" baseline="0" dirty="0">
                <a:ln>
                  <a:noFill/>
                </a:ln>
                <a:solidFill>
                  <a:srgbClr val="003366"/>
                </a:solidFill>
                <a:effectLst/>
                <a:latin typeface="inherit"/>
                <a:cs typeface="Arial" panose="020B0604020202020204" pitchFamily="34" charset="0"/>
              </a:rPr>
              <a:t>, MD, FAAN</a:t>
            </a:r>
            <a:r>
              <a:rPr kumimoji="0" lang="es-MX" altLang="es-MX" sz="900" b="1" i="0" u="none" strike="noStrike" cap="none" normalizeH="0" baseline="0" dirty="0">
                <a:ln>
                  <a:noFill/>
                </a:ln>
                <a:solidFill>
                  <a:srgbClr val="000000"/>
                </a:solidFill>
                <a:effectLst/>
                <a:latin typeface="inherit"/>
                <a:cs typeface="Arial" panose="020B0604020202020204" pitchFamily="34" charset="0"/>
              </a:rPr>
              <a:t> and </a:t>
            </a:r>
          </a:p>
          <a:p>
            <a:pPr marL="0" marR="0" lvl="0" indent="0" algn="l" defTabSz="914400" rtl="0" eaLnBrk="0" fontAlgn="base" latinLnBrk="0" hangingPunct="0">
              <a:lnSpc>
                <a:spcPct val="100000"/>
              </a:lnSpc>
              <a:spcBef>
                <a:spcPct val="0"/>
              </a:spcBef>
              <a:spcAft>
                <a:spcPct val="0"/>
              </a:spcAft>
              <a:buClrTx/>
              <a:buSzTx/>
              <a:buFontTx/>
              <a:buAutoNum type="arabicPeriod" startAt="7"/>
              <a:tabLst/>
            </a:pPr>
            <a:r>
              <a:rPr kumimoji="0" lang="es-MX" altLang="es-MX" sz="900" b="1" i="0" u="none" strike="noStrike" cap="none" normalizeH="0" baseline="0" dirty="0">
                <a:ln>
                  <a:noFill/>
                </a:ln>
                <a:solidFill>
                  <a:srgbClr val="003366"/>
                </a:solidFill>
                <a:effectLst/>
                <a:latin typeface="inherit"/>
                <a:cs typeface="Arial" panose="020B0604020202020204" pitchFamily="34" charset="0"/>
              </a:rPr>
              <a:t>David </a:t>
            </a:r>
            <a:r>
              <a:rPr kumimoji="0" lang="es-MX" altLang="es-MX" sz="900" b="1" i="0" u="none" strike="noStrike" cap="none" normalizeH="0" baseline="0" dirty="0" err="1">
                <a:ln>
                  <a:noFill/>
                </a:ln>
                <a:solidFill>
                  <a:srgbClr val="003366"/>
                </a:solidFill>
                <a:effectLst/>
                <a:latin typeface="inherit"/>
                <a:cs typeface="Arial" panose="020B0604020202020204" pitchFamily="34" charset="0"/>
              </a:rPr>
              <a:t>Gloss</a:t>
            </a:r>
            <a:r>
              <a:rPr kumimoji="0" lang="es-MX" altLang="es-MX" sz="900" b="1" i="0" u="none" strike="noStrike" cap="none" normalizeH="0" baseline="0" dirty="0">
                <a:ln>
                  <a:noFill/>
                </a:ln>
                <a:solidFill>
                  <a:srgbClr val="003366"/>
                </a:solidFill>
                <a:effectLst/>
                <a:latin typeface="inherit"/>
                <a:cs typeface="Arial" panose="020B0604020202020204" pitchFamily="34" charset="0"/>
              </a:rPr>
              <a:t>, MD</a:t>
            </a:r>
            <a:endParaRPr kumimoji="0" lang="es-MX" altLang="es-MX" sz="9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b="1" i="0" u="none" strike="noStrike" cap="none" normalizeH="0" baseline="0" dirty="0">
                <a:ln>
                  <a:noFill/>
                </a:ln>
                <a:solidFill>
                  <a:srgbClr val="003366"/>
                </a:solidFill>
                <a:effectLst/>
                <a:latin typeface="inherit"/>
                <a:cs typeface="Arial" panose="020B0604020202020204" pitchFamily="34" charset="0"/>
                <a:hlinkClick r:id="rId2"/>
              </a:rPr>
              <a:t>+</a:t>
            </a:r>
            <a:r>
              <a:rPr kumimoji="0" lang="es-MX" altLang="es-MX" sz="800" b="0" i="0" u="none" strike="noStrike" cap="none" normalizeH="0" baseline="0" dirty="0">
                <a:ln>
                  <a:noFill/>
                </a:ln>
                <a:solidFill>
                  <a:srgbClr val="003366"/>
                </a:solidFill>
                <a:effectLst/>
                <a:latin typeface="inherit"/>
                <a:cs typeface="Arial" panose="020B0604020202020204" pitchFamily="34" charset="0"/>
                <a:hlinkClick r:id="rId2"/>
              </a:rPr>
              <a:t>SHOW AFFILIATIONS</a:t>
            </a:r>
            <a:endParaRPr kumimoji="0" lang="es-MX" altLang="es-MX" sz="8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a:ln>
                  <a:noFill/>
                </a:ln>
                <a:solidFill>
                  <a:srgbClr val="003366"/>
                </a:solidFill>
                <a:effectLst/>
                <a:latin typeface="inherit"/>
                <a:cs typeface="Arial" panose="020B0604020202020204" pitchFamily="34" charset="0"/>
              </a:rPr>
              <a:t>| </a:t>
            </a:r>
            <a:r>
              <a:rPr kumimoji="0" lang="es-MX" altLang="es-MX" sz="800" b="0" i="0" u="none" strike="noStrike" cap="none" normalizeH="0" baseline="0" dirty="0">
                <a:ln>
                  <a:noFill/>
                </a:ln>
                <a:solidFill>
                  <a:srgbClr val="003366"/>
                </a:solidFill>
                <a:effectLst/>
                <a:latin typeface="inherit"/>
                <a:cs typeface="Arial" panose="020B0604020202020204" pitchFamily="34" charset="0"/>
                <a:hlinkClick r:id="rId2"/>
              </a:rPr>
              <a:t>+ SHOW FULL DISCLOSURES</a:t>
            </a:r>
            <a:endParaRPr kumimoji="0" lang="es-MX" altLang="es-MX" sz="8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s-MX" altLang="es-MX" sz="800" b="0" i="0" u="none" strike="noStrike" cap="none" normalizeH="0" baseline="0" dirty="0" err="1">
                <a:ln>
                  <a:noFill/>
                </a:ln>
                <a:solidFill>
                  <a:srgbClr val="000000"/>
                </a:solidFill>
                <a:effectLst/>
                <a:latin typeface="inherit"/>
                <a:cs typeface="Arial" panose="020B0604020202020204" pitchFamily="34" charset="0"/>
              </a:rPr>
              <a:t>Correspondence</a:t>
            </a:r>
            <a:r>
              <a:rPr kumimoji="0" lang="es-MX" altLang="es-MX" sz="800" b="0" i="0" u="none" strike="noStrike" cap="none" normalizeH="0" baseline="0" dirty="0">
                <a:ln>
                  <a:noFill/>
                </a:ln>
                <a:solidFill>
                  <a:srgbClr val="000000"/>
                </a:solidFill>
                <a:effectLst/>
                <a:latin typeface="inherit"/>
                <a:cs typeface="Arial" panose="020B0604020202020204" pitchFamily="34" charset="0"/>
              </a:rPr>
              <a:t> to American Academy of Neurology: </a:t>
            </a:r>
            <a:r>
              <a:rPr kumimoji="0" lang="es-MX" altLang="es-MX" sz="800" b="0" i="0" u="none" strike="noStrike" cap="none" normalizeH="0" baseline="0" dirty="0">
                <a:ln>
                  <a:noFill/>
                </a:ln>
                <a:solidFill>
                  <a:srgbClr val="003366"/>
                </a:solidFill>
                <a:effectLst/>
                <a:latin typeface="inherit"/>
                <a:cs typeface="Arial" panose="020B0604020202020204" pitchFamily="34" charset="0"/>
                <a:hlinkClick r:id="rId3"/>
              </a:rPr>
              <a:t>guidelines@aan.com</a:t>
            </a:r>
            <a:endParaRPr kumimoji="0" lang="es-MX" altLang="es-MX" sz="800" b="0" i="0" u="none" strike="noStrike" cap="none" normalizeH="0" baseline="0" dirty="0">
              <a:ln>
                <a:noFill/>
              </a:ln>
              <a:solidFill>
                <a:srgbClr val="000000"/>
              </a:solidFill>
              <a:effectLst/>
              <a:latin typeface="inheri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s-MX" altLang="es-MX" sz="800" b="0" i="0" u="none" strike="noStrike" cap="none" normalizeH="0" baseline="0" dirty="0" err="1">
                <a:ln>
                  <a:noFill/>
                </a:ln>
                <a:solidFill>
                  <a:srgbClr val="666666"/>
                </a:solidFill>
                <a:effectLst/>
                <a:latin typeface="inherit"/>
                <a:cs typeface="Arial" panose="020B0604020202020204" pitchFamily="34" charset="0"/>
              </a:rPr>
              <a:t>doi</a:t>
            </a:r>
            <a:r>
              <a:rPr kumimoji="0" lang="es-MX" altLang="es-MX" sz="800" b="0" i="0" u="none" strike="noStrike" cap="none" normalizeH="0" baseline="0" dirty="0">
                <a:ln>
                  <a:noFill/>
                </a:ln>
                <a:solidFill>
                  <a:srgbClr val="666666"/>
                </a:solidFill>
                <a:effectLst/>
                <a:latin typeface="inherit"/>
                <a:cs typeface="Arial" panose="020B0604020202020204" pitchFamily="34" charset="0"/>
              </a:rPr>
              <a:t>: </a:t>
            </a:r>
            <a:r>
              <a:rPr kumimoji="0" lang="es-MX" altLang="es-MX" sz="800" b="0" i="0" u="none" strike="noStrike" cap="none" normalizeH="0" baseline="0" dirty="0">
                <a:ln>
                  <a:noFill/>
                </a:ln>
                <a:solidFill>
                  <a:srgbClr val="003366"/>
                </a:solidFill>
                <a:effectLst/>
                <a:latin typeface="inherit"/>
                <a:cs typeface="Arial" panose="020B0604020202020204" pitchFamily="34" charset="0"/>
                <a:hlinkClick r:id="rId4"/>
              </a:rPr>
              <a:t>http:/​/​dx.​</a:t>
            </a:r>
            <a:r>
              <a:rPr kumimoji="0" lang="es-MX" altLang="es-MX" sz="800" b="0" i="0" u="none" strike="noStrike" cap="none" normalizeH="0" baseline="0" dirty="0" err="1">
                <a:ln>
                  <a:noFill/>
                </a:ln>
                <a:solidFill>
                  <a:srgbClr val="003366"/>
                </a:solidFill>
                <a:effectLst/>
                <a:latin typeface="inherit"/>
                <a:cs typeface="Arial" panose="020B0604020202020204" pitchFamily="34" charset="0"/>
                <a:hlinkClick r:id="rId4"/>
              </a:rPr>
              <a:t>doi</a:t>
            </a:r>
            <a:r>
              <a:rPr kumimoji="0" lang="es-MX" altLang="es-MX" sz="800" b="0" i="0" u="none" strike="noStrike" cap="none" normalizeH="0" baseline="0" dirty="0">
                <a:ln>
                  <a:noFill/>
                </a:ln>
                <a:solidFill>
                  <a:srgbClr val="003366"/>
                </a:solidFill>
                <a:effectLst/>
                <a:latin typeface="inherit"/>
                <a:cs typeface="Arial" panose="020B0604020202020204" pitchFamily="34" charset="0"/>
                <a:hlinkClick r:id="rId4"/>
              </a:rPr>
              <a:t>.​</a:t>
            </a:r>
            <a:r>
              <a:rPr kumimoji="0" lang="es-MX" altLang="es-MX" sz="800" b="0" i="0" u="none" strike="noStrike" cap="none" normalizeH="0" baseline="0" dirty="0" err="1">
                <a:ln>
                  <a:noFill/>
                </a:ln>
                <a:solidFill>
                  <a:srgbClr val="003366"/>
                </a:solidFill>
                <a:effectLst/>
                <a:latin typeface="inherit"/>
                <a:cs typeface="Arial" panose="020B0604020202020204" pitchFamily="34" charset="0"/>
                <a:hlinkClick r:id="rId4"/>
              </a:rPr>
              <a:t>org</a:t>
            </a:r>
            <a:r>
              <a:rPr kumimoji="0" lang="es-MX" altLang="es-MX" sz="800" b="0" i="0" u="none" strike="noStrike" cap="none" normalizeH="0" baseline="0" dirty="0">
                <a:ln>
                  <a:noFill/>
                </a:ln>
                <a:solidFill>
                  <a:srgbClr val="003366"/>
                </a:solidFill>
                <a:effectLst/>
                <a:latin typeface="inherit"/>
                <a:cs typeface="Arial" panose="020B0604020202020204" pitchFamily="34" charset="0"/>
                <a:hlinkClick r:id="rId4"/>
              </a:rPr>
              <a:t>/​10.​1212/​WNL.​0000000000000363</a:t>
            </a:r>
            <a:r>
              <a:rPr kumimoji="0" lang="es-MX" altLang="es-MX" sz="800" b="0" i="0" u="none" strike="noStrike" cap="none" normalizeH="0" baseline="0" dirty="0">
                <a:ln>
                  <a:noFill/>
                </a:ln>
                <a:solidFill>
                  <a:srgbClr val="666666"/>
                </a:solidFill>
                <a:effectLst/>
                <a:latin typeface="inherit"/>
                <a:cs typeface="Arial" panose="020B0604020202020204" pitchFamily="34" charset="0"/>
              </a:rPr>
              <a:t>Neurology </a:t>
            </a:r>
            <a:r>
              <a:rPr kumimoji="0" lang="es-MX" altLang="es-MX" sz="800" b="0" i="0" u="none" strike="noStrike" cap="none" normalizeH="0" baseline="0" dirty="0" err="1">
                <a:ln>
                  <a:noFill/>
                </a:ln>
                <a:solidFill>
                  <a:srgbClr val="666666"/>
                </a:solidFill>
                <a:effectLst/>
                <a:latin typeface="inherit"/>
                <a:cs typeface="Arial" panose="020B0604020202020204" pitchFamily="34" charset="0"/>
              </a:rPr>
              <a:t>April</a:t>
            </a:r>
            <a:r>
              <a:rPr kumimoji="0" lang="es-MX" altLang="es-MX" sz="800" b="0" i="0" u="none" strike="noStrike" cap="none" normalizeH="0" baseline="0" dirty="0">
                <a:ln>
                  <a:noFill/>
                </a:ln>
                <a:solidFill>
                  <a:srgbClr val="666666"/>
                </a:solidFill>
                <a:effectLst/>
                <a:latin typeface="inherit"/>
                <a:cs typeface="Arial" panose="020B0604020202020204" pitchFamily="34" charset="0"/>
              </a:rPr>
              <a:t> 29, 2014 vol. 82 no. 17 1556-1563</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pic>
        <p:nvPicPr>
          <p:cNvPr id="2056" name="Picture 8" descr="Resultado de imagen para AMERICAN ACADEMY OF NEUROLO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334" y="9624"/>
            <a:ext cx="5407985" cy="2875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16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uadroTexto 3"/>
          <p:cNvSpPr txBox="1">
            <a:spLocks noChangeArrowheads="1"/>
          </p:cNvSpPr>
          <p:nvPr/>
        </p:nvSpPr>
        <p:spPr bwMode="auto">
          <a:xfrm>
            <a:off x="399245" y="2397572"/>
            <a:ext cx="106894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MX" altLang="es-MX" sz="9600" dirty="0">
                <a:latin typeface="+mj-lt"/>
              </a:rPr>
              <a:t>El caso </a:t>
            </a:r>
            <a:r>
              <a:rPr lang="es-MX" altLang="es-MX" sz="9600" dirty="0">
                <a:solidFill>
                  <a:schemeClr val="accent1">
                    <a:lumMod val="60000"/>
                    <a:lumOff val="40000"/>
                  </a:schemeClr>
                </a:solidFill>
                <a:latin typeface="+mj-lt"/>
              </a:rPr>
              <a:t>Grace</a:t>
            </a:r>
          </a:p>
        </p:txBody>
      </p:sp>
      <p:sp>
        <p:nvSpPr>
          <p:cNvPr id="48131" name="CuadroTexto 4"/>
          <p:cNvSpPr txBox="1">
            <a:spLocks noChangeArrowheads="1"/>
          </p:cNvSpPr>
          <p:nvPr/>
        </p:nvSpPr>
        <p:spPr bwMode="auto">
          <a:xfrm>
            <a:off x="7104064" y="5300664"/>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1800">
                <a:solidFill>
                  <a:schemeClr val="bg1"/>
                </a:solidFill>
              </a:rPr>
              <a:t>#PorGrace</a:t>
            </a:r>
          </a:p>
        </p:txBody>
      </p:sp>
    </p:spTree>
    <p:extLst>
      <p:ext uri="{BB962C8B-B14F-4D97-AF65-F5344CB8AC3E}">
        <p14:creationId xmlns:p14="http://schemas.microsoft.com/office/powerpoint/2010/main" val="2476743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l="36433" t="22697" r="17886" b="6250"/>
          <a:stretch>
            <a:fillRect/>
          </a:stretch>
        </p:blipFill>
        <p:spPr bwMode="auto">
          <a:xfrm>
            <a:off x="3309938" y="765176"/>
            <a:ext cx="6273800" cy="5484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0439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l="35693" t="14474" r="18256" b="19736"/>
          <a:stretch>
            <a:fillRect/>
          </a:stretch>
        </p:blipFill>
        <p:spPr bwMode="auto">
          <a:xfrm>
            <a:off x="428367" y="0"/>
            <a:ext cx="8443784" cy="6781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4349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l="35503" t="10992" r="37112" b="49529"/>
          <a:stretch>
            <a:fillRect/>
          </a:stretch>
        </p:blipFill>
        <p:spPr bwMode="auto">
          <a:xfrm>
            <a:off x="138920" y="0"/>
            <a:ext cx="7050868" cy="5716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3" name="Picture 2"/>
          <p:cNvPicPr>
            <a:picLocks noChangeAspect="1" noChangeArrowheads="1"/>
          </p:cNvPicPr>
          <p:nvPr/>
        </p:nvPicPr>
        <p:blipFill>
          <a:blip r:embed="rId2">
            <a:extLst>
              <a:ext uri="{28A0092B-C50C-407E-A947-70E740481C1C}">
                <a14:useLocalDpi xmlns:a14="http://schemas.microsoft.com/office/drawing/2010/main" val="0"/>
              </a:ext>
            </a:extLst>
          </a:blip>
          <a:srcRect l="35503" t="49570" r="47760" b="10129"/>
          <a:stretch>
            <a:fillRect/>
          </a:stretch>
        </p:blipFill>
        <p:spPr bwMode="auto">
          <a:xfrm>
            <a:off x="7707141" y="965233"/>
            <a:ext cx="4204772" cy="5691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63362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l="69196" t="9375" r="4660" b="20711"/>
          <a:stretch>
            <a:fillRect/>
          </a:stretch>
        </p:blipFill>
        <p:spPr bwMode="auto">
          <a:xfrm>
            <a:off x="538440" y="0"/>
            <a:ext cx="4700825" cy="7070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227" name="1 CuadroTexto"/>
          <p:cNvSpPr txBox="1">
            <a:spLocks noChangeArrowheads="1"/>
          </p:cNvSpPr>
          <p:nvPr/>
        </p:nvSpPr>
        <p:spPr bwMode="auto">
          <a:xfrm>
            <a:off x="3121247" y="344509"/>
            <a:ext cx="25209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1200" dirty="0">
                <a:solidFill>
                  <a:srgbClr val="0070C0"/>
                </a:solidFill>
              </a:rPr>
              <a:t>25 de Feb. 2016.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5400" t="9375" r="32288" b="15424"/>
          <a:stretch>
            <a:fillRect/>
          </a:stretch>
        </p:blipFill>
        <p:spPr bwMode="auto">
          <a:xfrm>
            <a:off x="5816462" y="1215874"/>
            <a:ext cx="6375538" cy="4328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8527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2">
            <a:extLst>
              <a:ext uri="{28A0092B-C50C-407E-A947-70E740481C1C}">
                <a14:useLocalDpi xmlns:a14="http://schemas.microsoft.com/office/drawing/2010/main" val="0"/>
              </a:ext>
            </a:extLst>
          </a:blip>
          <a:srcRect l="19749" t="17458" r="25360" b="17886"/>
          <a:stretch>
            <a:fillRect/>
          </a:stretch>
        </p:blipFill>
        <p:spPr bwMode="auto">
          <a:xfrm>
            <a:off x="57665" y="92590"/>
            <a:ext cx="9999663" cy="6621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3780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2">
            <a:extLst>
              <a:ext uri="{28A0092B-C50C-407E-A947-70E740481C1C}">
                <a14:useLocalDpi xmlns:a14="http://schemas.microsoft.com/office/drawing/2010/main" val="0"/>
              </a:ext>
            </a:extLst>
          </a:blip>
          <a:srcRect l="25446" t="13145" r="34689" b="20474"/>
          <a:stretch>
            <a:fillRect/>
          </a:stretch>
        </p:blipFill>
        <p:spPr bwMode="auto">
          <a:xfrm>
            <a:off x="2528814" y="14678"/>
            <a:ext cx="7310645" cy="6843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0666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2">
            <a:extLst>
              <a:ext uri="{28A0092B-C50C-407E-A947-70E740481C1C}">
                <a14:useLocalDpi xmlns:a14="http://schemas.microsoft.com/office/drawing/2010/main" val="0"/>
              </a:ext>
            </a:extLst>
          </a:blip>
          <a:srcRect t="7542" r="32993" b="6250"/>
          <a:stretch>
            <a:fillRect/>
          </a:stretch>
        </p:blipFill>
        <p:spPr bwMode="auto">
          <a:xfrm>
            <a:off x="506636" y="-7218"/>
            <a:ext cx="9477153" cy="6853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Elipse"/>
          <p:cNvSpPr/>
          <p:nvPr/>
        </p:nvSpPr>
        <p:spPr>
          <a:xfrm>
            <a:off x="7248526" y="1844675"/>
            <a:ext cx="2016125"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MX"/>
          </a:p>
        </p:txBody>
      </p:sp>
      <p:sp>
        <p:nvSpPr>
          <p:cNvPr id="57348" name="2 CuadroTexto"/>
          <p:cNvSpPr txBox="1">
            <a:spLocks noChangeArrowheads="1"/>
          </p:cNvSpPr>
          <p:nvPr/>
        </p:nvSpPr>
        <p:spPr bwMode="auto">
          <a:xfrm>
            <a:off x="6132514" y="981075"/>
            <a:ext cx="3851275" cy="50165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600" b="1" i="1">
                <a:solidFill>
                  <a:schemeClr val="bg1"/>
                </a:solidFill>
              </a:rPr>
              <a:t>Al día de hoy Grace tiene una reducción del 80-90% de crisis convulsivas, toma 0.6 ml en la mañana y 0.6 ml en la noche de CW (Charlotte's web), 0.5 ml de Keppra en la mañana y en la noche así como 1 cápsula de Epival Sprinkle en la mañana, tarde y noche. </a:t>
            </a:r>
          </a:p>
          <a:p>
            <a:pPr>
              <a:spcBef>
                <a:spcPct val="0"/>
              </a:spcBef>
              <a:buFontTx/>
              <a:buNone/>
            </a:pPr>
            <a:endParaRPr lang="es-MX" altLang="es-MX" sz="1600" b="1" i="1">
              <a:solidFill>
                <a:schemeClr val="bg1"/>
              </a:solidFill>
            </a:endParaRPr>
          </a:p>
          <a:p>
            <a:pPr>
              <a:spcBef>
                <a:spcPct val="0"/>
              </a:spcBef>
              <a:buFontTx/>
              <a:buNone/>
            </a:pPr>
            <a:r>
              <a:rPr lang="es-MX" altLang="es-MX" sz="1600" b="1" i="1">
                <a:solidFill>
                  <a:schemeClr val="bg1"/>
                </a:solidFill>
              </a:rPr>
              <a:t>Las crisis que presenta Grace actualmente duran segundos, las puede controlar más fácil y se recupera rápidamente. Ha presentado mejorías en sus terapias, está más alerta y consciente de lo que sucede a su alrededor, sonríe e interactúa con sus hermanas.</a:t>
            </a:r>
          </a:p>
          <a:p>
            <a:pPr>
              <a:spcBef>
                <a:spcPct val="0"/>
              </a:spcBef>
              <a:buFontTx/>
              <a:buNone/>
            </a:pPr>
            <a:endParaRPr lang="es-MX" altLang="es-MX" sz="1600" b="1" i="1">
              <a:solidFill>
                <a:schemeClr val="bg1"/>
              </a:solidFill>
            </a:endParaRPr>
          </a:p>
          <a:p>
            <a:pPr>
              <a:spcBef>
                <a:spcPct val="0"/>
              </a:spcBef>
              <a:buFontTx/>
              <a:buNone/>
            </a:pPr>
            <a:r>
              <a:rPr lang="es-MX" altLang="es-MX" sz="1600" b="1" i="1">
                <a:solidFill>
                  <a:schemeClr val="bg1"/>
                </a:solidFill>
              </a:rPr>
              <a:t>Mayela Benavides. 27 de Abril 2017</a:t>
            </a:r>
            <a:r>
              <a:rPr lang="es-MX" altLang="es-MX" sz="1600" b="1" i="1"/>
              <a:t>. </a:t>
            </a:r>
          </a:p>
          <a:p>
            <a:pPr>
              <a:spcBef>
                <a:spcPct val="0"/>
              </a:spcBef>
              <a:buFontTx/>
              <a:buNone/>
            </a:pPr>
            <a:endParaRPr lang="es-MX" altLang="es-MX" sz="1600"/>
          </a:p>
        </p:txBody>
      </p:sp>
    </p:spTree>
    <p:extLst>
      <p:ext uri="{BB962C8B-B14F-4D97-AF65-F5344CB8AC3E}">
        <p14:creationId xmlns:p14="http://schemas.microsoft.com/office/powerpoint/2010/main" val="2761716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pie de página 3"/>
          <p:cNvSpPr>
            <a:spLocks noGrp="1"/>
          </p:cNvSpPr>
          <p:nvPr>
            <p:ph type="ftr" sz="quarter" idx="11"/>
          </p:nvPr>
        </p:nvSpPr>
        <p:spPr/>
        <p:txBody>
          <a:bodyPr/>
          <a:lstStyle/>
          <a:p>
            <a:r>
              <a:rPr lang="es-MX"/>
              <a:t>DR. CARLOS G. AGUIRRE VELÁZQUEZ     www.neurologiainfantil.com.mx</a:t>
            </a:r>
            <a:endParaRPr lang="en-US" dirty="0"/>
          </a:p>
        </p:txBody>
      </p:sp>
      <p:sp>
        <p:nvSpPr>
          <p:cNvPr id="5" name="CuadroTexto 3"/>
          <p:cNvSpPr txBox="1">
            <a:spLocks noChangeArrowheads="1"/>
          </p:cNvSpPr>
          <p:nvPr/>
        </p:nvSpPr>
        <p:spPr bwMode="auto">
          <a:xfrm>
            <a:off x="-369064" y="2160589"/>
            <a:ext cx="1068946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MX" altLang="es-MX" sz="8800" dirty="0">
                <a:latin typeface="+mj-lt"/>
              </a:rPr>
              <a:t>El caso </a:t>
            </a:r>
            <a:r>
              <a:rPr lang="es-MX" altLang="es-MX" sz="8800" dirty="0">
                <a:solidFill>
                  <a:schemeClr val="accent1">
                    <a:lumMod val="60000"/>
                    <a:lumOff val="40000"/>
                  </a:schemeClr>
                </a:solidFill>
                <a:latin typeface="+mj-lt"/>
              </a:rPr>
              <a:t>Jaqueline</a:t>
            </a:r>
          </a:p>
        </p:txBody>
      </p:sp>
    </p:spTree>
    <p:extLst>
      <p:ext uri="{BB962C8B-B14F-4D97-AF65-F5344CB8AC3E}">
        <p14:creationId xmlns:p14="http://schemas.microsoft.com/office/powerpoint/2010/main" val="1912225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r>
              <a:rPr lang="es-MX"/>
              <a:t>DR. CARLOS G. AGUIRRE VELÁZQUEZ     www.neurologiainfantil.com.mx</a:t>
            </a:r>
            <a:endParaRPr lang="en-US" dirty="0"/>
          </a:p>
        </p:txBody>
      </p:sp>
      <p:pic>
        <p:nvPicPr>
          <p:cNvPr id="5" name="Imagen 4"/>
          <p:cNvPicPr>
            <a:picLocks noChangeAspect="1"/>
          </p:cNvPicPr>
          <p:nvPr/>
        </p:nvPicPr>
        <p:blipFill>
          <a:blip r:embed="rId2"/>
          <a:stretch>
            <a:fillRect/>
          </a:stretch>
        </p:blipFill>
        <p:spPr>
          <a:xfrm>
            <a:off x="0" y="0"/>
            <a:ext cx="4110681" cy="1938739"/>
          </a:xfrm>
          <a:prstGeom prst="rect">
            <a:avLst/>
          </a:prstGeom>
        </p:spPr>
      </p:pic>
      <p:sp>
        <p:nvSpPr>
          <p:cNvPr id="3" name="Marcador de contenido 2"/>
          <p:cNvSpPr>
            <a:spLocks noGrp="1"/>
          </p:cNvSpPr>
          <p:nvPr>
            <p:ph idx="1"/>
          </p:nvPr>
        </p:nvSpPr>
        <p:spPr>
          <a:xfrm>
            <a:off x="434013" y="1704322"/>
            <a:ext cx="10060674" cy="1397726"/>
          </a:xfrm>
          <a:solidFill>
            <a:schemeClr val="bg1"/>
          </a:solidFill>
        </p:spPr>
        <p:txBody>
          <a:bodyPr>
            <a:noAutofit/>
          </a:bodyPr>
          <a:lstStyle/>
          <a:p>
            <a:endParaRPr lang="es-MX" sz="2000" dirty="0"/>
          </a:p>
          <a:p>
            <a:r>
              <a:rPr lang="es-MX" sz="2000" dirty="0"/>
              <a:t>1) Cuántos tipos de cannabis hay?</a:t>
            </a:r>
          </a:p>
          <a:p>
            <a:endParaRPr lang="es-MX" sz="2000" dirty="0"/>
          </a:p>
          <a:p>
            <a:r>
              <a:rPr lang="es-MX" sz="2000" dirty="0"/>
              <a:t>2) Cuáles son los compuestos útiles en la cannabis y que enfermedades pueden ser tratadas con ellos?</a:t>
            </a:r>
          </a:p>
          <a:p>
            <a:endParaRPr lang="es-MX" sz="2000" dirty="0"/>
          </a:p>
          <a:p>
            <a:r>
              <a:rPr lang="es-MX" sz="2000" dirty="0"/>
              <a:t>3) Qué tan efectiva es la cannabis en la epilepsia?</a:t>
            </a:r>
          </a:p>
          <a:p>
            <a:endParaRPr lang="es-MX" sz="2000" dirty="0"/>
          </a:p>
          <a:p>
            <a:r>
              <a:rPr lang="es-MX" sz="2000" dirty="0"/>
              <a:t>4) Nuestra experiencia clínica de Cannabis medicinal en epilepsia pediátrica.</a:t>
            </a:r>
          </a:p>
        </p:txBody>
      </p:sp>
      <p:sp>
        <p:nvSpPr>
          <p:cNvPr id="6" name="Rectángulo 5"/>
          <p:cNvSpPr/>
          <p:nvPr/>
        </p:nvSpPr>
        <p:spPr>
          <a:xfrm>
            <a:off x="434013" y="396123"/>
            <a:ext cx="3449983" cy="1107996"/>
          </a:xfrm>
          <a:prstGeom prst="rect">
            <a:avLst/>
          </a:prstGeom>
          <a:noFill/>
        </p:spPr>
        <p:txBody>
          <a:bodyPr wrap="none" lIns="91440" tIns="45720" rIns="91440" bIns="45720">
            <a:spAutoFit/>
          </a:bodyPr>
          <a:lstStyle/>
          <a:p>
            <a:pPr algn="ctr"/>
            <a:r>
              <a:rPr lang="es-ES" sz="6600" b="1" spc="50" dirty="0">
                <a:ln w="9525" cmpd="sng">
                  <a:solidFill>
                    <a:schemeClr val="accent1"/>
                  </a:solidFill>
                  <a:prstDash val="solid"/>
                </a:ln>
                <a:solidFill>
                  <a:srgbClr val="70AD47">
                    <a:tint val="1000"/>
                  </a:srgbClr>
                </a:solidFill>
                <a:effectLst>
                  <a:glow rad="38100">
                    <a:schemeClr val="accent1">
                      <a:alpha val="40000"/>
                    </a:schemeClr>
                  </a:glow>
                </a:effectLst>
              </a:rPr>
              <a:t>AGENDA</a:t>
            </a:r>
            <a:endParaRPr lang="es-ES" sz="66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9495546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El caso Jaqueline   13 meses</a:t>
            </a:r>
            <a:br>
              <a:rPr lang="es-MX" dirty="0"/>
            </a:br>
            <a:endParaRPr lang="es-MX" dirty="0"/>
          </a:p>
        </p:txBody>
      </p:sp>
      <p:sp>
        <p:nvSpPr>
          <p:cNvPr id="3" name="Marcador de contenido 2"/>
          <p:cNvSpPr>
            <a:spLocks noGrp="1"/>
          </p:cNvSpPr>
          <p:nvPr>
            <p:ph idx="1"/>
          </p:nvPr>
        </p:nvSpPr>
        <p:spPr>
          <a:xfrm>
            <a:off x="74141" y="1169773"/>
            <a:ext cx="7479956" cy="4871589"/>
          </a:xfrm>
        </p:spPr>
        <p:txBody>
          <a:bodyPr>
            <a:noAutofit/>
          </a:bodyPr>
          <a:lstStyle/>
          <a:p>
            <a:pPr marL="365760" indent="-256032">
              <a:buFont typeface="Wingdings 3"/>
              <a:buChar char=""/>
              <a:defRPr/>
            </a:pPr>
            <a:r>
              <a:rPr lang="es-MX" sz="1400" dirty="0"/>
              <a:t>1ª CONSULTA EDAD: 13 meses.</a:t>
            </a:r>
          </a:p>
          <a:p>
            <a:pPr marL="365760" indent="-256032">
              <a:buFont typeface="Wingdings 3"/>
              <a:buChar char=""/>
              <a:defRPr/>
            </a:pPr>
            <a:r>
              <a:rPr lang="es-MX" sz="1400" dirty="0"/>
              <a:t>MOTIVO DE CONSULTA: </a:t>
            </a:r>
          </a:p>
          <a:p>
            <a:pPr marL="336042" lvl="1" indent="0">
              <a:spcBef>
                <a:spcPts val="324"/>
              </a:spcBef>
              <a:buNone/>
              <a:defRPr/>
            </a:pPr>
            <a:r>
              <a:rPr lang="en-US" sz="1200" b="1" dirty="0" err="1">
                <a:solidFill>
                  <a:srgbClr val="FF0000"/>
                </a:solidFill>
              </a:rPr>
              <a:t>Eventos</a:t>
            </a:r>
            <a:r>
              <a:rPr lang="en-US" sz="1200" b="1" dirty="0">
                <a:solidFill>
                  <a:srgbClr val="FF0000"/>
                </a:solidFill>
              </a:rPr>
              <a:t> </a:t>
            </a:r>
            <a:r>
              <a:rPr lang="en-US" sz="1200" b="1" dirty="0" err="1">
                <a:solidFill>
                  <a:srgbClr val="FF0000"/>
                </a:solidFill>
              </a:rPr>
              <a:t>durante</a:t>
            </a:r>
            <a:r>
              <a:rPr lang="en-US" sz="1200" b="1" dirty="0">
                <a:solidFill>
                  <a:srgbClr val="FF0000"/>
                </a:solidFill>
              </a:rPr>
              <a:t> el </a:t>
            </a:r>
            <a:r>
              <a:rPr lang="en-US" sz="1200" b="1" dirty="0" err="1">
                <a:solidFill>
                  <a:srgbClr val="FF0000"/>
                </a:solidFill>
              </a:rPr>
              <a:t>sueño</a:t>
            </a:r>
            <a:r>
              <a:rPr lang="en-US" sz="1200" b="1" dirty="0">
                <a:solidFill>
                  <a:srgbClr val="FF0000"/>
                </a:solidFill>
              </a:rPr>
              <a:t> </a:t>
            </a:r>
            <a:r>
              <a:rPr lang="en-US" sz="1200" b="1" dirty="0" err="1">
                <a:solidFill>
                  <a:srgbClr val="FF0000"/>
                </a:solidFill>
              </a:rPr>
              <a:t>catalogados</a:t>
            </a:r>
            <a:r>
              <a:rPr lang="en-US" sz="1200" b="1" dirty="0">
                <a:solidFill>
                  <a:srgbClr val="FF0000"/>
                </a:solidFill>
              </a:rPr>
              <a:t> </a:t>
            </a:r>
            <a:r>
              <a:rPr lang="en-US" sz="1200" b="1" dirty="0" err="1">
                <a:solidFill>
                  <a:srgbClr val="FF0000"/>
                </a:solidFill>
              </a:rPr>
              <a:t>como</a:t>
            </a:r>
            <a:r>
              <a:rPr lang="en-US" sz="1200" b="1" dirty="0">
                <a:solidFill>
                  <a:srgbClr val="FF0000"/>
                </a:solidFill>
              </a:rPr>
              <a:t> crisis </a:t>
            </a:r>
            <a:r>
              <a:rPr lang="en-US" sz="1200" b="1" dirty="0" err="1">
                <a:solidFill>
                  <a:srgbClr val="FF0000"/>
                </a:solidFill>
              </a:rPr>
              <a:t>convulsivas</a:t>
            </a:r>
            <a:r>
              <a:rPr lang="en-US" sz="1200" b="1" dirty="0">
                <a:solidFill>
                  <a:srgbClr val="FF0000"/>
                </a:solidFill>
              </a:rPr>
              <a:t> </a:t>
            </a:r>
            <a:r>
              <a:rPr lang="en-US" sz="1200" b="1" dirty="0" err="1">
                <a:solidFill>
                  <a:srgbClr val="FF0000"/>
                </a:solidFill>
              </a:rPr>
              <a:t>en</a:t>
            </a:r>
            <a:r>
              <a:rPr lang="en-US" sz="1200" b="1" dirty="0">
                <a:solidFill>
                  <a:srgbClr val="FF0000"/>
                </a:solidFill>
              </a:rPr>
              <a:t> </a:t>
            </a:r>
            <a:r>
              <a:rPr lang="en-US" sz="1200" b="1" dirty="0" err="1">
                <a:solidFill>
                  <a:srgbClr val="FF0000"/>
                </a:solidFill>
              </a:rPr>
              <a:t>tratamiento</a:t>
            </a:r>
            <a:r>
              <a:rPr lang="en-US" sz="1200" b="1" dirty="0">
                <a:solidFill>
                  <a:srgbClr val="FF0000"/>
                </a:solidFill>
              </a:rPr>
              <a:t> y sin </a:t>
            </a:r>
            <a:r>
              <a:rPr lang="en-US" sz="1200" b="1" dirty="0" err="1">
                <a:solidFill>
                  <a:srgbClr val="FF0000"/>
                </a:solidFill>
              </a:rPr>
              <a:t>respuesta</a:t>
            </a:r>
            <a:r>
              <a:rPr lang="en-US" sz="1200" b="1" dirty="0">
                <a:solidFill>
                  <a:srgbClr val="FF0000"/>
                </a:solidFill>
              </a:rPr>
              <a:t>.</a:t>
            </a:r>
            <a:endParaRPr lang="es-MX" sz="1400" dirty="0"/>
          </a:p>
          <a:p>
            <a:pPr marL="365760" indent="-256032">
              <a:buFont typeface="Wingdings 3"/>
              <a:buChar char=""/>
              <a:defRPr/>
            </a:pPr>
            <a:r>
              <a:rPr lang="es-MX" sz="1400" dirty="0"/>
              <a:t>PERINATALES: 2º embarazo, </a:t>
            </a:r>
            <a:r>
              <a:rPr lang="es-MX" sz="1400" dirty="0" err="1"/>
              <a:t>cesarea</a:t>
            </a:r>
            <a:r>
              <a:rPr lang="es-MX" sz="1400" dirty="0"/>
              <a:t> por hipertermia materna. Peso: 5 Kg. No asfixia. Apgar 8-9. NEURODESARROLLO: </a:t>
            </a:r>
            <a:r>
              <a:rPr lang="es-ES" sz="1400" dirty="0"/>
              <a:t>Sonrisa social: 5 meses</a:t>
            </a:r>
            <a:r>
              <a:rPr lang="es-MX" sz="1400" dirty="0"/>
              <a:t>. </a:t>
            </a:r>
            <a:r>
              <a:rPr lang="es-ES" sz="1400" dirty="0"/>
              <a:t>Posición sentada con ayuda: 5-6 meses</a:t>
            </a:r>
            <a:r>
              <a:rPr lang="es-MX" sz="1400" dirty="0"/>
              <a:t>. </a:t>
            </a:r>
            <a:r>
              <a:rPr lang="es-ES" sz="1400" dirty="0"/>
              <a:t>DENVER normal hasta los seis meses, en la evaluación de los 9 meses falla en los ítems de motor-grueso, motor-adaptativo, personal-social</a:t>
            </a:r>
            <a:r>
              <a:rPr lang="es-MX" sz="1400" dirty="0"/>
              <a:t>. AHF: Madre con epilepsia iniciada en la adolescencia y tratada, con varias recaídas y activa en el presente.</a:t>
            </a:r>
          </a:p>
          <a:p>
            <a:pPr marL="365760" indent="-256032">
              <a:buFont typeface="Wingdings 3"/>
              <a:buChar char=""/>
              <a:defRPr/>
            </a:pPr>
            <a:r>
              <a:rPr lang="es-ES" sz="1400" dirty="0"/>
              <a:t>Un mes después reaparecen los episodios nocturnos agregándose posturas anormales, rubicundez, quejidos y gruñidos. Duración: 50 segundos. </a:t>
            </a:r>
            <a:r>
              <a:rPr lang="es-ES" sz="1400" dirty="0" err="1"/>
              <a:t>Postictal</a:t>
            </a:r>
            <a:r>
              <a:rPr lang="es-ES" sz="1400" dirty="0"/>
              <a:t>: Sueño fisiológico. Frecuencia: Diaria.</a:t>
            </a:r>
          </a:p>
          <a:p>
            <a:pPr marL="365760" indent="-256032">
              <a:buFont typeface="Wingdings 3"/>
              <a:buChar char=""/>
              <a:defRPr/>
            </a:pPr>
            <a:r>
              <a:rPr lang="es-ES" sz="1400" u="sng" dirty="0">
                <a:solidFill>
                  <a:srgbClr val="FF0000"/>
                </a:solidFill>
              </a:rPr>
              <a:t>Se agrega al manejo </a:t>
            </a:r>
            <a:r>
              <a:rPr lang="es-ES" sz="1400" u="sng" dirty="0" err="1">
                <a:solidFill>
                  <a:srgbClr val="FF0000"/>
                </a:solidFill>
              </a:rPr>
              <a:t>Levetiracetam</a:t>
            </a:r>
            <a:r>
              <a:rPr lang="es-ES" sz="1400" u="sng" dirty="0">
                <a:solidFill>
                  <a:srgbClr val="FF0000"/>
                </a:solidFill>
              </a:rPr>
              <a:t> (Keppra) a 30 mg/kg/día + Ac. </a:t>
            </a:r>
            <a:r>
              <a:rPr lang="es-ES" sz="1400" u="sng" dirty="0" err="1">
                <a:solidFill>
                  <a:srgbClr val="FF0000"/>
                </a:solidFill>
              </a:rPr>
              <a:t>Valpróico</a:t>
            </a:r>
            <a:r>
              <a:rPr lang="es-ES" sz="1400" u="sng" dirty="0">
                <a:solidFill>
                  <a:srgbClr val="FF0000"/>
                </a:solidFill>
              </a:rPr>
              <a:t> (Depakene) a 25mg/kg/día (Niveles 59).</a:t>
            </a:r>
          </a:p>
          <a:p>
            <a:pPr marL="365760" indent="-256032">
              <a:buFont typeface="Wingdings 3"/>
              <a:buChar char=""/>
              <a:defRPr/>
            </a:pPr>
            <a:r>
              <a:rPr lang="es-ES" sz="1400" u="sng" dirty="0">
                <a:solidFill>
                  <a:srgbClr val="FF0000"/>
                </a:solidFill>
              </a:rPr>
              <a:t>SIN RESPUESTA AL TRATAMIENTO SE ENVIA PARA REVALORACION NEUROLOGICA.</a:t>
            </a:r>
          </a:p>
          <a:p>
            <a:pPr marL="365760" indent="-256032">
              <a:buFont typeface="Wingdings 3"/>
              <a:buChar char=""/>
              <a:defRPr/>
            </a:pPr>
            <a:endParaRPr lang="en-US" sz="1400" dirty="0"/>
          </a:p>
          <a:p>
            <a:endParaRPr lang="es-MX" sz="1400" dirty="0"/>
          </a:p>
        </p:txBody>
      </p:sp>
      <p:sp>
        <p:nvSpPr>
          <p:cNvPr id="4" name="Marcador de pie de página 3"/>
          <p:cNvSpPr>
            <a:spLocks noGrp="1"/>
          </p:cNvSpPr>
          <p:nvPr>
            <p:ph type="ftr" sz="quarter" idx="11"/>
          </p:nvPr>
        </p:nvSpPr>
        <p:spPr/>
        <p:txBody>
          <a:bodyPr/>
          <a:lstStyle/>
          <a:p>
            <a:r>
              <a:rPr lang="es-MX"/>
              <a:t>DR. CARLOS G. AGUIRRE VELÁZQUEZ     www.neurologiainfantil.com.mx</a:t>
            </a:r>
            <a:endParaRPr lang="en-US" dirty="0"/>
          </a:p>
        </p:txBody>
      </p:sp>
      <p:pic>
        <p:nvPicPr>
          <p:cNvPr id="5" name="Shape">
            <a:hlinkClick r:id="" action="ppaction://media"/>
          </p:cNvPr>
          <p:cNvPicPr>
            <a:picLocks noChangeAspect="1"/>
          </p:cNvPicPr>
          <p:nvPr>
            <a:videoFile r:link="rId1"/>
          </p:nvPr>
        </p:nvPicPr>
        <p:blipFill>
          <a:blip r:embed="rId3"/>
          <a:srcRect/>
          <a:stretch>
            <a:fillRect/>
          </a:stretch>
        </p:blipFill>
        <p:spPr>
          <a:xfrm>
            <a:off x="7663874" y="952887"/>
            <a:ext cx="3220256" cy="2415403"/>
          </a:xfrm>
          <a:prstGeom prst="rect">
            <a:avLst/>
          </a:prstGeom>
        </p:spPr>
      </p:pic>
      <p:pic>
        <p:nvPicPr>
          <p:cNvPr id="6" name="Shape">
            <a:hlinkClick r:id="" action="ppaction://media"/>
          </p:cNvPr>
          <p:cNvPicPr>
            <a:picLocks noChangeAspect="1"/>
          </p:cNvPicPr>
          <p:nvPr>
            <a:videoFile r:link="rId1"/>
          </p:nvPr>
        </p:nvPicPr>
        <p:blipFill>
          <a:blip r:embed="rId4"/>
          <a:srcRect/>
          <a:stretch>
            <a:fillRect/>
          </a:stretch>
        </p:blipFill>
        <p:spPr>
          <a:xfrm>
            <a:off x="7663874" y="3954162"/>
            <a:ext cx="3269481" cy="2452325"/>
          </a:xfrm>
          <a:prstGeom prst="rect">
            <a:avLst/>
          </a:prstGeom>
        </p:spPr>
      </p:pic>
    </p:spTree>
    <p:extLst>
      <p:ext uri="{BB962C8B-B14F-4D97-AF65-F5344CB8AC3E}">
        <p14:creationId xmlns:p14="http://schemas.microsoft.com/office/powerpoint/2010/main" val="38349292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El caso Jaqueline     3 años</a:t>
            </a:r>
          </a:p>
        </p:txBody>
      </p:sp>
      <p:sp>
        <p:nvSpPr>
          <p:cNvPr id="3" name="Marcador de contenido 2"/>
          <p:cNvSpPr>
            <a:spLocks noGrp="1"/>
          </p:cNvSpPr>
          <p:nvPr>
            <p:ph idx="1"/>
          </p:nvPr>
        </p:nvSpPr>
        <p:spPr>
          <a:xfrm>
            <a:off x="677334" y="1377994"/>
            <a:ext cx="8596668" cy="3880773"/>
          </a:xfrm>
        </p:spPr>
        <p:txBody>
          <a:bodyPr>
            <a:noAutofit/>
          </a:bodyPr>
          <a:lstStyle/>
          <a:p>
            <a:pPr marL="621792" lvl="1">
              <a:spcBef>
                <a:spcPts val="324"/>
              </a:spcBef>
              <a:buFont typeface="Verdana"/>
              <a:buChar char="◦"/>
              <a:defRPr/>
            </a:pPr>
            <a:r>
              <a:rPr lang="es-ES" sz="2000" dirty="0"/>
              <a:t>Se ajustaron las </a:t>
            </a:r>
            <a:r>
              <a:rPr lang="es-ES" sz="2000" dirty="0" err="1"/>
              <a:t>dósis</a:t>
            </a:r>
            <a:r>
              <a:rPr lang="es-ES" sz="2000" dirty="0"/>
              <a:t> de LVT hasta 65 mg/kg/</a:t>
            </a:r>
            <a:r>
              <a:rPr lang="es-ES" sz="2000" dirty="0" err="1"/>
              <a:t>dia</a:t>
            </a:r>
            <a:r>
              <a:rPr lang="es-ES" sz="2000" dirty="0"/>
              <a:t>, sin cambios en la frecuencia e intensidad de las crisis.</a:t>
            </a:r>
          </a:p>
          <a:p>
            <a:pPr marL="621792" lvl="1">
              <a:spcBef>
                <a:spcPts val="324"/>
              </a:spcBef>
              <a:buFont typeface="Verdana"/>
              <a:buChar char="◦"/>
              <a:defRPr/>
            </a:pPr>
            <a:r>
              <a:rPr lang="es-ES" sz="2000" dirty="0"/>
              <a:t>Vigabatrina (</a:t>
            </a:r>
            <a:r>
              <a:rPr lang="es-ES" sz="2000" dirty="0" err="1"/>
              <a:t>Sabryl</a:t>
            </a:r>
            <a:r>
              <a:rPr lang="es-ES" sz="2000" dirty="0"/>
              <a:t>) . 100mg/kg/día.</a:t>
            </a:r>
          </a:p>
          <a:p>
            <a:pPr marL="621792" lvl="1">
              <a:spcBef>
                <a:spcPts val="324"/>
              </a:spcBef>
              <a:buFont typeface="Verdana"/>
              <a:buChar char="◦"/>
              <a:defRPr/>
            </a:pPr>
            <a:endParaRPr lang="es-ES" sz="2000" dirty="0"/>
          </a:p>
          <a:p>
            <a:pPr marL="621792" lvl="1">
              <a:spcBef>
                <a:spcPts val="324"/>
              </a:spcBef>
              <a:buFont typeface="Verdana"/>
              <a:buChar char="◦"/>
              <a:defRPr/>
            </a:pPr>
            <a:r>
              <a:rPr lang="es-ES" sz="2000" u="sng" dirty="0">
                <a:solidFill>
                  <a:srgbClr val="FF0000"/>
                </a:solidFill>
              </a:rPr>
              <a:t>Se obtiene una reducción del 50% de las crisis en forma transitoria.        </a:t>
            </a:r>
          </a:p>
          <a:p>
            <a:pPr marL="621792" lvl="1">
              <a:spcBef>
                <a:spcPts val="324"/>
              </a:spcBef>
              <a:buFont typeface="Verdana"/>
              <a:buChar char="◦"/>
              <a:defRPr/>
            </a:pPr>
            <a:endParaRPr lang="pt-BR" sz="2000" dirty="0"/>
          </a:p>
          <a:p>
            <a:pPr marL="621792" lvl="1">
              <a:spcBef>
                <a:spcPts val="324"/>
              </a:spcBef>
              <a:buFont typeface="Verdana"/>
              <a:buChar char="◦"/>
              <a:defRPr/>
            </a:pPr>
            <a:r>
              <a:rPr lang="pt-BR" dirty="0" err="1"/>
              <a:t>Julio</a:t>
            </a:r>
            <a:r>
              <a:rPr lang="pt-BR" dirty="0"/>
              <a:t>&gt;41</a:t>
            </a:r>
          </a:p>
          <a:p>
            <a:pPr marL="621792" lvl="1">
              <a:spcBef>
                <a:spcPts val="324"/>
              </a:spcBef>
              <a:buFont typeface="Verdana"/>
              <a:buChar char="◦"/>
              <a:defRPr/>
            </a:pPr>
            <a:r>
              <a:rPr lang="pt-BR" dirty="0"/>
              <a:t>Agosto&gt;31</a:t>
            </a:r>
          </a:p>
          <a:p>
            <a:pPr marL="621792" lvl="1">
              <a:spcBef>
                <a:spcPts val="324"/>
              </a:spcBef>
              <a:buFont typeface="Verdana"/>
              <a:buChar char="◦"/>
              <a:defRPr/>
            </a:pPr>
            <a:r>
              <a:rPr lang="pt-BR" dirty="0" err="1"/>
              <a:t>Sept</a:t>
            </a:r>
            <a:r>
              <a:rPr lang="pt-BR" dirty="0"/>
              <a:t>&gt;25</a:t>
            </a:r>
          </a:p>
          <a:p>
            <a:pPr marL="621792" lvl="1">
              <a:spcBef>
                <a:spcPts val="324"/>
              </a:spcBef>
              <a:buFont typeface="Verdana"/>
              <a:buChar char="◦"/>
              <a:defRPr/>
            </a:pPr>
            <a:r>
              <a:rPr lang="pt-BR" dirty="0" err="1"/>
              <a:t>Oct</a:t>
            </a:r>
            <a:r>
              <a:rPr lang="pt-BR" dirty="0"/>
              <a:t>&gt;33</a:t>
            </a:r>
          </a:p>
          <a:p>
            <a:pPr marL="621792" lvl="1">
              <a:spcBef>
                <a:spcPts val="324"/>
              </a:spcBef>
              <a:buFont typeface="Verdana"/>
              <a:buChar char="◦"/>
              <a:defRPr/>
            </a:pPr>
            <a:r>
              <a:rPr lang="pt-BR" dirty="0" err="1"/>
              <a:t>Nov</a:t>
            </a:r>
            <a:r>
              <a:rPr lang="pt-BR" dirty="0"/>
              <a:t>&gt;51.</a:t>
            </a:r>
          </a:p>
          <a:p>
            <a:pPr marL="621792" lvl="1">
              <a:spcBef>
                <a:spcPts val="324"/>
              </a:spcBef>
              <a:buFont typeface="Verdana"/>
              <a:buChar char="◦"/>
              <a:defRPr/>
            </a:pPr>
            <a:endParaRPr lang="es-ES" sz="2000" dirty="0"/>
          </a:p>
          <a:p>
            <a:pPr marL="621792" lvl="1">
              <a:spcBef>
                <a:spcPts val="324"/>
              </a:spcBef>
              <a:buFont typeface="Verdana"/>
              <a:buChar char="◦"/>
              <a:defRPr/>
            </a:pPr>
            <a:r>
              <a:rPr lang="es-ES" sz="2000" dirty="0"/>
              <a:t>Cambio de esquema a OXC 25mg/kg/día. Suspender VGB.</a:t>
            </a:r>
          </a:p>
          <a:p>
            <a:pPr marL="621792" lvl="1">
              <a:spcBef>
                <a:spcPts val="324"/>
              </a:spcBef>
              <a:buFont typeface="Verdana"/>
              <a:buChar char="◦"/>
              <a:defRPr/>
            </a:pPr>
            <a:r>
              <a:rPr lang="es-ES" sz="2000" dirty="0"/>
              <a:t>Se solicita Video EEG en sueño/vigilia y estudio genético especial.</a:t>
            </a:r>
          </a:p>
          <a:p>
            <a:endParaRPr lang="es-MX" dirty="0"/>
          </a:p>
        </p:txBody>
      </p:sp>
      <p:sp>
        <p:nvSpPr>
          <p:cNvPr id="4" name="Marcador de pie de página 3"/>
          <p:cNvSpPr>
            <a:spLocks noGrp="1"/>
          </p:cNvSpPr>
          <p:nvPr>
            <p:ph type="ftr" sz="quarter" idx="11"/>
          </p:nvPr>
        </p:nvSpPr>
        <p:spPr/>
        <p:txBody>
          <a:bodyPr/>
          <a:lstStyle/>
          <a:p>
            <a:r>
              <a:rPr lang="es-MX" dirty="0"/>
              <a:t>DR. CARLOS G. AGUIRRE VELÁZQUEZ     www.neurologiainfantil.com.mx</a:t>
            </a:r>
            <a:endParaRPr lang="en-US" dirty="0"/>
          </a:p>
        </p:txBody>
      </p:sp>
    </p:spTree>
    <p:extLst>
      <p:ext uri="{BB962C8B-B14F-4D97-AF65-F5344CB8AC3E}">
        <p14:creationId xmlns:p14="http://schemas.microsoft.com/office/powerpoint/2010/main" val="32008125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El caso Jaqueline</a:t>
            </a:r>
            <a:br>
              <a:rPr lang="es-MX" dirty="0"/>
            </a:br>
            <a:endParaRPr lang="es-MX" dirty="0"/>
          </a:p>
        </p:txBody>
      </p:sp>
      <p:sp>
        <p:nvSpPr>
          <p:cNvPr id="3" name="Marcador de contenido 2"/>
          <p:cNvSpPr>
            <a:spLocks noGrp="1"/>
          </p:cNvSpPr>
          <p:nvPr>
            <p:ph idx="1"/>
          </p:nvPr>
        </p:nvSpPr>
        <p:spPr>
          <a:xfrm>
            <a:off x="141874" y="1270000"/>
            <a:ext cx="6769671" cy="4595341"/>
          </a:xfrm>
        </p:spPr>
        <p:txBody>
          <a:bodyPr>
            <a:noAutofit/>
          </a:bodyPr>
          <a:lstStyle/>
          <a:p>
            <a:r>
              <a:rPr lang="es-ES" dirty="0"/>
              <a:t>Continua presentando episodios diarios nocturnos o en siestas diurnas.</a:t>
            </a:r>
          </a:p>
          <a:p>
            <a:endParaRPr lang="es-ES" dirty="0"/>
          </a:p>
          <a:p>
            <a:r>
              <a:rPr lang="es-ES" dirty="0"/>
              <a:t>Se realizan estudios:</a:t>
            </a:r>
          </a:p>
          <a:p>
            <a:r>
              <a:rPr lang="es-ES" dirty="0"/>
              <a:t>EEG&gt; Anormal paroxístico.</a:t>
            </a:r>
          </a:p>
          <a:p>
            <a:r>
              <a:rPr lang="es-ES" dirty="0"/>
              <a:t>TAC&gt; Normal.</a:t>
            </a:r>
          </a:p>
          <a:p>
            <a:r>
              <a:rPr lang="es-ES" dirty="0"/>
              <a:t>RMN&gt;Normal.</a:t>
            </a:r>
          </a:p>
          <a:p>
            <a:r>
              <a:rPr lang="es-ES" dirty="0"/>
              <a:t>Tamizaje metabólico ampliado&gt; Normal.</a:t>
            </a:r>
          </a:p>
          <a:p>
            <a:r>
              <a:rPr lang="es-ES" dirty="0"/>
              <a:t>pH y Lactato sérico&gt; Normal.</a:t>
            </a:r>
          </a:p>
          <a:p>
            <a:r>
              <a:rPr lang="es-ES" dirty="0"/>
              <a:t>Cariotipo con bandeo&gt; Normal.</a:t>
            </a:r>
          </a:p>
          <a:p>
            <a:r>
              <a:rPr lang="es-ES" u="sng" dirty="0">
                <a:solidFill>
                  <a:schemeClr val="tx1"/>
                </a:solidFill>
              </a:rPr>
              <a:t>Gen MECP2 negativo.</a:t>
            </a:r>
          </a:p>
          <a:p>
            <a:endParaRPr lang="en-US" dirty="0"/>
          </a:p>
          <a:p>
            <a:pPr marL="365760" indent="-256032">
              <a:buFont typeface="Wingdings 3"/>
              <a:buChar char=""/>
              <a:defRPr/>
            </a:pPr>
            <a:endParaRPr lang="en-US" dirty="0"/>
          </a:p>
          <a:p>
            <a:endParaRPr lang="es-MX" dirty="0"/>
          </a:p>
        </p:txBody>
      </p:sp>
      <p:sp>
        <p:nvSpPr>
          <p:cNvPr id="4" name="Marcador de pie de página 3"/>
          <p:cNvSpPr>
            <a:spLocks noGrp="1"/>
          </p:cNvSpPr>
          <p:nvPr>
            <p:ph type="ftr" sz="quarter" idx="11"/>
          </p:nvPr>
        </p:nvSpPr>
        <p:spPr/>
        <p:txBody>
          <a:bodyPr/>
          <a:lstStyle/>
          <a:p>
            <a:r>
              <a:rPr lang="es-MX"/>
              <a:t>DR. CARLOS G. AGUIRRE VELÁZQUEZ     www.neurologiainfantil.com.mx</a:t>
            </a:r>
            <a:endParaRPr lang="en-US" dirty="0"/>
          </a:p>
        </p:txBody>
      </p:sp>
      <p:pic>
        <p:nvPicPr>
          <p:cNvPr id="7" name="Picture 2"/>
          <p:cNvPicPr>
            <a:picLocks noChangeAspect="1" noChangeArrowheads="1"/>
          </p:cNvPicPr>
          <p:nvPr/>
        </p:nvPicPr>
        <p:blipFill>
          <a:blip r:embed="rId2"/>
          <a:srcRect/>
          <a:stretch>
            <a:fillRect/>
          </a:stretch>
        </p:blipFill>
        <p:spPr bwMode="auto">
          <a:xfrm>
            <a:off x="6367850" y="1358428"/>
            <a:ext cx="5749480" cy="4599584"/>
          </a:xfrm>
          <a:prstGeom prst="rect">
            <a:avLst/>
          </a:prstGeom>
          <a:noFill/>
          <a:ln w="9525">
            <a:noFill/>
            <a:miter lim="800000"/>
            <a:headEnd/>
            <a:tailEnd/>
          </a:ln>
        </p:spPr>
      </p:pic>
    </p:spTree>
    <p:extLst>
      <p:ext uri="{BB962C8B-B14F-4D97-AF65-F5344CB8AC3E}">
        <p14:creationId xmlns:p14="http://schemas.microsoft.com/office/powerpoint/2010/main" val="8654309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El caso Jaqueline    4 años</a:t>
            </a:r>
          </a:p>
        </p:txBody>
      </p:sp>
      <p:sp>
        <p:nvSpPr>
          <p:cNvPr id="3" name="Marcador de contenido 2"/>
          <p:cNvSpPr>
            <a:spLocks noGrp="1"/>
          </p:cNvSpPr>
          <p:nvPr>
            <p:ph idx="1"/>
          </p:nvPr>
        </p:nvSpPr>
        <p:spPr>
          <a:xfrm>
            <a:off x="586718" y="1567464"/>
            <a:ext cx="8596668" cy="3880773"/>
          </a:xfrm>
        </p:spPr>
        <p:txBody>
          <a:bodyPr/>
          <a:lstStyle/>
          <a:p>
            <a:r>
              <a:rPr lang="es-MX" dirty="0"/>
              <a:t>Evoluciona con epilepsia refractaria con crisis mixtas 100-200/mes.</a:t>
            </a:r>
          </a:p>
          <a:p>
            <a:r>
              <a:rPr lang="es-MX" dirty="0"/>
              <a:t>Se integra S de Lennox Gastaut.</a:t>
            </a:r>
          </a:p>
          <a:p>
            <a:r>
              <a:rPr lang="es-MX" dirty="0"/>
              <a:t>Se le indica Estimulador del Nervio Vago (ENV).  4 años</a:t>
            </a:r>
          </a:p>
          <a:p>
            <a:r>
              <a:rPr lang="es-MX" dirty="0"/>
              <a:t>Se obtiene una reducción en la intensidad de las crisis pero continúa con frecuencia de crisis de 30-40 mensuales.</a:t>
            </a:r>
          </a:p>
          <a:p>
            <a:pPr marL="0" indent="0">
              <a:buNone/>
            </a:pPr>
            <a:endParaRPr lang="es-MX" dirty="0"/>
          </a:p>
          <a:p>
            <a:r>
              <a:rPr lang="es-MX" dirty="0"/>
              <a:t>A la edad de 6 años se inicia Cannabidiol a 2mg/kg/día con aumentos graduales hasta 11mg/kg/día. Se suspenden 3 anticonvulsivos previos.</a:t>
            </a:r>
          </a:p>
          <a:p>
            <a:r>
              <a:rPr lang="es-MX" dirty="0"/>
              <a:t>Frecuencia de crisis actual: 15 a 25 mensuales leves.</a:t>
            </a:r>
          </a:p>
          <a:p>
            <a:r>
              <a:rPr lang="es-MX" dirty="0"/>
              <a:t>Mejoría en estado neurológico cognitivo, emocional y motor.</a:t>
            </a:r>
          </a:p>
        </p:txBody>
      </p:sp>
      <p:sp>
        <p:nvSpPr>
          <p:cNvPr id="4" name="Marcador de pie de página 3"/>
          <p:cNvSpPr>
            <a:spLocks noGrp="1"/>
          </p:cNvSpPr>
          <p:nvPr>
            <p:ph type="ftr" sz="quarter" idx="11"/>
          </p:nvPr>
        </p:nvSpPr>
        <p:spPr/>
        <p:txBody>
          <a:bodyPr/>
          <a:lstStyle/>
          <a:p>
            <a:r>
              <a:rPr lang="es-MX"/>
              <a:t>DR. CARLOS G. AGUIRRE VELÁZQUEZ     www.neurologiainfantil.com.mx</a:t>
            </a:r>
            <a:endParaRPr lang="en-US" dirty="0"/>
          </a:p>
        </p:txBody>
      </p:sp>
      <p:pic>
        <p:nvPicPr>
          <p:cNvPr id="1026" name="Picture 2" descr="7:33 &#10;WNS Therapy &#10;:SÜtBy Date &#10;Devic@Data: &#10;Serial* 63316 &#10;Ota] On &#10;sohoursæmirisr &#10;IM6a Date &#10;lig &#10;Normd Se &#10;Out QRrenü1SOmæFreq 130Hæ &#10;GüWE#OnTime - &#10;OffÆime •.0miå -IFL &#10;-MagnetSettings &#10;Magxuffert ilkErnS Mag PW 1500ws &#10;iiMag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441829" y="691978"/>
            <a:ext cx="1767583" cy="23567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hempmeds u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3477" y="3797581"/>
            <a:ext cx="2243781" cy="2243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56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El caso Jaqueline</a:t>
            </a:r>
          </a:p>
        </p:txBody>
      </p:sp>
      <p:pic>
        <p:nvPicPr>
          <p:cNvPr id="5" name="WhatsApp Video 2017-05-09 at 1.29.18 P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rot="5400000">
            <a:off x="4157935" y="1813961"/>
            <a:ext cx="6228252" cy="3425888"/>
          </a:xfrm>
        </p:spPr>
      </p:pic>
      <p:sp>
        <p:nvSpPr>
          <p:cNvPr id="4" name="Marcador de pie de página 3"/>
          <p:cNvSpPr>
            <a:spLocks noGrp="1"/>
          </p:cNvSpPr>
          <p:nvPr>
            <p:ph type="ftr" sz="quarter" idx="11"/>
          </p:nvPr>
        </p:nvSpPr>
        <p:spPr/>
        <p:txBody>
          <a:bodyPr/>
          <a:lstStyle/>
          <a:p>
            <a:r>
              <a:rPr lang="es-MX"/>
              <a:t>DR. CARLOS G. AGUIRRE VELÁZQUEZ     www.neurologiainfantil.com.mx</a:t>
            </a:r>
            <a:endParaRPr lang="en-US" dirty="0"/>
          </a:p>
        </p:txBody>
      </p:sp>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347" y="1475356"/>
            <a:ext cx="2307993" cy="4103099"/>
          </a:xfrm>
          <a:prstGeom prst="rect">
            <a:avLst/>
          </a:prstGeom>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9307" y="1475356"/>
            <a:ext cx="2314576" cy="4114801"/>
          </a:xfrm>
          <a:prstGeom prst="rect">
            <a:avLst/>
          </a:prstGeom>
        </p:spPr>
      </p:pic>
    </p:spTree>
    <p:extLst>
      <p:ext uri="{BB962C8B-B14F-4D97-AF65-F5344CB8AC3E}">
        <p14:creationId xmlns:p14="http://schemas.microsoft.com/office/powerpoint/2010/main" val="1932047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El caso Jaqueline</a:t>
            </a:r>
          </a:p>
        </p:txBody>
      </p:sp>
      <p:pic>
        <p:nvPicPr>
          <p:cNvPr id="5" name="Video Cannabi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30793" y="1699269"/>
            <a:ext cx="6889750" cy="3881437"/>
          </a:xfrm>
        </p:spPr>
      </p:pic>
      <p:sp>
        <p:nvSpPr>
          <p:cNvPr id="4" name="Marcador de pie de página 3"/>
          <p:cNvSpPr>
            <a:spLocks noGrp="1"/>
          </p:cNvSpPr>
          <p:nvPr>
            <p:ph type="ftr" sz="quarter" idx="11"/>
          </p:nvPr>
        </p:nvSpPr>
        <p:spPr/>
        <p:txBody>
          <a:bodyPr/>
          <a:lstStyle/>
          <a:p>
            <a:r>
              <a:rPr lang="es-MX"/>
              <a:t>DR. CARLOS G. AGUIRRE VELÁZQUEZ     www.neurologiainfantil.com.mx</a:t>
            </a:r>
            <a:endParaRPr lang="en-US" dirty="0"/>
          </a:p>
        </p:txBody>
      </p:sp>
    </p:spTree>
    <p:extLst>
      <p:ext uri="{BB962C8B-B14F-4D97-AF65-F5344CB8AC3E}">
        <p14:creationId xmlns:p14="http://schemas.microsoft.com/office/powerpoint/2010/main" val="16256780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2 CuadroTexto"/>
          <p:cNvSpPr txBox="1">
            <a:spLocks noChangeArrowheads="1"/>
          </p:cNvSpPr>
          <p:nvPr/>
        </p:nvSpPr>
        <p:spPr bwMode="auto">
          <a:xfrm>
            <a:off x="1785939" y="9525"/>
            <a:ext cx="992095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MX" altLang="es-MX" sz="4000" dirty="0">
                <a:latin typeface="+mj-lt"/>
              </a:rPr>
              <a:t>Cómo actúa en el cerebro el </a:t>
            </a:r>
          </a:p>
          <a:p>
            <a:pPr algn="ctr" eaLnBrk="1" hangingPunct="1">
              <a:spcBef>
                <a:spcPct val="0"/>
              </a:spcBef>
              <a:buFontTx/>
              <a:buNone/>
            </a:pPr>
            <a:r>
              <a:rPr lang="es-MX" altLang="es-MX" sz="4000" dirty="0">
                <a:latin typeface="+mj-lt"/>
              </a:rPr>
              <a:t>CANNABIDIOL</a:t>
            </a:r>
          </a:p>
        </p:txBody>
      </p:sp>
      <p:sp>
        <p:nvSpPr>
          <p:cNvPr id="26627" name="3 CuadroTexto"/>
          <p:cNvSpPr txBox="1">
            <a:spLocks noChangeArrowheads="1"/>
          </p:cNvSpPr>
          <p:nvPr/>
        </p:nvSpPr>
        <p:spPr bwMode="auto">
          <a:xfrm>
            <a:off x="901523" y="2034792"/>
            <a:ext cx="11011437" cy="3785652"/>
          </a:xfrm>
          <a:prstGeom prst="rect">
            <a:avLst/>
          </a:prstGeom>
          <a:solidFill>
            <a:schemeClr val="bg1"/>
          </a:solidFill>
          <a:ln>
            <a:noFill/>
          </a:ln>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pPr>
            <a:r>
              <a:rPr lang="es-MX" altLang="es-MX" sz="2000" dirty="0">
                <a:latin typeface="+mn-lt"/>
              </a:rPr>
              <a:t>El mecanismo exacto por el cual suprime las convulsiones es desconocido.</a:t>
            </a:r>
          </a:p>
          <a:p>
            <a:pPr algn="just" eaLnBrk="1" hangingPunct="1">
              <a:spcBef>
                <a:spcPct val="0"/>
              </a:spcBef>
            </a:pPr>
            <a:endParaRPr lang="es-MX" altLang="es-MX" sz="2000" dirty="0">
              <a:latin typeface="+mn-lt"/>
            </a:endParaRPr>
          </a:p>
          <a:p>
            <a:pPr algn="just" eaLnBrk="1" hangingPunct="1">
              <a:spcBef>
                <a:spcPct val="0"/>
              </a:spcBef>
            </a:pPr>
            <a:r>
              <a:rPr lang="es-MX" altLang="es-MX" sz="2000" dirty="0">
                <a:latin typeface="+mn-lt"/>
              </a:rPr>
              <a:t>Existen dos receptores del Cannabidiol: CB1 y CB 2.</a:t>
            </a:r>
          </a:p>
          <a:p>
            <a:pPr algn="just" eaLnBrk="1" hangingPunct="1">
              <a:spcBef>
                <a:spcPct val="0"/>
              </a:spcBef>
            </a:pPr>
            <a:endParaRPr lang="es-MX" altLang="es-MX" sz="2000" dirty="0">
              <a:latin typeface="+mn-lt"/>
            </a:endParaRPr>
          </a:p>
          <a:p>
            <a:pPr algn="just" eaLnBrk="1" hangingPunct="1">
              <a:spcBef>
                <a:spcPct val="0"/>
              </a:spcBef>
            </a:pPr>
            <a:r>
              <a:rPr lang="es-MX" altLang="es-MX" sz="2000" dirty="0">
                <a:latin typeface="+mn-lt"/>
              </a:rPr>
              <a:t>Se dice que el CB 1 es el que se encuentra mayormente en algunas regiones del cerebro, y  al consumo del Cannabidiol éste receptor se activa produciendo un efecto inhibitorio de las descargas epilépticas neuronales. </a:t>
            </a:r>
          </a:p>
          <a:p>
            <a:pPr algn="just" eaLnBrk="1" hangingPunct="1">
              <a:spcBef>
                <a:spcPct val="0"/>
              </a:spcBef>
            </a:pPr>
            <a:endParaRPr lang="es-MX" altLang="es-MX" sz="2000" dirty="0">
              <a:latin typeface="+mn-lt"/>
            </a:endParaRPr>
          </a:p>
          <a:p>
            <a:pPr algn="just" eaLnBrk="1" hangingPunct="1">
              <a:spcBef>
                <a:spcPct val="0"/>
              </a:spcBef>
            </a:pPr>
            <a:r>
              <a:rPr lang="en-US" altLang="es-MX" sz="2000" dirty="0" err="1">
                <a:latin typeface="+mn-lt"/>
              </a:rPr>
              <a:t>Otros</a:t>
            </a:r>
            <a:r>
              <a:rPr lang="en-US" altLang="es-MX" sz="2000" dirty="0">
                <a:latin typeface="+mn-lt"/>
              </a:rPr>
              <a:t> </a:t>
            </a:r>
            <a:r>
              <a:rPr lang="en-US" altLang="es-MX" sz="2000" dirty="0" err="1">
                <a:latin typeface="+mn-lt"/>
              </a:rPr>
              <a:t>mecanismos</a:t>
            </a:r>
            <a:r>
              <a:rPr lang="en-US" altLang="es-MX" sz="2000" dirty="0">
                <a:latin typeface="+mn-lt"/>
              </a:rPr>
              <a:t> </a:t>
            </a:r>
            <a:r>
              <a:rPr lang="en-US" altLang="es-MX" sz="2000" dirty="0" err="1">
                <a:latin typeface="+mn-lt"/>
              </a:rPr>
              <a:t>propuestos</a:t>
            </a:r>
            <a:r>
              <a:rPr lang="en-US" altLang="es-MX" sz="2000" dirty="0">
                <a:latin typeface="+mn-lt"/>
              </a:rPr>
              <a:t>: </a:t>
            </a:r>
            <a:r>
              <a:rPr lang="en-US" altLang="es-MX" sz="2000" dirty="0" err="1">
                <a:latin typeface="+mn-lt"/>
              </a:rPr>
              <a:t>Efectos</a:t>
            </a:r>
            <a:r>
              <a:rPr lang="en-US" altLang="es-MX" sz="2000" dirty="0">
                <a:latin typeface="+mn-lt"/>
              </a:rPr>
              <a:t> </a:t>
            </a:r>
            <a:r>
              <a:rPr lang="en-US" altLang="es-MX" sz="2000" dirty="0" err="1">
                <a:latin typeface="+mn-lt"/>
              </a:rPr>
              <a:t>sobre</a:t>
            </a:r>
            <a:r>
              <a:rPr lang="en-US" altLang="es-MX" sz="2000" dirty="0">
                <a:latin typeface="+mn-lt"/>
              </a:rPr>
              <a:t> el </a:t>
            </a:r>
            <a:r>
              <a:rPr lang="en-US" altLang="es-MX" sz="2000" dirty="0" err="1">
                <a:latin typeface="+mn-lt"/>
              </a:rPr>
              <a:t>transportador</a:t>
            </a:r>
            <a:r>
              <a:rPr lang="en-US" altLang="es-MX" sz="2000" dirty="0">
                <a:latin typeface="+mn-lt"/>
              </a:rPr>
              <a:t> del </a:t>
            </a:r>
            <a:r>
              <a:rPr lang="en-US" altLang="es-MX" sz="2000" dirty="0" err="1">
                <a:latin typeface="+mn-lt"/>
              </a:rPr>
              <a:t>nuceleósido</a:t>
            </a:r>
            <a:r>
              <a:rPr lang="en-US" altLang="es-MX" sz="2000" dirty="0">
                <a:latin typeface="+mn-lt"/>
              </a:rPr>
              <a:t> </a:t>
            </a:r>
            <a:r>
              <a:rPr lang="en-US" altLang="es-MX" sz="2000" dirty="0" err="1">
                <a:latin typeface="+mn-lt"/>
              </a:rPr>
              <a:t>equilibrado</a:t>
            </a:r>
            <a:r>
              <a:rPr lang="en-US" altLang="es-MX" sz="2000" dirty="0">
                <a:latin typeface="+mn-lt"/>
              </a:rPr>
              <a:t>; </a:t>
            </a:r>
            <a:r>
              <a:rPr lang="en-US" altLang="es-MX" sz="2000" dirty="0" err="1">
                <a:latin typeface="+mn-lt"/>
              </a:rPr>
              <a:t>sobre</a:t>
            </a:r>
            <a:r>
              <a:rPr lang="en-US" altLang="es-MX" sz="2000" dirty="0">
                <a:latin typeface="+mn-lt"/>
              </a:rPr>
              <a:t> el receptor </a:t>
            </a:r>
            <a:r>
              <a:rPr lang="en-US" altLang="es-MX" sz="2000" dirty="0" err="1">
                <a:latin typeface="+mn-lt"/>
              </a:rPr>
              <a:t>huérfano</a:t>
            </a:r>
            <a:r>
              <a:rPr lang="en-US" altLang="es-MX" sz="2000" dirty="0">
                <a:latin typeface="+mn-lt"/>
              </a:rPr>
              <a:t> G-protein-coupled GPR55; el </a:t>
            </a:r>
            <a:r>
              <a:rPr lang="en-US" altLang="es-MX" sz="2000" dirty="0" err="1">
                <a:latin typeface="+mn-lt"/>
              </a:rPr>
              <a:t>potencial</a:t>
            </a:r>
            <a:r>
              <a:rPr lang="en-US" altLang="es-MX" sz="2000" dirty="0">
                <a:latin typeface="+mn-lt"/>
              </a:rPr>
              <a:t> receptor </a:t>
            </a:r>
            <a:r>
              <a:rPr lang="en-US" altLang="es-MX" sz="2000" dirty="0" err="1">
                <a:latin typeface="+mn-lt"/>
              </a:rPr>
              <a:t>transitorio</a:t>
            </a:r>
            <a:r>
              <a:rPr lang="en-US" altLang="es-MX" sz="2000" dirty="0">
                <a:latin typeface="+mn-lt"/>
              </a:rPr>
              <a:t> del canal </a:t>
            </a:r>
            <a:r>
              <a:rPr lang="en-US" altLang="es-MX" sz="2000" dirty="0" err="1">
                <a:latin typeface="+mn-lt"/>
              </a:rPr>
              <a:t>valinoide</a:t>
            </a:r>
            <a:r>
              <a:rPr lang="en-US" altLang="es-MX" sz="2000" dirty="0">
                <a:latin typeface="+mn-lt"/>
              </a:rPr>
              <a:t> tipo-1; el receptor 5-HT11a; y  </a:t>
            </a:r>
            <a:r>
              <a:rPr lang="en-US" altLang="es-MX" sz="2000" dirty="0" err="1">
                <a:latin typeface="+mn-lt"/>
              </a:rPr>
              <a:t>los</a:t>
            </a:r>
            <a:r>
              <a:rPr lang="en-US" altLang="es-MX" sz="2000" dirty="0">
                <a:latin typeface="+mn-lt"/>
              </a:rPr>
              <a:t> </a:t>
            </a:r>
            <a:r>
              <a:rPr lang="en-US" altLang="es-MX" sz="2000" dirty="0" err="1">
                <a:latin typeface="+mn-lt"/>
              </a:rPr>
              <a:t>receptores</a:t>
            </a:r>
            <a:r>
              <a:rPr lang="en-US" altLang="es-MX" sz="2000" dirty="0">
                <a:latin typeface="+mn-lt"/>
              </a:rPr>
              <a:t> de </a:t>
            </a:r>
            <a:r>
              <a:rPr lang="en-US" altLang="es-MX" sz="2000" dirty="0" err="1">
                <a:latin typeface="+mn-lt"/>
              </a:rPr>
              <a:t>glicina</a:t>
            </a:r>
            <a:r>
              <a:rPr lang="en-US" altLang="es-MX" sz="2000" dirty="0">
                <a:latin typeface="+mn-lt"/>
              </a:rPr>
              <a:t> α3 and α1.</a:t>
            </a:r>
            <a:endParaRPr lang="es-MX" altLang="es-MX" sz="2000" dirty="0">
              <a:latin typeface="+mn-lt"/>
            </a:endParaRPr>
          </a:p>
        </p:txBody>
      </p:sp>
      <p:sp>
        <p:nvSpPr>
          <p:cNvPr id="26628" name="4 CuadroTexto"/>
          <p:cNvSpPr txBox="1">
            <a:spLocks noChangeArrowheads="1"/>
          </p:cNvSpPr>
          <p:nvPr/>
        </p:nvSpPr>
        <p:spPr bwMode="auto">
          <a:xfrm>
            <a:off x="5591175" y="6157469"/>
            <a:ext cx="48974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1000" dirty="0"/>
              <a:t>Hill AJ  et al. </a:t>
            </a:r>
            <a:r>
              <a:rPr lang="es-MX" altLang="es-MX" sz="1000" dirty="0" err="1"/>
              <a:t>Neurosci</a:t>
            </a:r>
            <a:r>
              <a:rPr lang="es-MX" altLang="es-MX" sz="1000" dirty="0"/>
              <a:t> </a:t>
            </a:r>
            <a:r>
              <a:rPr lang="es-MX" altLang="es-MX" sz="1000" dirty="0" err="1"/>
              <a:t>Lett</a:t>
            </a:r>
            <a:r>
              <a:rPr lang="es-MX" altLang="es-MX" sz="1000" dirty="0"/>
              <a:t>. 2014 </a:t>
            </a:r>
            <a:r>
              <a:rPr lang="es-MX" altLang="es-MX" sz="1000" dirty="0" err="1"/>
              <a:t>Apr</a:t>
            </a:r>
            <a:r>
              <a:rPr lang="es-MX" altLang="es-MX" sz="1000" dirty="0"/>
              <a:t> 30;566:269-74. </a:t>
            </a:r>
            <a:r>
              <a:rPr lang="es-MX" altLang="es-MX" sz="1000" dirty="0" err="1"/>
              <a:t>Epub</a:t>
            </a:r>
            <a:r>
              <a:rPr lang="es-MX" altLang="es-MX" sz="1000" dirty="0"/>
              <a:t> 2014 Mar 16.</a:t>
            </a:r>
          </a:p>
          <a:p>
            <a:pPr eaLnBrk="1" hangingPunct="1">
              <a:spcBef>
                <a:spcPct val="0"/>
              </a:spcBef>
              <a:buFontTx/>
              <a:buNone/>
            </a:pPr>
            <a:r>
              <a:rPr lang="en-US" altLang="es-MX" sz="1000" dirty="0"/>
              <a:t>Devinsky O,  et al. Epilepsia. 2014 Jun;55(6):791-802. </a:t>
            </a:r>
            <a:r>
              <a:rPr lang="en-US" altLang="es-MX" sz="1000" dirty="0" err="1"/>
              <a:t>Epub</a:t>
            </a:r>
            <a:r>
              <a:rPr lang="en-US" altLang="es-MX" sz="1000" dirty="0"/>
              <a:t> 2014 May 22.</a:t>
            </a:r>
            <a:endParaRPr lang="es-MX" altLang="es-MX" sz="1000" dirty="0"/>
          </a:p>
        </p:txBody>
      </p:sp>
    </p:spTree>
    <p:extLst>
      <p:ext uri="{BB962C8B-B14F-4D97-AF65-F5344CB8AC3E}">
        <p14:creationId xmlns:p14="http://schemas.microsoft.com/office/powerpoint/2010/main" val="31748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999"/>
                                          </p:stCondLst>
                                        </p:cTn>
                                        <p:tgtEl>
                                          <p:spTgt spid="26627">
                                            <p:bg/>
                                          </p:spTgt>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grpId="0" nodeType="afterEffect">
                                  <p:stCondLst>
                                    <p:cond delay="0"/>
                                  </p:stCondLst>
                                  <p:childTnLst>
                                    <p:set>
                                      <p:cBhvr>
                                        <p:cTn id="9" dur="1" fill="hold">
                                          <p:stCondLst>
                                            <p:cond delay="2999"/>
                                          </p:stCondLst>
                                        </p:cTn>
                                        <p:tgtEl>
                                          <p:spTgt spid="26627">
                                            <p:txEl>
                                              <p:pRg st="0" end="0"/>
                                            </p:txEl>
                                          </p:spTgt>
                                        </p:tgtEl>
                                        <p:attrNameLst>
                                          <p:attrName>style.visibility</p:attrName>
                                        </p:attrNameLst>
                                      </p:cBhvr>
                                      <p:to>
                                        <p:strVal val="visible"/>
                                      </p:to>
                                    </p:set>
                                  </p:childTnLst>
                                </p:cTn>
                              </p:par>
                            </p:childTnLst>
                          </p:cTn>
                        </p:par>
                        <p:par>
                          <p:cTn id="10" fill="hold">
                            <p:stCondLst>
                              <p:cond delay="6000"/>
                            </p:stCondLst>
                            <p:childTnLst>
                              <p:par>
                                <p:cTn id="11" presetID="1" presetClass="entr" presetSubtype="0" fill="hold" grpId="0" nodeType="afterEffect">
                                  <p:stCondLst>
                                    <p:cond delay="0"/>
                                  </p:stCondLst>
                                  <p:childTnLst>
                                    <p:set>
                                      <p:cBhvr>
                                        <p:cTn id="12" dur="1" fill="hold">
                                          <p:stCondLst>
                                            <p:cond delay="2999"/>
                                          </p:stCondLst>
                                        </p:cTn>
                                        <p:tgtEl>
                                          <p:spTgt spid="26627">
                                            <p:txEl>
                                              <p:pRg st="2" end="2"/>
                                            </p:txEl>
                                          </p:spTgt>
                                        </p:tgtEl>
                                        <p:attrNameLst>
                                          <p:attrName>style.visibility</p:attrName>
                                        </p:attrNameLst>
                                      </p:cBhvr>
                                      <p:to>
                                        <p:strVal val="visible"/>
                                      </p:to>
                                    </p:set>
                                  </p:childTnLst>
                                </p:cTn>
                              </p:par>
                            </p:childTnLst>
                          </p:cTn>
                        </p:par>
                        <p:par>
                          <p:cTn id="13" fill="hold">
                            <p:stCondLst>
                              <p:cond delay="9000"/>
                            </p:stCondLst>
                            <p:childTnLst>
                              <p:par>
                                <p:cTn id="14" presetID="1" presetClass="entr" presetSubtype="0" fill="hold" grpId="0" nodeType="afterEffect">
                                  <p:stCondLst>
                                    <p:cond delay="0"/>
                                  </p:stCondLst>
                                  <p:childTnLst>
                                    <p:set>
                                      <p:cBhvr>
                                        <p:cTn id="15" dur="1" fill="hold">
                                          <p:stCondLst>
                                            <p:cond delay="2999"/>
                                          </p:stCondLst>
                                        </p:cTn>
                                        <p:tgtEl>
                                          <p:spTgt spid="26627">
                                            <p:txEl>
                                              <p:pRg st="4" end="4"/>
                                            </p:txEl>
                                          </p:spTgt>
                                        </p:tgtEl>
                                        <p:attrNameLst>
                                          <p:attrName>style.visibility</p:attrName>
                                        </p:attrNameLst>
                                      </p:cBhvr>
                                      <p:to>
                                        <p:strVal val="visible"/>
                                      </p:to>
                                    </p:set>
                                  </p:childTnLst>
                                </p:cTn>
                              </p:par>
                            </p:childTnLst>
                          </p:cTn>
                        </p:par>
                        <p:par>
                          <p:cTn id="16" fill="hold">
                            <p:stCondLst>
                              <p:cond delay="12000"/>
                            </p:stCondLst>
                            <p:childTnLst>
                              <p:par>
                                <p:cTn id="17" presetID="1" presetClass="entr" presetSubtype="0" fill="hold" grpId="0" nodeType="afterEffect">
                                  <p:stCondLst>
                                    <p:cond delay="0"/>
                                  </p:stCondLst>
                                  <p:childTnLst>
                                    <p:set>
                                      <p:cBhvr>
                                        <p:cTn id="18" dur="1" fill="hold">
                                          <p:stCondLst>
                                            <p:cond delay="2999"/>
                                          </p:stCondLst>
                                        </p:cTn>
                                        <p:tgtEl>
                                          <p:spTgt spid="266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2 CuadroTexto"/>
          <p:cNvSpPr txBox="1">
            <a:spLocks noChangeArrowheads="1"/>
          </p:cNvSpPr>
          <p:nvPr/>
        </p:nvSpPr>
        <p:spPr bwMode="auto">
          <a:xfrm>
            <a:off x="1738649" y="44450"/>
            <a:ext cx="998112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MX" altLang="es-MX" sz="2800" dirty="0"/>
              <a:t>Cómo actúa en el cerebro el CANNABIDIOL</a:t>
            </a:r>
          </a:p>
          <a:p>
            <a:pPr algn="ctr" eaLnBrk="1" hangingPunct="1">
              <a:spcBef>
                <a:spcPct val="0"/>
              </a:spcBef>
              <a:buFontTx/>
              <a:buNone/>
            </a:pPr>
            <a:r>
              <a:rPr lang="es-MX" altLang="es-MX" sz="2800" dirty="0"/>
              <a:t>Sistema endocannabinoide.</a:t>
            </a:r>
          </a:p>
          <a:p>
            <a:pPr algn="ctr" eaLnBrk="1" hangingPunct="1">
              <a:spcBef>
                <a:spcPct val="0"/>
              </a:spcBef>
              <a:buFontTx/>
              <a:buNone/>
            </a:pPr>
            <a:endParaRPr lang="es-MX" altLang="es-MX" sz="2800" dirty="0"/>
          </a:p>
        </p:txBody>
      </p:sp>
      <p:pic>
        <p:nvPicPr>
          <p:cNvPr id="27651" name="Picture 2" descr="An external file that holds a picture, illustration, etc.&#10;Object name is tp-04-04-271-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3853" y="1081315"/>
            <a:ext cx="4897438"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1 CuadroTexto"/>
          <p:cNvSpPr txBox="1">
            <a:spLocks noChangeArrowheads="1"/>
          </p:cNvSpPr>
          <p:nvPr/>
        </p:nvSpPr>
        <p:spPr bwMode="auto">
          <a:xfrm>
            <a:off x="1468192" y="4640264"/>
            <a:ext cx="9066726"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s-MX" altLang="es-MX" sz="1600" i="1" dirty="0"/>
              <a:t>Los  </a:t>
            </a:r>
            <a:r>
              <a:rPr lang="es-MX" altLang="es-MX" sz="1600" i="1" dirty="0" err="1"/>
              <a:t>cannbinoides</a:t>
            </a:r>
            <a:r>
              <a:rPr lang="es-MX" altLang="es-MX" sz="1600" i="1" dirty="0"/>
              <a:t> estimulan el receptor </a:t>
            </a:r>
            <a:r>
              <a:rPr lang="es-MX" altLang="es-MX" sz="1600" i="1" dirty="0" err="1"/>
              <a:t>perisinaptico</a:t>
            </a:r>
            <a:r>
              <a:rPr lang="es-MX" altLang="es-MX" sz="1600" i="1" dirty="0"/>
              <a:t> CB1, y este receptor  inhibe la liberación de </a:t>
            </a:r>
            <a:r>
              <a:rPr lang="es-MX" altLang="es-MX" sz="1600" i="1" dirty="0" err="1"/>
              <a:t>neutrotrasmisores</a:t>
            </a:r>
            <a:r>
              <a:rPr lang="es-MX" altLang="es-MX" sz="1600" i="1" dirty="0"/>
              <a:t>, regulando el sistema GABA y Glutamato, inhibiendo la </a:t>
            </a:r>
            <a:r>
              <a:rPr lang="es-MX" altLang="es-MX" sz="1600" i="1" dirty="0" err="1"/>
              <a:t>hiperexcitabilidad</a:t>
            </a:r>
            <a:r>
              <a:rPr lang="es-MX" altLang="es-MX" sz="1600" i="1" dirty="0"/>
              <a:t> neuronal causante de la descarga epiléptica. </a:t>
            </a:r>
          </a:p>
        </p:txBody>
      </p:sp>
    </p:spTree>
    <p:extLst>
      <p:ext uri="{BB962C8B-B14F-4D97-AF65-F5344CB8AC3E}">
        <p14:creationId xmlns:p14="http://schemas.microsoft.com/office/powerpoint/2010/main" val="3957982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CuadroTexto"/>
          <p:cNvSpPr txBox="1">
            <a:spLocks noChangeArrowheads="1"/>
          </p:cNvSpPr>
          <p:nvPr/>
        </p:nvSpPr>
        <p:spPr bwMode="auto">
          <a:xfrm>
            <a:off x="2927350" y="1700214"/>
            <a:ext cx="6192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MX" altLang="es-MX" sz="1800">
              <a:solidFill>
                <a:schemeClr val="bg1"/>
              </a:solidFill>
            </a:endParaRPr>
          </a:p>
        </p:txBody>
      </p:sp>
      <p:sp>
        <p:nvSpPr>
          <p:cNvPr id="35843" name="CuadroTexto 1"/>
          <p:cNvSpPr txBox="1">
            <a:spLocks noChangeArrowheads="1"/>
          </p:cNvSpPr>
          <p:nvPr/>
        </p:nvSpPr>
        <p:spPr bwMode="auto">
          <a:xfrm>
            <a:off x="432649" y="1491435"/>
            <a:ext cx="9362604"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s-MX" altLang="es-MX" sz="2400" dirty="0">
                <a:latin typeface="+mn-lt"/>
              </a:rPr>
              <a:t>Un estudio en 1980 incluyó a 16 pacientes adultos que presentaban convulsiones tónico clónicas generalizadas, quienes no respondían a los FAE tradicionales.</a:t>
            </a:r>
          </a:p>
          <a:p>
            <a:pPr eaLnBrk="1" hangingPunct="1">
              <a:spcBef>
                <a:spcPct val="0"/>
              </a:spcBef>
            </a:pPr>
            <a:endParaRPr lang="es-MX" altLang="es-MX" sz="2400" dirty="0">
              <a:latin typeface="+mn-lt"/>
            </a:endParaRPr>
          </a:p>
          <a:p>
            <a:pPr eaLnBrk="1" hangingPunct="1">
              <a:spcBef>
                <a:spcPct val="0"/>
              </a:spcBef>
            </a:pPr>
            <a:r>
              <a:rPr lang="es-MX" altLang="es-MX" sz="2400" dirty="0">
                <a:latin typeface="+mn-lt"/>
              </a:rPr>
              <a:t>De los 8 pacientes que recibieron el cannabidiol:</a:t>
            </a:r>
          </a:p>
          <a:p>
            <a:pPr lvl="1">
              <a:spcBef>
                <a:spcPct val="0"/>
              </a:spcBef>
            </a:pPr>
            <a:r>
              <a:rPr lang="es-MX" altLang="es-MX" sz="2000" dirty="0">
                <a:latin typeface="+mn-lt"/>
              </a:rPr>
              <a:t>3 remisión total.</a:t>
            </a:r>
          </a:p>
          <a:p>
            <a:pPr lvl="1">
              <a:spcBef>
                <a:spcPct val="0"/>
              </a:spcBef>
            </a:pPr>
            <a:r>
              <a:rPr lang="es-MX" altLang="es-MX" sz="2000" dirty="0">
                <a:latin typeface="+mn-lt"/>
              </a:rPr>
              <a:t>3 mostraron mejoría parcial. </a:t>
            </a:r>
          </a:p>
          <a:p>
            <a:pPr lvl="1">
              <a:spcBef>
                <a:spcPct val="0"/>
              </a:spcBef>
            </a:pPr>
            <a:r>
              <a:rPr lang="es-MX" altLang="es-MX" sz="2000" dirty="0">
                <a:latin typeface="+mn-lt"/>
              </a:rPr>
              <a:t>2 mostraron  leve mejoría .</a:t>
            </a:r>
          </a:p>
          <a:p>
            <a:pPr lvl="1">
              <a:spcBef>
                <a:spcPct val="0"/>
              </a:spcBef>
            </a:pPr>
            <a:r>
              <a:rPr lang="es-MX" altLang="es-MX" sz="2000" dirty="0">
                <a:latin typeface="+mn-lt"/>
              </a:rPr>
              <a:t>1 sin cambios.</a:t>
            </a:r>
          </a:p>
          <a:p>
            <a:pPr marL="457200" lvl="1" indent="0">
              <a:spcBef>
                <a:spcPct val="0"/>
              </a:spcBef>
              <a:buNone/>
            </a:pPr>
            <a:endParaRPr lang="es-MX" altLang="es-MX" sz="2000" dirty="0">
              <a:latin typeface="+mn-lt"/>
            </a:endParaRPr>
          </a:p>
          <a:p>
            <a:pPr eaLnBrk="1" hangingPunct="1">
              <a:spcBef>
                <a:spcPct val="0"/>
              </a:spcBef>
            </a:pPr>
            <a:r>
              <a:rPr lang="es-MX" altLang="es-MX" sz="2400" dirty="0">
                <a:latin typeface="+mn-lt"/>
              </a:rPr>
              <a:t>El único efecto adverso fue discreta sedación.</a:t>
            </a:r>
          </a:p>
        </p:txBody>
      </p:sp>
      <p:sp>
        <p:nvSpPr>
          <p:cNvPr id="35844" name="CuadroTexto 2"/>
          <p:cNvSpPr txBox="1">
            <a:spLocks noChangeArrowheads="1"/>
          </p:cNvSpPr>
          <p:nvPr/>
        </p:nvSpPr>
        <p:spPr bwMode="auto">
          <a:xfrm>
            <a:off x="5591176" y="5754221"/>
            <a:ext cx="505965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1050" dirty="0" err="1"/>
              <a:t>Cunha</a:t>
            </a:r>
            <a:r>
              <a:rPr lang="es-MX" altLang="es-MX" sz="1050" dirty="0"/>
              <a:t> JM, et al.  “</a:t>
            </a:r>
            <a:r>
              <a:rPr lang="es-MX" altLang="es-MX" sz="1050" dirty="0" err="1"/>
              <a:t>Chronic</a:t>
            </a:r>
            <a:r>
              <a:rPr lang="es-MX" altLang="es-MX" sz="1050" dirty="0"/>
              <a:t> </a:t>
            </a:r>
            <a:r>
              <a:rPr lang="es-MX" altLang="es-MX" sz="1050" dirty="0" err="1"/>
              <a:t>administration</a:t>
            </a:r>
            <a:r>
              <a:rPr lang="es-MX" altLang="es-MX" sz="1050" dirty="0"/>
              <a:t> of cannabidiol to </a:t>
            </a:r>
            <a:r>
              <a:rPr lang="es-MX" altLang="es-MX" sz="1050" dirty="0" err="1"/>
              <a:t>healthy</a:t>
            </a:r>
            <a:r>
              <a:rPr lang="es-MX" altLang="es-MX" sz="1050" dirty="0"/>
              <a:t> </a:t>
            </a:r>
            <a:r>
              <a:rPr lang="es-MX" altLang="es-MX" sz="1050" dirty="0" err="1"/>
              <a:t>volunteers</a:t>
            </a:r>
            <a:r>
              <a:rPr lang="es-MX" altLang="es-MX" sz="1050" dirty="0"/>
              <a:t> and </a:t>
            </a:r>
            <a:r>
              <a:rPr lang="es-MX" altLang="es-MX" sz="1050" dirty="0" err="1"/>
              <a:t>epileptic</a:t>
            </a:r>
            <a:r>
              <a:rPr lang="es-MX" altLang="es-MX" sz="1050" dirty="0"/>
              <a:t> </a:t>
            </a:r>
            <a:r>
              <a:rPr lang="es-MX" altLang="es-MX" sz="1050" dirty="0" err="1"/>
              <a:t>patients</a:t>
            </a:r>
            <a:r>
              <a:rPr lang="es-MX" altLang="es-MX" sz="1050" dirty="0"/>
              <a:t>,” R </a:t>
            </a:r>
            <a:r>
              <a:rPr lang="es-MX" altLang="es-MX" sz="1050" dirty="0" err="1"/>
              <a:t>Pharmacology</a:t>
            </a:r>
            <a:r>
              <a:rPr lang="es-MX" altLang="es-MX" sz="1050" dirty="0"/>
              <a:t>. 1980;21(3):175-85.</a:t>
            </a:r>
          </a:p>
        </p:txBody>
      </p:sp>
      <p:sp>
        <p:nvSpPr>
          <p:cNvPr id="35845" name="CuadroTexto 3"/>
          <p:cNvSpPr txBox="1">
            <a:spLocks noChangeArrowheads="1"/>
          </p:cNvSpPr>
          <p:nvPr/>
        </p:nvSpPr>
        <p:spPr bwMode="auto">
          <a:xfrm>
            <a:off x="-82506" y="218046"/>
            <a:ext cx="987775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MX" altLang="es-MX" dirty="0">
                <a:latin typeface="+mj-lt"/>
              </a:rPr>
              <a:t>Reportes de eficacia del Cannabidiol en Epilepsia</a:t>
            </a:r>
          </a:p>
        </p:txBody>
      </p:sp>
    </p:spTree>
    <p:extLst>
      <p:ext uri="{BB962C8B-B14F-4D97-AF65-F5344CB8AC3E}">
        <p14:creationId xmlns:p14="http://schemas.microsoft.com/office/powerpoint/2010/main" val="227986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5843">
                                            <p:txEl>
                                              <p:pRg st="2" end="2"/>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35843">
                                            <p:txEl>
                                              <p:pRg st="3" end="3"/>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35843">
                                            <p:txEl>
                                              <p:pRg st="4" end="4"/>
                                            </p:txEl>
                                          </p:spTgt>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35843">
                                            <p:txEl>
                                              <p:pRg st="5" end="5"/>
                                            </p:txEl>
                                          </p:spTgt>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35843">
                                            <p:txEl>
                                              <p:pRg st="6" end="6"/>
                                            </p:txEl>
                                          </p:spTgt>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grpId="0" nodeType="afterEffect">
                                  <p:stCondLst>
                                    <p:cond delay="1000"/>
                                  </p:stCondLst>
                                  <p:childTnLst>
                                    <p:set>
                                      <p:cBhvr>
                                        <p:cTn id="24" dur="1" fill="hold">
                                          <p:stCondLst>
                                            <p:cond delay="0"/>
                                          </p:stCondLst>
                                        </p:cTn>
                                        <p:tgtEl>
                                          <p:spTgt spid="358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2">
            <a:extLst>
              <a:ext uri="{28A0092B-C50C-407E-A947-70E740481C1C}">
                <a14:useLocalDpi xmlns:a14="http://schemas.microsoft.com/office/drawing/2010/main" val="0"/>
              </a:ext>
            </a:extLst>
          </a:blip>
          <a:srcRect l="5623" t="11491" r="36867" b="6250"/>
          <a:stretch>
            <a:fillRect/>
          </a:stretch>
        </p:blipFill>
        <p:spPr bwMode="auto">
          <a:xfrm>
            <a:off x="2495549" y="-156888"/>
            <a:ext cx="8411257" cy="676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Conector recto 4"/>
          <p:cNvCxnSpPr/>
          <p:nvPr/>
        </p:nvCxnSpPr>
        <p:spPr>
          <a:xfrm>
            <a:off x="7006107" y="5859887"/>
            <a:ext cx="345153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ector recto 6"/>
          <p:cNvCxnSpPr/>
          <p:nvPr/>
        </p:nvCxnSpPr>
        <p:spPr>
          <a:xfrm flipV="1">
            <a:off x="2640169" y="6141077"/>
            <a:ext cx="7969876" cy="150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flipV="1">
            <a:off x="2663779" y="6396509"/>
            <a:ext cx="7969876" cy="150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flipV="1">
            <a:off x="2661631" y="6639062"/>
            <a:ext cx="7969876" cy="150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327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p:cNvSpPr>
            <a:spLocks noGrp="1"/>
          </p:cNvSpPr>
          <p:nvPr>
            <p:ph idx="1"/>
          </p:nvPr>
        </p:nvSpPr>
        <p:spPr>
          <a:xfrm>
            <a:off x="0" y="906556"/>
            <a:ext cx="10465283" cy="1183502"/>
          </a:xfrm>
        </p:spPr>
        <p:txBody>
          <a:bodyPr>
            <a:normAutofit/>
          </a:bodyPr>
          <a:lstStyle/>
          <a:p>
            <a:r>
              <a:rPr lang="es-MX" sz="4400" dirty="0"/>
              <a:t>1) Cuántos tipos de Cannabis hay?</a:t>
            </a:r>
          </a:p>
        </p:txBody>
      </p:sp>
      <p:sp>
        <p:nvSpPr>
          <p:cNvPr id="4" name="Marcador de pie de página 3"/>
          <p:cNvSpPr>
            <a:spLocks noGrp="1"/>
          </p:cNvSpPr>
          <p:nvPr>
            <p:ph type="ftr" sz="quarter" idx="11"/>
          </p:nvPr>
        </p:nvSpPr>
        <p:spPr/>
        <p:txBody>
          <a:bodyPr/>
          <a:lstStyle/>
          <a:p>
            <a:r>
              <a:rPr lang="es-MX" dirty="0"/>
              <a:t>DR. CARLOS G. AGUIRRE VELÁZQUEZ     www.neurologiainfantil.com.mx</a:t>
            </a:r>
            <a:endParaRPr lang="en-US" dirty="0"/>
          </a:p>
        </p:txBody>
      </p:sp>
      <p:pic>
        <p:nvPicPr>
          <p:cNvPr id="1026" name="Picture 2" descr="http://www.nature.com/nature/journal/v525/n7570_supp/images/525S4a-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700" y="1984815"/>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6244044" y="1985551"/>
            <a:ext cx="3435531" cy="4247317"/>
          </a:xfrm>
          <a:prstGeom prst="rect">
            <a:avLst/>
          </a:prstGeom>
          <a:noFill/>
        </p:spPr>
        <p:txBody>
          <a:bodyPr wrap="square" rtlCol="0">
            <a:spAutoFit/>
          </a:bodyPr>
          <a:lstStyle/>
          <a:p>
            <a:pPr marL="285750" indent="-285750">
              <a:buFont typeface="Arial" panose="020B0604020202020204" pitchFamily="34" charset="0"/>
              <a:buChar char="•"/>
            </a:pPr>
            <a:r>
              <a:rPr lang="es-MX" dirty="0"/>
              <a:t>La Cannabis derivó hace unos 27,8 millones de años del </a:t>
            </a:r>
            <a:r>
              <a:rPr lang="es-MX" dirty="0" err="1"/>
              <a:t>Humulus</a:t>
            </a:r>
            <a:r>
              <a:rPr lang="es-MX" dirty="0"/>
              <a:t>, la planta de lúpulo utilizado para dar la cerveza sus amargos y florales sabores, según la genética.</a:t>
            </a:r>
          </a:p>
          <a:p>
            <a:endParaRPr lang="es-MX" dirty="0"/>
          </a:p>
          <a:p>
            <a:pPr marL="285750" indent="-285750">
              <a:buFont typeface="Arial" panose="020B0604020202020204" pitchFamily="34" charset="0"/>
              <a:buChar char="•"/>
            </a:pPr>
            <a:r>
              <a:rPr lang="es-MX" dirty="0"/>
              <a:t>El análisis fue presentado en la Reunión Internacional de la Sociedad de Investigación de Cannabis en el 2010 por el botánico John </a:t>
            </a:r>
            <a:r>
              <a:rPr lang="es-MX" dirty="0" err="1"/>
              <a:t>McPartland</a:t>
            </a:r>
            <a:r>
              <a:rPr lang="es-MX" dirty="0"/>
              <a:t> y Geoffrey Guido de London </a:t>
            </a:r>
            <a:r>
              <a:rPr lang="es-MX" dirty="0" err="1"/>
              <a:t>based</a:t>
            </a:r>
            <a:r>
              <a:rPr lang="es-MX" dirty="0"/>
              <a:t> GW </a:t>
            </a:r>
            <a:r>
              <a:rPr lang="es-MX" dirty="0" err="1"/>
              <a:t>Pharmaceuticals</a:t>
            </a:r>
            <a:r>
              <a:rPr lang="es-MX" dirty="0"/>
              <a:t>. </a:t>
            </a:r>
          </a:p>
        </p:txBody>
      </p:sp>
    </p:spTree>
    <p:extLst>
      <p:ext uri="{BB962C8B-B14F-4D97-AF65-F5344CB8AC3E}">
        <p14:creationId xmlns:p14="http://schemas.microsoft.com/office/powerpoint/2010/main" val="23651096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uadroTexto 4"/>
          <p:cNvSpPr txBox="1">
            <a:spLocks noChangeArrowheads="1"/>
          </p:cNvSpPr>
          <p:nvPr/>
        </p:nvSpPr>
        <p:spPr bwMode="auto">
          <a:xfrm>
            <a:off x="4727575" y="6308725"/>
            <a:ext cx="4248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es-MX" sz="1100">
                <a:solidFill>
                  <a:schemeClr val="bg1"/>
                </a:solidFill>
              </a:rPr>
              <a:t>	Epilepsy Behav. 2015 Apr 2;45:49-52.</a:t>
            </a:r>
            <a:endParaRPr lang="es-MX" altLang="es-MX" sz="1100">
              <a:solidFill>
                <a:schemeClr val="bg1"/>
              </a:solidFill>
            </a:endParaRPr>
          </a:p>
        </p:txBody>
      </p:sp>
      <p:sp>
        <p:nvSpPr>
          <p:cNvPr id="2" name="1 CuadroTexto"/>
          <p:cNvSpPr txBox="1"/>
          <p:nvPr/>
        </p:nvSpPr>
        <p:spPr>
          <a:xfrm>
            <a:off x="1131442" y="3168650"/>
            <a:ext cx="8707437" cy="3140075"/>
          </a:xfrm>
          <a:prstGeom prst="rect">
            <a:avLst/>
          </a:prstGeom>
          <a:noFill/>
        </p:spPr>
        <p:txBody>
          <a:bodyPr>
            <a:spAutoFit/>
          </a:bodyPr>
          <a:lstStyle/>
          <a:p>
            <a:pPr>
              <a:defRPr/>
            </a:pPr>
            <a:r>
              <a:rPr lang="es-MX" dirty="0"/>
              <a:t>Resultados:  </a:t>
            </a:r>
          </a:p>
          <a:p>
            <a:pPr marL="285750" indent="-285750">
              <a:buFont typeface="Arial" panose="020B0604020202020204" pitchFamily="34" charset="0"/>
              <a:buChar char="•"/>
              <a:defRPr/>
            </a:pPr>
            <a:r>
              <a:rPr lang="es-MX" dirty="0"/>
              <a:t>Se incluyeron 75 pacientes. </a:t>
            </a:r>
          </a:p>
          <a:p>
            <a:pPr marL="285750" indent="-285750">
              <a:buFont typeface="Arial" panose="020B0604020202020204" pitchFamily="34" charset="0"/>
              <a:buChar char="•"/>
              <a:defRPr/>
            </a:pPr>
            <a:r>
              <a:rPr lang="es-MX" dirty="0"/>
              <a:t>El 57 % reportaron algún tipo de mejoría en el control de las crisis.</a:t>
            </a:r>
          </a:p>
          <a:p>
            <a:pPr marL="285750" indent="-285750">
              <a:buFont typeface="Arial" panose="020B0604020202020204" pitchFamily="34" charset="0"/>
              <a:buChar char="•"/>
              <a:defRPr/>
            </a:pPr>
            <a:r>
              <a:rPr lang="es-MX" dirty="0"/>
              <a:t>El 33 % reportó una reducción de más del 50 % de sus crisis.</a:t>
            </a:r>
          </a:p>
          <a:p>
            <a:pPr marL="285750" indent="-285750">
              <a:buFont typeface="Arial" panose="020B0604020202020204" pitchFamily="34" charset="0"/>
              <a:buChar char="•"/>
              <a:defRPr/>
            </a:pPr>
            <a:r>
              <a:rPr lang="es-MX" dirty="0"/>
              <a:t>La respuesta fue diferente en cuanto al tipo de Síndrome Epiléptico:  </a:t>
            </a:r>
          </a:p>
          <a:p>
            <a:pPr marL="285750" indent="-285750">
              <a:buFont typeface="Arial" panose="020B0604020202020204" pitchFamily="34" charset="0"/>
              <a:buChar char="•"/>
              <a:defRPr/>
            </a:pPr>
            <a:r>
              <a:rPr lang="es-MX" dirty="0" err="1"/>
              <a:t>Sx</a:t>
            </a:r>
            <a:r>
              <a:rPr lang="es-MX" dirty="0"/>
              <a:t>. de </a:t>
            </a:r>
            <a:r>
              <a:rPr lang="es-MX" dirty="0" err="1"/>
              <a:t>Dravet</a:t>
            </a:r>
            <a:r>
              <a:rPr lang="es-MX" dirty="0"/>
              <a:t>: 23 %</a:t>
            </a:r>
          </a:p>
          <a:p>
            <a:pPr marL="285750" indent="-285750">
              <a:buFont typeface="Arial" panose="020B0604020202020204" pitchFamily="34" charset="0"/>
              <a:buChar char="•"/>
              <a:defRPr/>
            </a:pPr>
            <a:r>
              <a:rPr lang="es-MX" dirty="0" err="1"/>
              <a:t>Sx</a:t>
            </a:r>
            <a:r>
              <a:rPr lang="es-MX" dirty="0"/>
              <a:t>. de </a:t>
            </a:r>
            <a:r>
              <a:rPr lang="es-MX" dirty="0" err="1"/>
              <a:t>Doose</a:t>
            </a:r>
            <a:r>
              <a:rPr lang="es-MX" dirty="0"/>
              <a:t>:  0 %.</a:t>
            </a:r>
          </a:p>
          <a:p>
            <a:pPr marL="285750" indent="-285750">
              <a:buFont typeface="Arial" panose="020B0604020202020204" pitchFamily="34" charset="0"/>
              <a:buChar char="•"/>
              <a:defRPr/>
            </a:pPr>
            <a:r>
              <a:rPr lang="es-MX" dirty="0" err="1"/>
              <a:t>Sx</a:t>
            </a:r>
            <a:r>
              <a:rPr lang="es-MX" dirty="0"/>
              <a:t>. de </a:t>
            </a:r>
            <a:r>
              <a:rPr lang="es-MX" dirty="0" err="1"/>
              <a:t>Lennox</a:t>
            </a:r>
            <a:r>
              <a:rPr lang="es-MX" dirty="0"/>
              <a:t> </a:t>
            </a:r>
            <a:r>
              <a:rPr lang="es-MX" dirty="0" err="1"/>
              <a:t>Gastaut</a:t>
            </a:r>
            <a:r>
              <a:rPr lang="es-MX" dirty="0"/>
              <a:t>: 88.9 %</a:t>
            </a:r>
          </a:p>
          <a:p>
            <a:pPr marL="285750" indent="-285750">
              <a:buFont typeface="Arial" panose="020B0604020202020204" pitchFamily="34" charset="0"/>
              <a:buChar char="•"/>
              <a:defRPr/>
            </a:pPr>
            <a:r>
              <a:rPr lang="es-MX" dirty="0"/>
              <a:t>Beneficios adicionales:  </a:t>
            </a:r>
          </a:p>
          <a:p>
            <a:pPr marL="285750" indent="-285750">
              <a:buFont typeface="Arial" panose="020B0604020202020204" pitchFamily="34" charset="0"/>
              <a:buChar char="•"/>
              <a:defRPr/>
            </a:pPr>
            <a:r>
              <a:rPr lang="es-MX" dirty="0"/>
              <a:t>Mejoría conductual y del estado de alerta: 33 %</a:t>
            </a:r>
          </a:p>
          <a:p>
            <a:pPr marL="285750" indent="-285750">
              <a:buFont typeface="Arial" panose="020B0604020202020204" pitchFamily="34" charset="0"/>
              <a:buChar char="•"/>
              <a:defRPr/>
            </a:pPr>
            <a:r>
              <a:rPr lang="es-MX" dirty="0"/>
              <a:t>Mejoría del lenguaje:  10 %</a:t>
            </a:r>
          </a:p>
        </p:txBody>
      </p:sp>
      <p:pic>
        <p:nvPicPr>
          <p:cNvPr id="38916" name="Picture 2"/>
          <p:cNvPicPr>
            <a:picLocks noChangeAspect="1" noChangeArrowheads="1"/>
          </p:cNvPicPr>
          <p:nvPr/>
        </p:nvPicPr>
        <p:blipFill>
          <a:blip r:embed="rId2">
            <a:extLst>
              <a:ext uri="{28A0092B-C50C-407E-A947-70E740481C1C}">
                <a14:useLocalDpi xmlns:a14="http://schemas.microsoft.com/office/drawing/2010/main" val="0"/>
              </a:ext>
            </a:extLst>
          </a:blip>
          <a:srcRect l="5695" t="20689" r="30812" b="46983"/>
          <a:stretch>
            <a:fillRect/>
          </a:stretch>
        </p:blipFill>
        <p:spPr bwMode="auto">
          <a:xfrm>
            <a:off x="0" y="68210"/>
            <a:ext cx="9647483"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494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2">
            <a:extLst>
              <a:ext uri="{28A0092B-C50C-407E-A947-70E740481C1C}">
                <a14:useLocalDpi xmlns:a14="http://schemas.microsoft.com/office/drawing/2010/main" val="0"/>
              </a:ext>
            </a:extLst>
          </a:blip>
          <a:srcRect l="18176" t="11208" r="18573" b="6248"/>
          <a:stretch>
            <a:fillRect/>
          </a:stretch>
        </p:blipFill>
        <p:spPr bwMode="auto">
          <a:xfrm>
            <a:off x="1919287" y="-5478"/>
            <a:ext cx="9204200" cy="6754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9472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CuadroTexto"/>
          <p:cNvSpPr txBox="1">
            <a:spLocks noChangeArrowheads="1"/>
          </p:cNvSpPr>
          <p:nvPr/>
        </p:nvSpPr>
        <p:spPr bwMode="auto">
          <a:xfrm>
            <a:off x="512139" y="194212"/>
            <a:ext cx="10277341"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eaLnBrk="1" hangingPunct="1">
              <a:spcBef>
                <a:spcPct val="0"/>
              </a:spcBef>
              <a:buNone/>
            </a:pPr>
            <a:r>
              <a:rPr lang="es-MX" altLang="es-MX" sz="2000" dirty="0">
                <a:latin typeface="+mn-lt"/>
              </a:rPr>
              <a:t>123 PACIENTES con EPIDIOLEX  (GW </a:t>
            </a:r>
            <a:r>
              <a:rPr lang="es-MX" altLang="es-MX" sz="2000" dirty="0" err="1">
                <a:latin typeface="+mn-lt"/>
              </a:rPr>
              <a:t>Pharma</a:t>
            </a:r>
            <a:r>
              <a:rPr lang="es-MX" altLang="es-MX" sz="2000" dirty="0">
                <a:latin typeface="+mn-lt"/>
              </a:rPr>
              <a:t>). Seguimiento a 12 semanas. </a:t>
            </a:r>
          </a:p>
          <a:p>
            <a:pPr marL="0" indent="0" algn="ctr" eaLnBrk="1" hangingPunct="1">
              <a:spcBef>
                <a:spcPct val="0"/>
              </a:spcBef>
              <a:buNone/>
            </a:pPr>
            <a:r>
              <a:rPr lang="es-MX" altLang="es-MX" sz="2000" dirty="0" err="1">
                <a:latin typeface="+mn-lt"/>
              </a:rPr>
              <a:t>Devisnky</a:t>
            </a:r>
            <a:r>
              <a:rPr lang="es-MX" altLang="es-MX" sz="2000" dirty="0">
                <a:latin typeface="+mn-lt"/>
              </a:rPr>
              <a:t>, O.</a:t>
            </a:r>
          </a:p>
          <a:p>
            <a:pPr eaLnBrk="1" hangingPunct="1">
              <a:spcBef>
                <a:spcPct val="0"/>
              </a:spcBef>
            </a:pPr>
            <a:endParaRPr lang="es-MX" altLang="es-MX" sz="2000" dirty="0">
              <a:latin typeface="+mn-lt"/>
            </a:endParaRPr>
          </a:p>
          <a:p>
            <a:pPr lvl="1">
              <a:spcBef>
                <a:spcPct val="0"/>
              </a:spcBef>
            </a:pPr>
            <a:r>
              <a:rPr lang="es-MX" altLang="es-MX" sz="1600" dirty="0">
                <a:latin typeface="+mn-lt"/>
              </a:rPr>
              <a:t>12 % tuvieron control total de las crisis</a:t>
            </a:r>
          </a:p>
          <a:p>
            <a:pPr lvl="1">
              <a:spcBef>
                <a:spcPct val="0"/>
              </a:spcBef>
            </a:pPr>
            <a:r>
              <a:rPr lang="es-MX" altLang="es-MX" sz="1600" dirty="0">
                <a:latin typeface="+mn-lt"/>
              </a:rPr>
              <a:t>La mediana de reducción de sus crisis fue del 46 % del total de pacientes.</a:t>
            </a:r>
          </a:p>
          <a:p>
            <a:pPr lvl="1">
              <a:spcBef>
                <a:spcPct val="0"/>
              </a:spcBef>
            </a:pPr>
            <a:r>
              <a:rPr lang="es-MX" altLang="es-MX" sz="1600" dirty="0">
                <a:latin typeface="+mn-lt"/>
              </a:rPr>
              <a:t>Y de 62.7 % en los niños con </a:t>
            </a:r>
            <a:r>
              <a:rPr lang="es-MX" altLang="es-MX" sz="1600" dirty="0" err="1">
                <a:latin typeface="+mn-lt"/>
              </a:rPr>
              <a:t>Sx</a:t>
            </a:r>
            <a:r>
              <a:rPr lang="es-MX" altLang="es-MX" sz="1600" dirty="0">
                <a:latin typeface="+mn-lt"/>
              </a:rPr>
              <a:t>. De Doose. </a:t>
            </a:r>
          </a:p>
          <a:p>
            <a:pPr lvl="1">
              <a:spcBef>
                <a:spcPct val="0"/>
              </a:spcBef>
            </a:pPr>
            <a:r>
              <a:rPr lang="es-MX" altLang="es-MX" sz="1600" dirty="0">
                <a:latin typeface="+mn-lt"/>
              </a:rPr>
              <a:t>En el </a:t>
            </a:r>
            <a:r>
              <a:rPr lang="es-MX" altLang="es-MX" sz="1600" dirty="0" err="1">
                <a:latin typeface="+mn-lt"/>
              </a:rPr>
              <a:t>Sx</a:t>
            </a:r>
            <a:r>
              <a:rPr lang="es-MX" altLang="es-MX" sz="1600" dirty="0">
                <a:latin typeface="+mn-lt"/>
              </a:rPr>
              <a:t>. de Dravet </a:t>
            </a:r>
            <a:r>
              <a:rPr lang="es-MX" altLang="es-MX" sz="1600" dirty="0" err="1">
                <a:latin typeface="+mn-lt"/>
              </a:rPr>
              <a:t>reduccion</a:t>
            </a:r>
            <a:r>
              <a:rPr lang="es-MX" altLang="es-MX" sz="1600" dirty="0">
                <a:latin typeface="+mn-lt"/>
              </a:rPr>
              <a:t> en la frecuencia del 51 %. </a:t>
            </a:r>
          </a:p>
          <a:p>
            <a:pPr lvl="1">
              <a:spcBef>
                <a:spcPct val="0"/>
              </a:spcBef>
            </a:pPr>
            <a:r>
              <a:rPr lang="es-MX" altLang="es-MX" sz="1600" dirty="0">
                <a:latin typeface="+mn-lt"/>
              </a:rPr>
              <a:t>En el </a:t>
            </a:r>
            <a:r>
              <a:rPr lang="es-MX" altLang="es-MX" sz="1600" dirty="0" err="1">
                <a:latin typeface="+mn-lt"/>
              </a:rPr>
              <a:t>Sx</a:t>
            </a:r>
            <a:r>
              <a:rPr lang="es-MX" altLang="es-MX" sz="1600" dirty="0">
                <a:latin typeface="+mn-lt"/>
              </a:rPr>
              <a:t>. De Lennox Gastaut hubo reducción de las crisis atónicas en el 71.1 %.</a:t>
            </a:r>
          </a:p>
          <a:p>
            <a:pPr eaLnBrk="1" hangingPunct="1">
              <a:spcBef>
                <a:spcPct val="0"/>
              </a:spcBef>
            </a:pPr>
            <a:endParaRPr lang="es-MX" altLang="es-MX" sz="2000" dirty="0">
              <a:latin typeface="+mn-lt"/>
            </a:endParaRPr>
          </a:p>
          <a:p>
            <a:pPr eaLnBrk="1" hangingPunct="1">
              <a:spcBef>
                <a:spcPct val="0"/>
              </a:spcBef>
            </a:pPr>
            <a:r>
              <a:rPr lang="es-MX" altLang="es-MX" sz="2000" dirty="0">
                <a:latin typeface="+mn-lt"/>
              </a:rPr>
              <a:t>Del total de pacientes el 47 % tuvieron un control mayor del 50 % de la frecuencia </a:t>
            </a:r>
            <a:r>
              <a:rPr lang="es-MX" altLang="es-MX" sz="1600" dirty="0">
                <a:latin typeface="+mn-lt"/>
              </a:rPr>
              <a:t>de las crisis. </a:t>
            </a:r>
          </a:p>
          <a:p>
            <a:pPr eaLnBrk="1" hangingPunct="1">
              <a:spcBef>
                <a:spcPct val="0"/>
              </a:spcBef>
            </a:pPr>
            <a:endParaRPr lang="es-MX" altLang="es-MX" sz="2000" dirty="0">
              <a:latin typeface="+mn-lt"/>
            </a:endParaRPr>
          </a:p>
          <a:p>
            <a:pPr eaLnBrk="1" hangingPunct="1">
              <a:spcBef>
                <a:spcPct val="0"/>
              </a:spcBef>
            </a:pPr>
            <a:r>
              <a:rPr lang="es-MX" altLang="es-MX" sz="2000" dirty="0">
                <a:latin typeface="+mn-lt"/>
              </a:rPr>
              <a:t>Terapia concomitante con Clobazam con mejores resultados.</a:t>
            </a:r>
          </a:p>
          <a:p>
            <a:pPr eaLnBrk="1" hangingPunct="1">
              <a:spcBef>
                <a:spcPct val="0"/>
              </a:spcBef>
            </a:pPr>
            <a:endParaRPr lang="en-US" altLang="es-MX" sz="2000" dirty="0">
              <a:latin typeface="+mn-lt"/>
            </a:endParaRPr>
          </a:p>
          <a:p>
            <a:pPr eaLnBrk="1" hangingPunct="1">
              <a:spcBef>
                <a:spcPct val="0"/>
              </a:spcBef>
            </a:pPr>
            <a:r>
              <a:rPr lang="en-US" altLang="es-MX" sz="2000" dirty="0" err="1">
                <a:latin typeface="+mn-lt"/>
              </a:rPr>
              <a:t>Efectos</a:t>
            </a:r>
            <a:r>
              <a:rPr lang="en-US" altLang="es-MX" sz="2000" dirty="0">
                <a:latin typeface="+mn-lt"/>
              </a:rPr>
              <a:t> </a:t>
            </a:r>
            <a:r>
              <a:rPr lang="en-US" altLang="es-MX" sz="2000" dirty="0" err="1">
                <a:latin typeface="+mn-lt"/>
              </a:rPr>
              <a:t>adversos</a:t>
            </a:r>
            <a:r>
              <a:rPr lang="en-US" altLang="es-MX" sz="2000" dirty="0">
                <a:latin typeface="+mn-lt"/>
              </a:rPr>
              <a:t>: </a:t>
            </a:r>
            <a:r>
              <a:rPr lang="en-US" altLang="es-MX" sz="2000" dirty="0" err="1">
                <a:latin typeface="+mn-lt"/>
              </a:rPr>
              <a:t>somnolencia</a:t>
            </a:r>
            <a:r>
              <a:rPr lang="en-US" altLang="es-MX" sz="2000" dirty="0">
                <a:latin typeface="+mn-lt"/>
              </a:rPr>
              <a:t> (23%), </a:t>
            </a:r>
            <a:r>
              <a:rPr lang="en-US" altLang="es-MX" sz="2000" dirty="0" err="1">
                <a:latin typeface="+mn-lt"/>
              </a:rPr>
              <a:t>diarrea</a:t>
            </a:r>
            <a:r>
              <a:rPr lang="en-US" altLang="es-MX" sz="2000" dirty="0">
                <a:latin typeface="+mn-lt"/>
              </a:rPr>
              <a:t> (23%), </a:t>
            </a:r>
            <a:r>
              <a:rPr lang="en-US" altLang="es-MX" sz="2000" dirty="0" err="1">
                <a:latin typeface="+mn-lt"/>
              </a:rPr>
              <a:t>fatiga</a:t>
            </a:r>
            <a:r>
              <a:rPr lang="en-US" altLang="es-MX" sz="2000" dirty="0">
                <a:latin typeface="+mn-lt"/>
              </a:rPr>
              <a:t> (17%), </a:t>
            </a:r>
            <a:r>
              <a:rPr lang="en-US" altLang="es-MX" sz="2000" dirty="0" err="1">
                <a:latin typeface="+mn-lt"/>
              </a:rPr>
              <a:t>dismunución</a:t>
            </a:r>
            <a:r>
              <a:rPr lang="en-US" altLang="es-MX" sz="2000" dirty="0">
                <a:latin typeface="+mn-lt"/>
              </a:rPr>
              <a:t> del </a:t>
            </a:r>
            <a:r>
              <a:rPr lang="en-US" altLang="es-MX" sz="2000" dirty="0" err="1">
                <a:latin typeface="+mn-lt"/>
              </a:rPr>
              <a:t>apetito</a:t>
            </a:r>
            <a:r>
              <a:rPr lang="en-US" altLang="es-MX" sz="2000" dirty="0">
                <a:latin typeface="+mn-lt"/>
              </a:rPr>
              <a:t> (16%), </a:t>
            </a:r>
            <a:r>
              <a:rPr lang="en-US" altLang="es-MX" sz="2000" dirty="0" err="1">
                <a:latin typeface="+mn-lt"/>
              </a:rPr>
              <a:t>convulsiones</a:t>
            </a:r>
            <a:r>
              <a:rPr lang="en-US" altLang="es-MX" sz="2000" dirty="0">
                <a:latin typeface="+mn-lt"/>
              </a:rPr>
              <a:t> (17%) y </a:t>
            </a:r>
            <a:r>
              <a:rPr lang="en-US" altLang="es-MX" sz="2000" dirty="0" err="1">
                <a:latin typeface="+mn-lt"/>
              </a:rPr>
              <a:t>vómito</a:t>
            </a:r>
            <a:r>
              <a:rPr lang="en-US" altLang="es-MX" sz="2000" dirty="0">
                <a:latin typeface="+mn-lt"/>
              </a:rPr>
              <a:t> (10%). </a:t>
            </a:r>
          </a:p>
          <a:p>
            <a:pPr eaLnBrk="1" hangingPunct="1">
              <a:spcBef>
                <a:spcPct val="0"/>
              </a:spcBef>
            </a:pPr>
            <a:endParaRPr lang="en-US" altLang="es-MX" sz="2000" dirty="0">
              <a:latin typeface="+mn-lt"/>
            </a:endParaRPr>
          </a:p>
          <a:p>
            <a:pPr eaLnBrk="1" hangingPunct="1">
              <a:spcBef>
                <a:spcPct val="0"/>
              </a:spcBef>
            </a:pPr>
            <a:r>
              <a:rPr lang="en-US" altLang="es-MX" sz="2000" dirty="0">
                <a:latin typeface="+mn-lt"/>
              </a:rPr>
              <a:t>14 </a:t>
            </a:r>
            <a:r>
              <a:rPr lang="en-US" altLang="es-MX" sz="2000" dirty="0" err="1">
                <a:latin typeface="+mn-lt"/>
              </a:rPr>
              <a:t>pacientes</a:t>
            </a:r>
            <a:r>
              <a:rPr lang="en-US" altLang="es-MX" sz="2000" dirty="0">
                <a:latin typeface="+mn-lt"/>
              </a:rPr>
              <a:t> (4%) </a:t>
            </a:r>
            <a:r>
              <a:rPr lang="en-US" altLang="es-MX" sz="2000" dirty="0" err="1">
                <a:latin typeface="+mn-lt"/>
              </a:rPr>
              <a:t>suspendieron</a:t>
            </a:r>
            <a:r>
              <a:rPr lang="en-US" altLang="es-MX" sz="2000" dirty="0">
                <a:latin typeface="+mn-lt"/>
              </a:rPr>
              <a:t> el Tx. </a:t>
            </a:r>
            <a:r>
              <a:rPr lang="en-US" altLang="es-MX" sz="2000" dirty="0" err="1">
                <a:latin typeface="+mn-lt"/>
              </a:rPr>
              <a:t>por</a:t>
            </a:r>
            <a:r>
              <a:rPr lang="en-US" altLang="es-MX" sz="2000" dirty="0">
                <a:latin typeface="+mn-lt"/>
              </a:rPr>
              <a:t> </a:t>
            </a:r>
            <a:r>
              <a:rPr lang="en-US" altLang="es-MX" sz="2000" dirty="0" err="1">
                <a:latin typeface="+mn-lt"/>
              </a:rPr>
              <a:t>efecto</a:t>
            </a:r>
            <a:r>
              <a:rPr lang="en-US" altLang="es-MX" sz="2000" dirty="0">
                <a:latin typeface="+mn-lt"/>
              </a:rPr>
              <a:t> </a:t>
            </a:r>
            <a:r>
              <a:rPr lang="en-US" altLang="es-MX" sz="2000" dirty="0" err="1">
                <a:latin typeface="+mn-lt"/>
              </a:rPr>
              <a:t>adverso</a:t>
            </a:r>
            <a:r>
              <a:rPr lang="en-US" altLang="es-MX" sz="2000" dirty="0">
                <a:latin typeface="+mn-lt"/>
              </a:rPr>
              <a:t>. </a:t>
            </a:r>
          </a:p>
          <a:p>
            <a:pPr eaLnBrk="1" hangingPunct="1">
              <a:spcBef>
                <a:spcPct val="0"/>
              </a:spcBef>
            </a:pPr>
            <a:endParaRPr lang="en-US" altLang="es-MX" sz="2000" dirty="0">
              <a:latin typeface="+mn-lt"/>
            </a:endParaRPr>
          </a:p>
          <a:p>
            <a:pPr eaLnBrk="1" hangingPunct="1">
              <a:spcBef>
                <a:spcPct val="0"/>
              </a:spcBef>
            </a:pPr>
            <a:r>
              <a:rPr lang="en-US" altLang="es-MX" sz="2000" dirty="0">
                <a:latin typeface="+mn-lt"/>
              </a:rPr>
              <a:t>36 </a:t>
            </a:r>
            <a:r>
              <a:rPr lang="en-US" altLang="es-MX" sz="2000" dirty="0" err="1">
                <a:latin typeface="+mn-lt"/>
              </a:rPr>
              <a:t>pacientes</a:t>
            </a:r>
            <a:r>
              <a:rPr lang="en-US" altLang="es-MX" sz="2000" dirty="0">
                <a:latin typeface="+mn-lt"/>
              </a:rPr>
              <a:t> (12%) </a:t>
            </a:r>
            <a:r>
              <a:rPr lang="en-US" altLang="es-MX" sz="2000" dirty="0" err="1">
                <a:latin typeface="+mn-lt"/>
              </a:rPr>
              <a:t>suspendieron</a:t>
            </a:r>
            <a:r>
              <a:rPr lang="en-US" altLang="es-MX" sz="2000" dirty="0">
                <a:latin typeface="+mn-lt"/>
              </a:rPr>
              <a:t> el </a:t>
            </a:r>
            <a:r>
              <a:rPr lang="en-US" altLang="es-MX" sz="2000" dirty="0" err="1">
                <a:latin typeface="+mn-lt"/>
              </a:rPr>
              <a:t>tratamiento</a:t>
            </a:r>
            <a:r>
              <a:rPr lang="en-US" altLang="es-MX" sz="2000" dirty="0">
                <a:latin typeface="+mn-lt"/>
              </a:rPr>
              <a:t> </a:t>
            </a:r>
            <a:r>
              <a:rPr lang="en-US" altLang="es-MX" sz="2000" dirty="0" err="1">
                <a:latin typeface="+mn-lt"/>
              </a:rPr>
              <a:t>por</a:t>
            </a:r>
            <a:r>
              <a:rPr lang="en-US" altLang="es-MX" sz="2000" dirty="0">
                <a:latin typeface="+mn-lt"/>
              </a:rPr>
              <a:t> </a:t>
            </a:r>
            <a:r>
              <a:rPr lang="en-US" altLang="es-MX" sz="2000" dirty="0" err="1">
                <a:latin typeface="+mn-lt"/>
              </a:rPr>
              <a:t>nula</a:t>
            </a:r>
            <a:r>
              <a:rPr lang="en-US" altLang="es-MX" sz="2000" dirty="0">
                <a:latin typeface="+mn-lt"/>
              </a:rPr>
              <a:t> </a:t>
            </a:r>
            <a:r>
              <a:rPr lang="en-US" altLang="es-MX" sz="2000" dirty="0" err="1">
                <a:latin typeface="+mn-lt"/>
              </a:rPr>
              <a:t>respuesta</a:t>
            </a:r>
            <a:r>
              <a:rPr lang="en-US" altLang="es-MX" sz="2000" dirty="0">
                <a:latin typeface="+mn-lt"/>
              </a:rPr>
              <a:t>. </a:t>
            </a:r>
            <a:endParaRPr lang="es-MX" altLang="es-MX" sz="2000" dirty="0">
              <a:latin typeface="+mn-lt"/>
            </a:endParaRPr>
          </a:p>
          <a:p>
            <a:pPr eaLnBrk="1" hangingPunct="1">
              <a:spcBef>
                <a:spcPct val="0"/>
              </a:spcBef>
            </a:pPr>
            <a:endParaRPr lang="es-MX" altLang="es-MX" sz="2000" dirty="0">
              <a:latin typeface="+mn-lt"/>
            </a:endParaRPr>
          </a:p>
        </p:txBody>
      </p:sp>
      <p:sp>
        <p:nvSpPr>
          <p:cNvPr id="40963" name="2 CuadroTexto"/>
          <p:cNvSpPr txBox="1">
            <a:spLocks noChangeArrowheads="1"/>
          </p:cNvSpPr>
          <p:nvPr/>
        </p:nvSpPr>
        <p:spPr bwMode="auto">
          <a:xfrm>
            <a:off x="5016501" y="6165851"/>
            <a:ext cx="5400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1200" dirty="0" err="1">
                <a:solidFill>
                  <a:srgbClr val="FF0000"/>
                </a:solidFill>
              </a:rPr>
              <a:t>Orrin</a:t>
            </a:r>
            <a:r>
              <a:rPr lang="es-MX" altLang="es-MX" sz="1200" dirty="0">
                <a:solidFill>
                  <a:srgbClr val="FF0000"/>
                </a:solidFill>
              </a:rPr>
              <a:t> Devinsky et al.  American </a:t>
            </a:r>
            <a:r>
              <a:rPr lang="es-MX" altLang="es-MX" sz="1200" dirty="0" err="1">
                <a:solidFill>
                  <a:srgbClr val="FF0000"/>
                </a:solidFill>
              </a:rPr>
              <a:t>Epilepsy</a:t>
            </a:r>
            <a:r>
              <a:rPr lang="es-MX" altLang="es-MX" sz="1200" dirty="0">
                <a:solidFill>
                  <a:srgbClr val="FF0000"/>
                </a:solidFill>
              </a:rPr>
              <a:t> </a:t>
            </a:r>
            <a:r>
              <a:rPr lang="es-MX" altLang="es-MX" sz="1200" dirty="0" err="1">
                <a:solidFill>
                  <a:srgbClr val="FF0000"/>
                </a:solidFill>
              </a:rPr>
              <a:t>Society</a:t>
            </a:r>
            <a:r>
              <a:rPr lang="es-MX" altLang="es-MX" sz="1200" dirty="0">
                <a:solidFill>
                  <a:srgbClr val="FF0000"/>
                </a:solidFill>
              </a:rPr>
              <a:t>- </a:t>
            </a:r>
            <a:r>
              <a:rPr lang="es-MX" altLang="es-MX" sz="1200" dirty="0" err="1">
                <a:solidFill>
                  <a:srgbClr val="FF0000"/>
                </a:solidFill>
              </a:rPr>
              <a:t>Annual</a:t>
            </a:r>
            <a:r>
              <a:rPr lang="es-MX" altLang="es-MX" sz="1200" dirty="0">
                <a:solidFill>
                  <a:srgbClr val="FF0000"/>
                </a:solidFill>
              </a:rPr>
              <a:t> Meeting 2015.</a:t>
            </a:r>
          </a:p>
        </p:txBody>
      </p:sp>
    </p:spTree>
    <p:extLst>
      <p:ext uri="{BB962C8B-B14F-4D97-AF65-F5344CB8AC3E}">
        <p14:creationId xmlns:p14="http://schemas.microsoft.com/office/powerpoint/2010/main" val="157632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500"/>
                                  </p:stCondLst>
                                  <p:childTnLst>
                                    <p:set>
                                      <p:cBhvr>
                                        <p:cTn id="6" dur="1" fill="hold">
                                          <p:stCondLst>
                                            <p:cond delay="0"/>
                                          </p:stCondLst>
                                        </p:cTn>
                                        <p:tgtEl>
                                          <p:spTgt spid="409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1500"/>
                                  </p:stCondLst>
                                  <p:childTnLst>
                                    <p:set>
                                      <p:cBhvr>
                                        <p:cTn id="10" dur="1" fill="hold">
                                          <p:stCondLst>
                                            <p:cond delay="0"/>
                                          </p:stCondLst>
                                        </p:cTn>
                                        <p:tgtEl>
                                          <p:spTgt spid="40962">
                                            <p:txEl>
                                              <p:pRg st="1" end="1"/>
                                            </p:txEl>
                                          </p:spTgt>
                                        </p:tgtEl>
                                        <p:attrNameLst>
                                          <p:attrName>style.visibility</p:attrName>
                                        </p:attrNameLst>
                                      </p:cBhvr>
                                      <p:to>
                                        <p:strVal val="visible"/>
                                      </p:to>
                                    </p:set>
                                  </p:childTnLst>
                                </p:cTn>
                              </p:par>
                              <p:par>
                                <p:cTn id="11" presetID="1" presetClass="entr" presetSubtype="0" fill="hold" grpId="0" nodeType="withEffect">
                                  <p:stCondLst>
                                    <p:cond delay="1500"/>
                                  </p:stCondLst>
                                  <p:childTnLst>
                                    <p:set>
                                      <p:cBhvr>
                                        <p:cTn id="12" dur="1" fill="hold">
                                          <p:stCondLst>
                                            <p:cond delay="0"/>
                                          </p:stCondLst>
                                        </p:cTn>
                                        <p:tgtEl>
                                          <p:spTgt spid="40962">
                                            <p:txEl>
                                              <p:pRg st="3" end="3"/>
                                            </p:txEl>
                                          </p:spTgt>
                                        </p:tgtEl>
                                        <p:attrNameLst>
                                          <p:attrName>style.visibility</p:attrName>
                                        </p:attrNameLst>
                                      </p:cBhvr>
                                      <p:to>
                                        <p:strVal val="visible"/>
                                      </p:to>
                                    </p:set>
                                  </p:childTnLst>
                                </p:cTn>
                              </p:par>
                              <p:par>
                                <p:cTn id="13" presetID="1" presetClass="entr" presetSubtype="0" fill="hold" grpId="0" nodeType="withEffect">
                                  <p:stCondLst>
                                    <p:cond delay="1500"/>
                                  </p:stCondLst>
                                  <p:childTnLst>
                                    <p:set>
                                      <p:cBhvr>
                                        <p:cTn id="14" dur="1" fill="hold">
                                          <p:stCondLst>
                                            <p:cond delay="0"/>
                                          </p:stCondLst>
                                        </p:cTn>
                                        <p:tgtEl>
                                          <p:spTgt spid="40962">
                                            <p:txEl>
                                              <p:pRg st="4" end="4"/>
                                            </p:txEl>
                                          </p:spTgt>
                                        </p:tgtEl>
                                        <p:attrNameLst>
                                          <p:attrName>style.visibility</p:attrName>
                                        </p:attrNameLst>
                                      </p:cBhvr>
                                      <p:to>
                                        <p:strVal val="visible"/>
                                      </p:to>
                                    </p:set>
                                  </p:childTnLst>
                                </p:cTn>
                              </p:par>
                              <p:par>
                                <p:cTn id="15" presetID="1" presetClass="entr" presetSubtype="0" fill="hold" grpId="0" nodeType="withEffect">
                                  <p:stCondLst>
                                    <p:cond delay="1500"/>
                                  </p:stCondLst>
                                  <p:childTnLst>
                                    <p:set>
                                      <p:cBhvr>
                                        <p:cTn id="16" dur="1" fill="hold">
                                          <p:stCondLst>
                                            <p:cond delay="0"/>
                                          </p:stCondLst>
                                        </p:cTn>
                                        <p:tgtEl>
                                          <p:spTgt spid="40962">
                                            <p:txEl>
                                              <p:pRg st="5" end="5"/>
                                            </p:txEl>
                                          </p:spTgt>
                                        </p:tgtEl>
                                        <p:attrNameLst>
                                          <p:attrName>style.visibility</p:attrName>
                                        </p:attrNameLst>
                                      </p:cBhvr>
                                      <p:to>
                                        <p:strVal val="visible"/>
                                      </p:to>
                                    </p:set>
                                  </p:childTnLst>
                                </p:cTn>
                              </p:par>
                              <p:par>
                                <p:cTn id="17" presetID="1" presetClass="entr" presetSubtype="0" fill="hold" grpId="0" nodeType="withEffect">
                                  <p:stCondLst>
                                    <p:cond delay="1500"/>
                                  </p:stCondLst>
                                  <p:childTnLst>
                                    <p:set>
                                      <p:cBhvr>
                                        <p:cTn id="18" dur="1" fill="hold">
                                          <p:stCondLst>
                                            <p:cond delay="0"/>
                                          </p:stCondLst>
                                        </p:cTn>
                                        <p:tgtEl>
                                          <p:spTgt spid="40962">
                                            <p:txEl>
                                              <p:pRg st="6" end="6"/>
                                            </p:txEl>
                                          </p:spTgt>
                                        </p:tgtEl>
                                        <p:attrNameLst>
                                          <p:attrName>style.visibility</p:attrName>
                                        </p:attrNameLst>
                                      </p:cBhvr>
                                      <p:to>
                                        <p:strVal val="visible"/>
                                      </p:to>
                                    </p:set>
                                  </p:childTnLst>
                                </p:cTn>
                              </p:par>
                              <p:par>
                                <p:cTn id="19" presetID="1" presetClass="entr" presetSubtype="0" fill="hold" grpId="0" nodeType="withEffect">
                                  <p:stCondLst>
                                    <p:cond delay="1500"/>
                                  </p:stCondLst>
                                  <p:childTnLst>
                                    <p:set>
                                      <p:cBhvr>
                                        <p:cTn id="20" dur="1" fill="hold">
                                          <p:stCondLst>
                                            <p:cond delay="0"/>
                                          </p:stCondLst>
                                        </p:cTn>
                                        <p:tgtEl>
                                          <p:spTgt spid="4096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1500"/>
                                  </p:stCondLst>
                                  <p:childTnLst>
                                    <p:set>
                                      <p:cBhvr>
                                        <p:cTn id="24" dur="1" fill="hold">
                                          <p:stCondLst>
                                            <p:cond delay="0"/>
                                          </p:stCondLst>
                                        </p:cTn>
                                        <p:tgtEl>
                                          <p:spTgt spid="4096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1500"/>
                                  </p:stCondLst>
                                  <p:childTnLst>
                                    <p:set>
                                      <p:cBhvr>
                                        <p:cTn id="28" dur="1" fill="hold">
                                          <p:stCondLst>
                                            <p:cond delay="0"/>
                                          </p:stCondLst>
                                        </p:cTn>
                                        <p:tgtEl>
                                          <p:spTgt spid="40962">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1500"/>
                                  </p:stCondLst>
                                  <p:childTnLst>
                                    <p:set>
                                      <p:cBhvr>
                                        <p:cTn id="32" dur="1" fill="hold">
                                          <p:stCondLst>
                                            <p:cond delay="0"/>
                                          </p:stCondLst>
                                        </p:cTn>
                                        <p:tgtEl>
                                          <p:spTgt spid="40962">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1500"/>
                                  </p:stCondLst>
                                  <p:childTnLst>
                                    <p:set>
                                      <p:cBhvr>
                                        <p:cTn id="36" dur="1" fill="hold">
                                          <p:stCondLst>
                                            <p:cond delay="0"/>
                                          </p:stCondLst>
                                        </p:cTn>
                                        <p:tgtEl>
                                          <p:spTgt spid="40962">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1500"/>
                                  </p:stCondLst>
                                  <p:childTnLst>
                                    <p:set>
                                      <p:cBhvr>
                                        <p:cTn id="40" dur="1" fill="hold">
                                          <p:stCondLst>
                                            <p:cond delay="0"/>
                                          </p:stCondLst>
                                        </p:cTn>
                                        <p:tgtEl>
                                          <p:spTgt spid="40962">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sp>
        <p:nvSpPr>
          <p:cNvPr id="3" name="Marcador de pie de página 2"/>
          <p:cNvSpPr>
            <a:spLocks noGrp="1"/>
          </p:cNvSpPr>
          <p:nvPr>
            <p:ph type="ftr" sz="quarter" idx="11"/>
          </p:nvPr>
        </p:nvSpPr>
        <p:spPr/>
        <p:txBody>
          <a:bodyPr/>
          <a:lstStyle/>
          <a:p>
            <a:r>
              <a:rPr lang="es-MX"/>
              <a:t>DR. CARLOS G. AGUIRRE VELÁZQUEZ     www.neurologiainfantil.com.mx</a:t>
            </a:r>
            <a:endParaRPr lang="en-US" dirty="0"/>
          </a:p>
        </p:txBody>
      </p:sp>
      <p:pic>
        <p:nvPicPr>
          <p:cNvPr id="5" name="Imagen 4"/>
          <p:cNvPicPr>
            <a:picLocks noChangeAspect="1"/>
          </p:cNvPicPr>
          <p:nvPr/>
        </p:nvPicPr>
        <p:blipFill>
          <a:blip r:embed="rId2"/>
          <a:stretch>
            <a:fillRect/>
          </a:stretch>
        </p:blipFill>
        <p:spPr>
          <a:xfrm>
            <a:off x="455964" y="-9013"/>
            <a:ext cx="11280072" cy="5360720"/>
          </a:xfrm>
          <a:prstGeom prst="rect">
            <a:avLst/>
          </a:prstGeom>
        </p:spPr>
      </p:pic>
    </p:spTree>
    <p:extLst>
      <p:ext uri="{BB962C8B-B14F-4D97-AF65-F5344CB8AC3E}">
        <p14:creationId xmlns:p14="http://schemas.microsoft.com/office/powerpoint/2010/main" val="34808241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pie de página 2"/>
          <p:cNvSpPr>
            <a:spLocks noGrp="1"/>
          </p:cNvSpPr>
          <p:nvPr>
            <p:ph type="ftr" sz="quarter" idx="11"/>
          </p:nvPr>
        </p:nvSpPr>
        <p:spPr/>
        <p:txBody>
          <a:bodyPr/>
          <a:lstStyle/>
          <a:p>
            <a:r>
              <a:rPr lang="es-MX"/>
              <a:t>DR. CARLOS G. AGUIRRE VELÁZQUEZ     www.neurologiainfantil.com.mx</a:t>
            </a:r>
            <a:endParaRPr lang="en-US" dirty="0"/>
          </a:p>
        </p:txBody>
      </p:sp>
      <p:pic>
        <p:nvPicPr>
          <p:cNvPr id="4" name="Imagen 3"/>
          <p:cNvPicPr>
            <a:picLocks noChangeAspect="1"/>
          </p:cNvPicPr>
          <p:nvPr/>
        </p:nvPicPr>
        <p:blipFill>
          <a:blip r:embed="rId2"/>
          <a:stretch>
            <a:fillRect/>
          </a:stretch>
        </p:blipFill>
        <p:spPr>
          <a:xfrm>
            <a:off x="1999923" y="0"/>
            <a:ext cx="7145383" cy="6663851"/>
          </a:xfrm>
          <a:prstGeom prst="rect">
            <a:avLst/>
          </a:prstGeom>
        </p:spPr>
      </p:pic>
    </p:spTree>
    <p:extLst>
      <p:ext uri="{BB962C8B-B14F-4D97-AF65-F5344CB8AC3E}">
        <p14:creationId xmlns:p14="http://schemas.microsoft.com/office/powerpoint/2010/main" val="40451986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Epilepsia pediátri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07126" y="4377074"/>
            <a:ext cx="2884874" cy="232499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86752" y="86413"/>
            <a:ext cx="10423713" cy="2398466"/>
          </a:xfrm>
          <a:prstGeom prst="rect">
            <a:avLst/>
          </a:prstGeom>
        </p:spPr>
      </p:pic>
      <p:sp>
        <p:nvSpPr>
          <p:cNvPr id="7" name="Rectangle 1"/>
          <p:cNvSpPr>
            <a:spLocks noChangeArrowheads="1"/>
          </p:cNvSpPr>
          <p:nvPr/>
        </p:nvSpPr>
        <p:spPr bwMode="auto">
          <a:xfrm>
            <a:off x="947347" y="3024516"/>
            <a:ext cx="7644714" cy="32624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400" b="0" i="0" u="none" strike="noStrike" cap="none" normalizeH="0" baseline="0" dirty="0">
                <a:ln>
                  <a:noFill/>
                </a:ln>
                <a:solidFill>
                  <a:srgbClr val="000000"/>
                </a:solidFill>
                <a:effectLst/>
                <a:latin typeface="Minion W08 Regular_1167271"/>
              </a:rPr>
              <a:t>Neurology </a:t>
            </a:r>
            <a:r>
              <a:rPr kumimoji="0" lang="es-MX" altLang="es-MX" sz="1400" b="0" i="0" u="none" strike="noStrike" cap="none" normalizeH="0" baseline="0" dirty="0" err="1">
                <a:ln>
                  <a:noFill/>
                </a:ln>
                <a:solidFill>
                  <a:srgbClr val="000000"/>
                </a:solidFill>
                <a:effectLst/>
                <a:latin typeface="Minion W08 Regular_1167271"/>
              </a:rPr>
              <a:t>Research</a:t>
            </a:r>
            <a:r>
              <a:rPr kumimoji="0" lang="es-MX" altLang="es-MX" sz="1400" b="0" i="0" u="none" strike="noStrike" cap="none" normalizeH="0" baseline="0" dirty="0">
                <a:ln>
                  <a:noFill/>
                </a:ln>
                <a:solidFill>
                  <a:srgbClr val="000000"/>
                </a:solidFill>
                <a:effectLst/>
                <a:latin typeface="Minion W08 Regular_1167271"/>
              </a:rPr>
              <a:t> International</a:t>
            </a:r>
            <a:br>
              <a:rPr kumimoji="0" lang="es-MX" altLang="es-MX" sz="1400" b="0" i="0" u="none" strike="noStrike" cap="none" normalizeH="0" baseline="0" dirty="0">
                <a:ln>
                  <a:noFill/>
                </a:ln>
                <a:solidFill>
                  <a:srgbClr val="000000"/>
                </a:solidFill>
                <a:effectLst/>
                <a:latin typeface="Minion W08 Regular_1167271"/>
              </a:rPr>
            </a:br>
            <a:r>
              <a:rPr kumimoji="0" lang="es-MX" altLang="es-MX" sz="1400" b="0" i="0" u="none" strike="noStrike" cap="none" normalizeH="0" baseline="0" dirty="0" err="1">
                <a:ln>
                  <a:noFill/>
                </a:ln>
                <a:solidFill>
                  <a:srgbClr val="000000"/>
                </a:solidFill>
                <a:effectLst/>
                <a:latin typeface="Minion W08 Regular_1167271"/>
              </a:rPr>
              <a:t>Volúmen</a:t>
            </a:r>
            <a:r>
              <a:rPr kumimoji="0" lang="es-MX" altLang="es-MX" sz="1400" b="0" i="0" u="none" strike="noStrike" cap="none" normalizeH="0" baseline="0" dirty="0">
                <a:ln>
                  <a:noFill/>
                </a:ln>
                <a:solidFill>
                  <a:srgbClr val="000000"/>
                </a:solidFill>
                <a:effectLst/>
                <a:latin typeface="Minion W08 Regular_1167271"/>
              </a:rPr>
              <a:t> 2017 (2017), Articulo ID 2985729, 5 </a:t>
            </a:r>
            <a:r>
              <a:rPr kumimoji="0" lang="es-MX" altLang="es-MX" sz="1400" b="0" i="0" u="none" strike="noStrike" cap="none" normalizeH="0" baseline="0" dirty="0" err="1">
                <a:ln>
                  <a:noFill/>
                </a:ln>
                <a:solidFill>
                  <a:srgbClr val="000000"/>
                </a:solidFill>
                <a:effectLst/>
                <a:latin typeface="Minion W08 Regular_1167271"/>
              </a:rPr>
              <a:t>pags</a:t>
            </a:r>
            <a:br>
              <a:rPr kumimoji="0" lang="es-MX" altLang="es-MX" sz="1400" b="0" i="0" u="none" strike="noStrike" cap="none" normalizeH="0" baseline="0" dirty="0">
                <a:ln>
                  <a:noFill/>
                </a:ln>
                <a:solidFill>
                  <a:srgbClr val="000000"/>
                </a:solidFill>
                <a:effectLst/>
                <a:latin typeface="Minion W08 Regular_1167271"/>
              </a:rPr>
            </a:br>
            <a:r>
              <a:rPr kumimoji="0" lang="es-MX" altLang="es-MX" sz="1400" b="0" i="0" u="none" strike="noStrike" cap="none" normalizeH="0" baseline="0" dirty="0">
                <a:ln>
                  <a:noFill/>
                </a:ln>
                <a:solidFill>
                  <a:srgbClr val="418B34"/>
                </a:solidFill>
                <a:effectLst/>
                <a:latin typeface="inherit"/>
                <a:hlinkClick r:id="rId4"/>
              </a:rPr>
              <a:t>https://doi.org/10.1155/2017/2985729</a:t>
            </a:r>
            <a:endParaRPr kumimoji="0" lang="es-MX" altLang="es-MX"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400" b="0" i="0" u="none" strike="noStrike" cap="none" normalizeH="0" baseline="0" dirty="0">
              <a:ln>
                <a:noFill/>
              </a:ln>
              <a:solidFill>
                <a:srgbClr val="000000"/>
              </a:solidFill>
              <a:effectLst/>
              <a:latin typeface="Minion W08 Bold"/>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400" b="0" i="0" u="none" strike="noStrike" cap="none" normalizeH="0" baseline="0" dirty="0">
                <a:ln>
                  <a:noFill/>
                </a:ln>
                <a:solidFill>
                  <a:srgbClr val="000000"/>
                </a:solidFill>
                <a:effectLst/>
                <a:latin typeface="Minion W08 Bold"/>
              </a:rPr>
              <a:t>Artículo de investigación</a:t>
            </a:r>
            <a:endParaRPr kumimoji="0" lang="es-MX" altLang="es-MX" b="0" i="0" u="none" strike="noStrike" cap="none" normalizeH="0" baseline="0" dirty="0">
              <a:ln>
                <a:noFill/>
              </a:ln>
              <a:solidFill>
                <a:srgbClr val="000000"/>
              </a:solidFill>
              <a:effectLst/>
              <a:latin typeface="Minion W08 Bold"/>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b="0" i="0" u="none" strike="noStrike" cap="none" normalizeH="0" baseline="0" dirty="0">
              <a:ln>
                <a:noFill/>
              </a:ln>
              <a:solidFill>
                <a:srgbClr val="000000"/>
              </a:solidFill>
              <a:effectLst/>
              <a:latin typeface="Minion W08 Bold"/>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b="0" i="0" u="none" strike="noStrike" cap="none" normalizeH="0" baseline="0" dirty="0">
                <a:ln>
                  <a:noFill/>
                </a:ln>
                <a:solidFill>
                  <a:srgbClr val="000000"/>
                </a:solidFill>
                <a:effectLst/>
                <a:latin typeface="Minion W08 Bold"/>
              </a:rPr>
              <a:t>Reporte de </a:t>
            </a:r>
            <a:r>
              <a:rPr lang="es-MX" altLang="es-MX" dirty="0">
                <a:solidFill>
                  <a:srgbClr val="000000"/>
                </a:solidFill>
                <a:latin typeface="Minion W08 Bold"/>
              </a:rPr>
              <a:t>Encuesta a Padres en Relación al Uso del Cannabidiol (Cannabis Medicinal) en Niños Mexicanos con Epilepsia Refractaria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b="0" i="0" u="none" strike="noStrike" cap="none" normalizeH="0" baseline="0" dirty="0">
              <a:ln>
                <a:noFill/>
              </a:ln>
              <a:solidFill>
                <a:srgbClr val="000000"/>
              </a:solidFill>
              <a:effectLst/>
              <a:latin typeface="Minion W08 Bold"/>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400" b="0" i="0" u="none" strike="noStrike" cap="none" normalizeH="0" baseline="0" dirty="0">
                <a:ln>
                  <a:noFill/>
                </a:ln>
                <a:solidFill>
                  <a:srgbClr val="418B34"/>
                </a:solidFill>
                <a:effectLst/>
                <a:latin typeface="inherit"/>
                <a:hlinkClick r:id="rId5"/>
              </a:rPr>
              <a:t>Carlos G. Aguirre-Velázquez</a:t>
            </a:r>
            <a:endParaRPr kumimoji="0" lang="es-MX" altLang="es-MX"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400" b="0" i="0" u="none" strike="noStrike" cap="none" normalizeH="0" baseline="0" dirty="0">
              <a:ln>
                <a:noFill/>
              </a:ln>
              <a:solidFill>
                <a:srgbClr val="000000"/>
              </a:solidFill>
              <a:effectLst/>
              <a:latin typeface="Minion W08 Regular_1167271"/>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400" b="0" i="0" u="none" strike="noStrike" cap="none" normalizeH="0" baseline="0" dirty="0">
                <a:ln>
                  <a:noFill/>
                </a:ln>
                <a:solidFill>
                  <a:srgbClr val="000000"/>
                </a:solidFill>
                <a:effectLst/>
                <a:latin typeface="Minion W08 Regular_1167271"/>
              </a:rPr>
              <a:t>Instituto Tecnológico de Estudios Superiores de Monterrey, Campus Salud, Avenida Morones Prieto 3000 Pte., </a:t>
            </a: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400" b="0" i="0" u="none" strike="noStrike" cap="none" normalizeH="0" baseline="0" dirty="0">
                <a:ln>
                  <a:noFill/>
                </a:ln>
                <a:solidFill>
                  <a:srgbClr val="000000"/>
                </a:solidFill>
                <a:effectLst/>
                <a:latin typeface="Minion W08 Regular_1167271"/>
              </a:rPr>
              <a:t>Col. Los Doctores, 64710 Monterrey, NL, México</a:t>
            </a:r>
            <a:endParaRPr kumimoji="0" lang="es-MX" altLang="es-MX"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521656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Autofit/>
          </a:bodyPr>
          <a:lstStyle/>
          <a:p>
            <a:pPr algn="ctr"/>
            <a:r>
              <a:rPr lang="es-MX" sz="2000" dirty="0">
                <a:solidFill>
                  <a:schemeClr val="tx1"/>
                </a:solidFill>
              </a:rPr>
              <a:t>Experiencia en el uso de Cannabis medicinal (Cannabidiol) en la Epilepsia Pediátrica Refractaria en México</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694858865"/>
              </p:ext>
            </p:extLst>
          </p:nvPr>
        </p:nvGraphicFramePr>
        <p:xfrm>
          <a:off x="2356869" y="1726135"/>
          <a:ext cx="5544966" cy="3870960"/>
        </p:xfrm>
        <a:graphic>
          <a:graphicData uri="http://schemas.openxmlformats.org/drawingml/2006/table">
            <a:tbl>
              <a:tblPr firstRow="1" bandRow="1">
                <a:tableStyleId>{5C22544A-7EE6-4342-B048-85BDC9FD1C3A}</a:tableStyleId>
              </a:tblPr>
              <a:tblGrid>
                <a:gridCol w="2993152">
                  <a:extLst>
                    <a:ext uri="{9D8B030D-6E8A-4147-A177-3AD203B41FA5}">
                      <a16:colId xmlns:a16="http://schemas.microsoft.com/office/drawing/2014/main" val="20000"/>
                    </a:ext>
                  </a:extLst>
                </a:gridCol>
                <a:gridCol w="2551814">
                  <a:extLst>
                    <a:ext uri="{9D8B030D-6E8A-4147-A177-3AD203B41FA5}">
                      <a16:colId xmlns:a16="http://schemas.microsoft.com/office/drawing/2014/main" val="20001"/>
                    </a:ext>
                  </a:extLst>
                </a:gridCol>
              </a:tblGrid>
              <a:tr h="439509">
                <a:tc gridSpan="2">
                  <a:txBody>
                    <a:bodyPr/>
                    <a:lstStyle/>
                    <a:p>
                      <a:pPr algn="ctr"/>
                      <a:r>
                        <a:rPr lang="es-MX" sz="1400" dirty="0"/>
                        <a:t>RESULTADOS DE LA</a:t>
                      </a:r>
                      <a:r>
                        <a:rPr lang="es-MX" sz="1400" baseline="0" dirty="0"/>
                        <a:t> ENCUESTA SOBRE USO DE CBD EN </a:t>
                      </a:r>
                    </a:p>
                    <a:p>
                      <a:pPr algn="ctr"/>
                      <a:r>
                        <a:rPr lang="es-MX" sz="1400" baseline="0" dirty="0"/>
                        <a:t>EPILEPSIA PEDIÁTRICA</a:t>
                      </a:r>
                      <a:endParaRPr lang="es-MX" sz="1400" dirty="0"/>
                    </a:p>
                  </a:txBody>
                  <a:tcPr/>
                </a:tc>
                <a:tc hMerge="1">
                  <a:txBody>
                    <a:bodyPr/>
                    <a:lstStyle/>
                    <a:p>
                      <a:endParaRPr lang="es-MX"/>
                    </a:p>
                  </a:txBody>
                  <a:tcPr/>
                </a:tc>
                <a:extLst>
                  <a:ext uri="{0D108BD9-81ED-4DB2-BD59-A6C34878D82A}">
                    <a16:rowId xmlns:a16="http://schemas.microsoft.com/office/drawing/2014/main" val="10000"/>
                  </a:ext>
                </a:extLst>
              </a:tr>
              <a:tr h="251148">
                <a:tc>
                  <a:txBody>
                    <a:bodyPr/>
                    <a:lstStyle/>
                    <a:p>
                      <a:pPr algn="l"/>
                      <a:r>
                        <a:rPr lang="es-MX" sz="1400" dirty="0"/>
                        <a:t>Número de entradas totales</a:t>
                      </a:r>
                    </a:p>
                  </a:txBody>
                  <a:tcPr/>
                </a:tc>
                <a:tc>
                  <a:txBody>
                    <a:bodyPr/>
                    <a:lstStyle/>
                    <a:p>
                      <a:pPr algn="l"/>
                      <a:r>
                        <a:rPr lang="es-MX" sz="1400" dirty="0"/>
                        <a:t>8757</a:t>
                      </a:r>
                    </a:p>
                  </a:txBody>
                  <a:tcPr/>
                </a:tc>
                <a:extLst>
                  <a:ext uri="{0D108BD9-81ED-4DB2-BD59-A6C34878D82A}">
                    <a16:rowId xmlns:a16="http://schemas.microsoft.com/office/drawing/2014/main" val="10001"/>
                  </a:ext>
                </a:extLst>
              </a:tr>
              <a:tr h="251148">
                <a:tc>
                  <a:txBody>
                    <a:bodyPr/>
                    <a:lstStyle/>
                    <a:p>
                      <a:pPr algn="l"/>
                      <a:r>
                        <a:rPr lang="es-MX" sz="1400" dirty="0"/>
                        <a:t>Número de encuestas totales</a:t>
                      </a:r>
                    </a:p>
                  </a:txBody>
                  <a:tcPr/>
                </a:tc>
                <a:tc>
                  <a:txBody>
                    <a:bodyPr/>
                    <a:lstStyle/>
                    <a:p>
                      <a:pPr algn="l"/>
                      <a:r>
                        <a:rPr lang="es-MX" sz="1400" dirty="0"/>
                        <a:t>53</a:t>
                      </a:r>
                    </a:p>
                  </a:txBody>
                  <a:tcPr/>
                </a:tc>
                <a:extLst>
                  <a:ext uri="{0D108BD9-81ED-4DB2-BD59-A6C34878D82A}">
                    <a16:rowId xmlns:a16="http://schemas.microsoft.com/office/drawing/2014/main" val="10002"/>
                  </a:ext>
                </a:extLst>
              </a:tr>
              <a:tr h="251148">
                <a:tc>
                  <a:txBody>
                    <a:bodyPr/>
                    <a:lstStyle/>
                    <a:p>
                      <a:pPr algn="l"/>
                      <a:r>
                        <a:rPr lang="es-MX" sz="1400" dirty="0"/>
                        <a:t>Encuestas finalizadas</a:t>
                      </a:r>
                    </a:p>
                  </a:txBody>
                  <a:tcPr/>
                </a:tc>
                <a:tc>
                  <a:txBody>
                    <a:bodyPr/>
                    <a:lstStyle/>
                    <a:p>
                      <a:pPr algn="l"/>
                      <a:r>
                        <a:rPr lang="es-MX" sz="1400" dirty="0"/>
                        <a:t>52</a:t>
                      </a:r>
                    </a:p>
                  </a:txBody>
                  <a:tcPr/>
                </a:tc>
                <a:extLst>
                  <a:ext uri="{0D108BD9-81ED-4DB2-BD59-A6C34878D82A}">
                    <a16:rowId xmlns:a16="http://schemas.microsoft.com/office/drawing/2014/main" val="10003"/>
                  </a:ext>
                </a:extLst>
              </a:tr>
              <a:tr h="251148">
                <a:tc>
                  <a:txBody>
                    <a:bodyPr/>
                    <a:lstStyle/>
                    <a:p>
                      <a:pPr algn="l"/>
                      <a:r>
                        <a:rPr lang="es-MX" sz="1400" dirty="0"/>
                        <a:t>Encuestas</a:t>
                      </a:r>
                      <a:r>
                        <a:rPr lang="es-MX" sz="1400" baseline="0" dirty="0"/>
                        <a:t> parciales</a:t>
                      </a:r>
                      <a:endParaRPr lang="es-MX" sz="1400" dirty="0"/>
                    </a:p>
                  </a:txBody>
                  <a:tcPr/>
                </a:tc>
                <a:tc>
                  <a:txBody>
                    <a:bodyPr/>
                    <a:lstStyle/>
                    <a:p>
                      <a:pPr algn="l"/>
                      <a:r>
                        <a:rPr lang="es-MX" sz="1400" dirty="0"/>
                        <a:t>1</a:t>
                      </a:r>
                    </a:p>
                  </a:txBody>
                  <a:tcPr/>
                </a:tc>
                <a:extLst>
                  <a:ext uri="{0D108BD9-81ED-4DB2-BD59-A6C34878D82A}">
                    <a16:rowId xmlns:a16="http://schemas.microsoft.com/office/drawing/2014/main" val="10004"/>
                  </a:ext>
                </a:extLst>
              </a:tr>
              <a:tr h="251148">
                <a:tc>
                  <a:txBody>
                    <a:bodyPr/>
                    <a:lstStyle/>
                    <a:p>
                      <a:pPr algn="l"/>
                      <a:r>
                        <a:rPr lang="es-MX" sz="1400" dirty="0"/>
                        <a:t>Países de residencia</a:t>
                      </a:r>
                    </a:p>
                  </a:txBody>
                  <a:tcPr/>
                </a:tc>
                <a:tc>
                  <a:txBody>
                    <a:bodyPr/>
                    <a:lstStyle/>
                    <a:p>
                      <a:pPr algn="l"/>
                      <a:endParaRPr lang="es-MX" sz="1400" dirty="0"/>
                    </a:p>
                  </a:txBody>
                  <a:tcPr/>
                </a:tc>
                <a:extLst>
                  <a:ext uri="{0D108BD9-81ED-4DB2-BD59-A6C34878D82A}">
                    <a16:rowId xmlns:a16="http://schemas.microsoft.com/office/drawing/2014/main" val="10005"/>
                  </a:ext>
                </a:extLst>
              </a:tr>
              <a:tr h="251148">
                <a:tc>
                  <a:txBody>
                    <a:bodyPr/>
                    <a:lstStyle/>
                    <a:p>
                      <a:pPr algn="l"/>
                      <a:r>
                        <a:rPr lang="es-MX" sz="1400" dirty="0"/>
                        <a:t>México</a:t>
                      </a:r>
                    </a:p>
                  </a:txBody>
                  <a:tcPr/>
                </a:tc>
                <a:tc>
                  <a:txBody>
                    <a:bodyPr/>
                    <a:lstStyle/>
                    <a:p>
                      <a:pPr algn="l"/>
                      <a:r>
                        <a:rPr lang="es-MX" sz="1400" dirty="0"/>
                        <a:t>43</a:t>
                      </a:r>
                    </a:p>
                  </a:txBody>
                  <a:tcPr/>
                </a:tc>
                <a:extLst>
                  <a:ext uri="{0D108BD9-81ED-4DB2-BD59-A6C34878D82A}">
                    <a16:rowId xmlns:a16="http://schemas.microsoft.com/office/drawing/2014/main" val="10006"/>
                  </a:ext>
                </a:extLst>
              </a:tr>
              <a:tr h="251148">
                <a:tc>
                  <a:txBody>
                    <a:bodyPr/>
                    <a:lstStyle/>
                    <a:p>
                      <a:pPr algn="l"/>
                      <a:r>
                        <a:rPr lang="es-MX" sz="1400" dirty="0"/>
                        <a:t>Argentina</a:t>
                      </a:r>
                    </a:p>
                  </a:txBody>
                  <a:tcPr/>
                </a:tc>
                <a:tc>
                  <a:txBody>
                    <a:bodyPr/>
                    <a:lstStyle/>
                    <a:p>
                      <a:pPr algn="l"/>
                      <a:r>
                        <a:rPr lang="es-MX" sz="1400" dirty="0"/>
                        <a:t>3</a:t>
                      </a:r>
                    </a:p>
                  </a:txBody>
                  <a:tcPr/>
                </a:tc>
                <a:extLst>
                  <a:ext uri="{0D108BD9-81ED-4DB2-BD59-A6C34878D82A}">
                    <a16:rowId xmlns:a16="http://schemas.microsoft.com/office/drawing/2014/main" val="10007"/>
                  </a:ext>
                </a:extLst>
              </a:tr>
              <a:tr h="251148">
                <a:tc>
                  <a:txBody>
                    <a:bodyPr/>
                    <a:lstStyle/>
                    <a:p>
                      <a:pPr algn="l"/>
                      <a:r>
                        <a:rPr lang="es-MX" sz="1400" dirty="0"/>
                        <a:t>Colombia</a:t>
                      </a:r>
                    </a:p>
                  </a:txBody>
                  <a:tcPr/>
                </a:tc>
                <a:tc>
                  <a:txBody>
                    <a:bodyPr/>
                    <a:lstStyle/>
                    <a:p>
                      <a:pPr algn="l"/>
                      <a:r>
                        <a:rPr lang="es-MX" sz="1400" dirty="0"/>
                        <a:t>2</a:t>
                      </a:r>
                    </a:p>
                  </a:txBody>
                  <a:tcPr/>
                </a:tc>
                <a:extLst>
                  <a:ext uri="{0D108BD9-81ED-4DB2-BD59-A6C34878D82A}">
                    <a16:rowId xmlns:a16="http://schemas.microsoft.com/office/drawing/2014/main" val="10008"/>
                  </a:ext>
                </a:extLst>
              </a:tr>
              <a:tr h="251148">
                <a:tc>
                  <a:txBody>
                    <a:bodyPr/>
                    <a:lstStyle/>
                    <a:p>
                      <a:pPr algn="l"/>
                      <a:r>
                        <a:rPr lang="es-MX" sz="1400" dirty="0"/>
                        <a:t>Chile</a:t>
                      </a:r>
                    </a:p>
                  </a:txBody>
                  <a:tcPr/>
                </a:tc>
                <a:tc>
                  <a:txBody>
                    <a:bodyPr/>
                    <a:lstStyle/>
                    <a:p>
                      <a:pPr algn="l"/>
                      <a:r>
                        <a:rPr lang="es-MX" sz="1400" dirty="0"/>
                        <a:t>1</a:t>
                      </a:r>
                    </a:p>
                  </a:txBody>
                  <a:tcPr/>
                </a:tc>
                <a:extLst>
                  <a:ext uri="{0D108BD9-81ED-4DB2-BD59-A6C34878D82A}">
                    <a16:rowId xmlns:a16="http://schemas.microsoft.com/office/drawing/2014/main" val="10009"/>
                  </a:ext>
                </a:extLst>
              </a:tr>
              <a:tr h="251148">
                <a:tc>
                  <a:txBody>
                    <a:bodyPr/>
                    <a:lstStyle/>
                    <a:p>
                      <a:pPr algn="l"/>
                      <a:r>
                        <a:rPr lang="es-MX" sz="1400" dirty="0"/>
                        <a:t>Perú</a:t>
                      </a:r>
                    </a:p>
                  </a:txBody>
                  <a:tcPr/>
                </a:tc>
                <a:tc>
                  <a:txBody>
                    <a:bodyPr/>
                    <a:lstStyle/>
                    <a:p>
                      <a:pPr algn="l"/>
                      <a:r>
                        <a:rPr lang="es-MX" sz="1400" dirty="0"/>
                        <a:t>3</a:t>
                      </a:r>
                    </a:p>
                  </a:txBody>
                  <a:tcPr/>
                </a:tc>
                <a:extLst>
                  <a:ext uri="{0D108BD9-81ED-4DB2-BD59-A6C34878D82A}">
                    <a16:rowId xmlns:a16="http://schemas.microsoft.com/office/drawing/2014/main" val="10010"/>
                  </a:ext>
                </a:extLst>
              </a:tr>
              <a:tr h="251148">
                <a:tc>
                  <a:txBody>
                    <a:bodyPr/>
                    <a:lstStyle/>
                    <a:p>
                      <a:pPr algn="l"/>
                      <a:r>
                        <a:rPr lang="es-MX" sz="1400" dirty="0"/>
                        <a:t>España</a:t>
                      </a:r>
                    </a:p>
                  </a:txBody>
                  <a:tcPr/>
                </a:tc>
                <a:tc>
                  <a:txBody>
                    <a:bodyPr/>
                    <a:lstStyle/>
                    <a:p>
                      <a:pPr algn="l"/>
                      <a:r>
                        <a:rPr lang="es-MX" sz="1400" dirty="0"/>
                        <a:t>1</a:t>
                      </a:r>
                    </a:p>
                  </a:txBody>
                  <a:tcPr/>
                </a:tc>
                <a:extLst>
                  <a:ext uri="{0D108BD9-81ED-4DB2-BD59-A6C34878D82A}">
                    <a16:rowId xmlns:a16="http://schemas.microsoft.com/office/drawing/2014/main" val="10011"/>
                  </a:ext>
                </a:extLst>
              </a:tr>
            </a:tbl>
          </a:graphicData>
        </a:graphic>
      </p:graphicFrame>
      <p:sp>
        <p:nvSpPr>
          <p:cNvPr id="2" name="Marcador de pie de página 1"/>
          <p:cNvSpPr>
            <a:spLocks noGrp="1"/>
          </p:cNvSpPr>
          <p:nvPr>
            <p:ph type="ftr" sz="quarter" idx="11"/>
          </p:nvPr>
        </p:nvSpPr>
        <p:spPr/>
        <p:txBody>
          <a:bodyPr/>
          <a:lstStyle/>
          <a:p>
            <a:r>
              <a:rPr lang="es-MX"/>
              <a:t>DR. CARLOS G. AGUIRRE VELÁZQUEZ     www.neurologiainfantil.com.mx</a:t>
            </a:r>
            <a:endParaRPr lang="en-US" dirty="0"/>
          </a:p>
        </p:txBody>
      </p:sp>
      <p:pic>
        <p:nvPicPr>
          <p:cNvPr id="6" name="Picture 2" descr="http://www.westvalleypatientsgroup.com/images/cannabis-leaf-grunge-background.jpg"/>
          <p:cNvPicPr>
            <a:picLocks noChangeAspect="1" noChangeArrowheads="1"/>
          </p:cNvPicPr>
          <p:nvPr/>
        </p:nvPicPr>
        <p:blipFill>
          <a:blip r:embed="rId2" cstate="print"/>
          <a:srcRect/>
          <a:stretch>
            <a:fillRect/>
          </a:stretch>
        </p:blipFill>
        <p:spPr bwMode="auto">
          <a:xfrm>
            <a:off x="10992544" y="5386148"/>
            <a:ext cx="1199456" cy="1499320"/>
          </a:xfrm>
          <a:prstGeom prst="rect">
            <a:avLst/>
          </a:prstGeom>
          <a:noFill/>
        </p:spPr>
      </p:pic>
    </p:spTree>
    <p:extLst>
      <p:ext uri="{BB962C8B-B14F-4D97-AF65-F5344CB8AC3E}">
        <p14:creationId xmlns:p14="http://schemas.microsoft.com/office/powerpoint/2010/main" val="2742758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r>
              <a:rPr lang="es-MX"/>
              <a:t>DR. CARLOS G. AGUIRRE VELÁZQUEZ     www.neurologiainfantil.com.mx</a:t>
            </a:r>
            <a:endParaRPr lang="en-US" dirty="0"/>
          </a:p>
        </p:txBody>
      </p:sp>
      <p:graphicFrame>
        <p:nvGraphicFramePr>
          <p:cNvPr id="6" name="Gráfico 5"/>
          <p:cNvGraphicFramePr/>
          <p:nvPr>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7" name="CuadroTexto 6"/>
          <p:cNvSpPr txBox="1"/>
          <p:nvPr/>
        </p:nvSpPr>
        <p:spPr>
          <a:xfrm rot="16200000">
            <a:off x="974253" y="2803421"/>
            <a:ext cx="2577950" cy="369332"/>
          </a:xfrm>
          <a:prstGeom prst="rect">
            <a:avLst/>
          </a:prstGeom>
          <a:noFill/>
        </p:spPr>
        <p:txBody>
          <a:bodyPr wrap="none" rtlCol="0">
            <a:spAutoFit/>
          </a:bodyPr>
          <a:lstStyle/>
          <a:p>
            <a:r>
              <a:rPr lang="es-MX" dirty="0"/>
              <a:t>% de cambio observado</a:t>
            </a:r>
          </a:p>
        </p:txBody>
      </p:sp>
      <p:pic>
        <p:nvPicPr>
          <p:cNvPr id="5" name="Picture 2" descr="http://www.westvalleypatientsgroup.com/images/cannabis-leaf-grunge-background.jpg"/>
          <p:cNvPicPr>
            <a:picLocks noChangeAspect="1" noChangeArrowheads="1"/>
          </p:cNvPicPr>
          <p:nvPr/>
        </p:nvPicPr>
        <p:blipFill>
          <a:blip r:embed="rId3" cstate="print"/>
          <a:srcRect/>
          <a:stretch>
            <a:fillRect/>
          </a:stretch>
        </p:blipFill>
        <p:spPr bwMode="auto">
          <a:xfrm>
            <a:off x="10992544" y="0"/>
            <a:ext cx="1199456" cy="1499320"/>
          </a:xfrm>
          <a:prstGeom prst="rect">
            <a:avLst/>
          </a:prstGeom>
          <a:noFill/>
        </p:spPr>
      </p:pic>
    </p:spTree>
    <p:extLst>
      <p:ext uri="{BB962C8B-B14F-4D97-AF65-F5344CB8AC3E}">
        <p14:creationId xmlns:p14="http://schemas.microsoft.com/office/powerpoint/2010/main" val="2284334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r>
              <a:rPr lang="es-MX"/>
              <a:t>Dr. Carlos G. Aguirre V.  www.neurologiainfantil.com.mx</a:t>
            </a:r>
          </a:p>
        </p:txBody>
      </p:sp>
      <p:sp>
        <p:nvSpPr>
          <p:cNvPr id="6" name="CuadroTexto 5"/>
          <p:cNvSpPr txBox="1"/>
          <p:nvPr/>
        </p:nvSpPr>
        <p:spPr>
          <a:xfrm rot="16200000">
            <a:off x="595425" y="3488869"/>
            <a:ext cx="2545890" cy="461665"/>
          </a:xfrm>
          <a:prstGeom prst="rect">
            <a:avLst/>
          </a:prstGeom>
          <a:noFill/>
        </p:spPr>
        <p:txBody>
          <a:bodyPr wrap="none" rtlCol="0">
            <a:spAutoFit/>
          </a:bodyPr>
          <a:lstStyle/>
          <a:p>
            <a:r>
              <a:rPr lang="es-MX" sz="2400" dirty="0"/>
              <a:t>% de reducción</a:t>
            </a:r>
          </a:p>
        </p:txBody>
      </p:sp>
      <p:graphicFrame>
        <p:nvGraphicFramePr>
          <p:cNvPr id="7" name="Tabla 6"/>
          <p:cNvGraphicFramePr>
            <a:graphicFrameLocks noGrp="1"/>
          </p:cNvGraphicFramePr>
          <p:nvPr>
            <p:extLst>
              <p:ext uri="{D42A27DB-BD31-4B8C-83A1-F6EECF244321}">
                <p14:modId xmlns:p14="http://schemas.microsoft.com/office/powerpoint/2010/main" val="2087686793"/>
              </p:ext>
            </p:extLst>
          </p:nvPr>
        </p:nvGraphicFramePr>
        <p:xfrm>
          <a:off x="2167318" y="1596123"/>
          <a:ext cx="5452681" cy="3832611"/>
        </p:xfrm>
        <a:graphic>
          <a:graphicData uri="http://schemas.openxmlformats.org/drawingml/2006/table">
            <a:tbl>
              <a:tblPr firstRow="1" bandRow="1">
                <a:tableStyleId>{74C1A8A3-306A-4EB7-A6B1-4F7E0EB9C5D6}</a:tableStyleId>
              </a:tblPr>
              <a:tblGrid>
                <a:gridCol w="1918648">
                  <a:extLst>
                    <a:ext uri="{9D8B030D-6E8A-4147-A177-3AD203B41FA5}">
                      <a16:colId xmlns:a16="http://schemas.microsoft.com/office/drawing/2014/main" val="20000"/>
                    </a:ext>
                  </a:extLst>
                </a:gridCol>
                <a:gridCol w="1556952">
                  <a:extLst>
                    <a:ext uri="{9D8B030D-6E8A-4147-A177-3AD203B41FA5}">
                      <a16:colId xmlns:a16="http://schemas.microsoft.com/office/drawing/2014/main" val="20001"/>
                    </a:ext>
                  </a:extLst>
                </a:gridCol>
                <a:gridCol w="881448">
                  <a:extLst>
                    <a:ext uri="{9D8B030D-6E8A-4147-A177-3AD203B41FA5}">
                      <a16:colId xmlns:a16="http://schemas.microsoft.com/office/drawing/2014/main" val="20002"/>
                    </a:ext>
                  </a:extLst>
                </a:gridCol>
                <a:gridCol w="1095633">
                  <a:extLst>
                    <a:ext uri="{9D8B030D-6E8A-4147-A177-3AD203B41FA5}">
                      <a16:colId xmlns:a16="http://schemas.microsoft.com/office/drawing/2014/main" val="20003"/>
                    </a:ext>
                  </a:extLst>
                </a:gridCol>
              </a:tblGrid>
              <a:tr h="594716">
                <a:tc>
                  <a:txBody>
                    <a:bodyPr/>
                    <a:lstStyle/>
                    <a:p>
                      <a:pPr algn="ctr"/>
                      <a:r>
                        <a:rPr lang="es-MX" sz="1600" dirty="0"/>
                        <a:t>Grado</a:t>
                      </a:r>
                      <a:r>
                        <a:rPr lang="es-MX" sz="1600" baseline="0" dirty="0"/>
                        <a:t> de Cambio</a:t>
                      </a:r>
                      <a:endParaRPr lang="es-MX"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419" sz="1600" dirty="0"/>
                        <a:t>%</a:t>
                      </a:r>
                      <a:endParaRPr lang="es-MX"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t>#</a:t>
                      </a:r>
                      <a:r>
                        <a:rPr lang="es-MX" sz="1600" baseline="0" dirty="0"/>
                        <a:t> de casos</a:t>
                      </a:r>
                      <a:endParaRPr lang="es-MX"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t>% del grupo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825994">
                <a:tc>
                  <a:txBody>
                    <a:bodyPr/>
                    <a:lstStyle/>
                    <a:p>
                      <a:pPr algn="ctr"/>
                      <a:endParaRPr lang="es-MX"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1600" baseline="0" dirty="0"/>
                        <a:t>Reducción o Incremento</a:t>
                      </a:r>
                      <a:endParaRPr lang="es-MX"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t>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t> Media</a:t>
                      </a:r>
                    </a:p>
                    <a:p>
                      <a:pPr algn="ctr"/>
                      <a:r>
                        <a:rPr lang="es-MX" sz="1600" dirty="0"/>
                        <a:t>60.67%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3437">
                <a:tc>
                  <a:txBody>
                    <a:bodyPr/>
                    <a:lstStyle/>
                    <a:p>
                      <a:pPr algn="ctr"/>
                      <a:r>
                        <a:rPr lang="es-MX" sz="1600" dirty="0"/>
                        <a:t>Libre de crisis: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3437">
                <a:tc>
                  <a:txBody>
                    <a:bodyPr/>
                    <a:lstStyle/>
                    <a:p>
                      <a:pPr algn="ctr"/>
                      <a:r>
                        <a:rPr lang="en-US" sz="1600" dirty="0" err="1"/>
                        <a:t>Importante</a:t>
                      </a:r>
                      <a:endParaRPr lang="es-MX"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t>80-100%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t>25.5%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3437">
                <a:tc>
                  <a:txBody>
                    <a:bodyPr/>
                    <a:lstStyle/>
                    <a:p>
                      <a:pPr algn="ctr"/>
                      <a:r>
                        <a:rPr lang="en-US" sz="1600" dirty="0" err="1"/>
                        <a:t>Moderada</a:t>
                      </a:r>
                      <a:endParaRPr lang="es-MX"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t>50-80%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t>25.5%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3437">
                <a:tc>
                  <a:txBody>
                    <a:bodyPr/>
                    <a:lstStyle/>
                    <a:p>
                      <a:pPr algn="ctr"/>
                      <a:r>
                        <a:rPr lang="en-US" sz="1600" dirty="0" err="1"/>
                        <a:t>Discreta</a:t>
                      </a:r>
                      <a:endParaRPr lang="es-MX"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t>25-50%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63437">
                <a:tc>
                  <a:txBody>
                    <a:bodyPr/>
                    <a:lstStyle/>
                    <a:p>
                      <a:pPr algn="ctr"/>
                      <a:r>
                        <a:rPr lang="es-MX" sz="1600" dirty="0"/>
                        <a:t>Sin cambios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t>± 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t>11.6%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94716">
                <a:tc>
                  <a:txBody>
                    <a:bodyPr/>
                    <a:lstStyle/>
                    <a:p>
                      <a:pPr algn="ctr"/>
                      <a:r>
                        <a:rPr lang="es-MX" sz="1600" dirty="0"/>
                        <a:t>Empeoramiento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&gt;</a:t>
                      </a:r>
                      <a:r>
                        <a:rPr lang="en-US" sz="1600" baseline="0" dirty="0"/>
                        <a:t> 25%</a:t>
                      </a:r>
                      <a:endParaRPr lang="es-MX"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2" name="Cerrar llave 1"/>
          <p:cNvSpPr/>
          <p:nvPr/>
        </p:nvSpPr>
        <p:spPr>
          <a:xfrm>
            <a:off x="7718853" y="3023286"/>
            <a:ext cx="247135" cy="1433384"/>
          </a:xfrm>
          <a:prstGeom prst="rightBrace">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sp>
        <p:nvSpPr>
          <p:cNvPr id="3" name="CuadroTexto 2"/>
          <p:cNvSpPr txBox="1"/>
          <p:nvPr/>
        </p:nvSpPr>
        <p:spPr>
          <a:xfrm>
            <a:off x="7941273" y="3426936"/>
            <a:ext cx="1055097" cy="646331"/>
          </a:xfrm>
          <a:prstGeom prst="rect">
            <a:avLst/>
          </a:prstGeom>
          <a:noFill/>
        </p:spPr>
        <p:txBody>
          <a:bodyPr wrap="none" rtlCol="0">
            <a:spAutoFit/>
          </a:bodyPr>
          <a:lstStyle/>
          <a:p>
            <a:r>
              <a:rPr lang="es-MX" sz="3600" dirty="0">
                <a:solidFill>
                  <a:srgbClr val="FF0000"/>
                </a:solidFill>
                <a:effectLst>
                  <a:outerShdw blurRad="38100" dist="38100" dir="2700000" algn="tl">
                    <a:srgbClr val="000000">
                      <a:alpha val="43137"/>
                    </a:srgbClr>
                  </a:outerShdw>
                </a:effectLst>
              </a:rPr>
              <a:t>83%</a:t>
            </a:r>
          </a:p>
        </p:txBody>
      </p:sp>
      <p:pic>
        <p:nvPicPr>
          <p:cNvPr id="10" name="Picture 2" descr="http://www.westvalleypatientsgroup.com/images/cannabis-leaf-grunge-background.jpg"/>
          <p:cNvPicPr>
            <a:picLocks noChangeAspect="1" noChangeArrowheads="1"/>
          </p:cNvPicPr>
          <p:nvPr/>
        </p:nvPicPr>
        <p:blipFill>
          <a:blip r:embed="rId2" cstate="print"/>
          <a:srcRect/>
          <a:stretch>
            <a:fillRect/>
          </a:stretch>
        </p:blipFill>
        <p:spPr bwMode="auto">
          <a:xfrm>
            <a:off x="10992544" y="0"/>
            <a:ext cx="1199456" cy="1499320"/>
          </a:xfrm>
          <a:prstGeom prst="rect">
            <a:avLst/>
          </a:prstGeom>
          <a:noFill/>
        </p:spPr>
      </p:pic>
    </p:spTree>
    <p:extLst>
      <p:ext uri="{BB962C8B-B14F-4D97-AF65-F5344CB8AC3E}">
        <p14:creationId xmlns:p14="http://schemas.microsoft.com/office/powerpoint/2010/main" val="4954278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r>
              <a:rPr lang="es-MX"/>
              <a:t>DR. CARLOS G. AGUIRRE VELÁZQUEZ     www.neurologiainfantil.com.mx</a:t>
            </a:r>
            <a:endParaRPr lang="en-US" dirty="0"/>
          </a:p>
        </p:txBody>
      </p:sp>
      <p:graphicFrame>
        <p:nvGraphicFramePr>
          <p:cNvPr id="6" name="Gráfico 5"/>
          <p:cNvGraphicFramePr/>
          <p:nvPr>
            <p:extLst>
              <p:ext uri="{D42A27DB-BD31-4B8C-83A1-F6EECF244321}">
                <p14:modId xmlns:p14="http://schemas.microsoft.com/office/powerpoint/2010/main" val="1306501005"/>
              </p:ext>
            </p:extLst>
          </p:nvPr>
        </p:nvGraphicFramePr>
        <p:xfrm>
          <a:off x="1296056" y="749660"/>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7" name="CuadroTexto 6"/>
          <p:cNvSpPr txBox="1"/>
          <p:nvPr/>
        </p:nvSpPr>
        <p:spPr>
          <a:xfrm rot="16027701">
            <a:off x="1042109" y="3026545"/>
            <a:ext cx="1710725" cy="276999"/>
          </a:xfrm>
          <a:prstGeom prst="rect">
            <a:avLst/>
          </a:prstGeom>
          <a:noFill/>
        </p:spPr>
        <p:txBody>
          <a:bodyPr wrap="none" rtlCol="0">
            <a:spAutoFit/>
          </a:bodyPr>
          <a:lstStyle/>
          <a:p>
            <a:r>
              <a:rPr lang="es-MX" sz="1200" dirty="0"/>
              <a:t>% de casos observados</a:t>
            </a:r>
          </a:p>
        </p:txBody>
      </p:sp>
      <p:pic>
        <p:nvPicPr>
          <p:cNvPr id="5" name="Picture 2" descr="http://www.westvalleypatientsgroup.com/images/cannabis-leaf-grunge-background.jpg"/>
          <p:cNvPicPr>
            <a:picLocks noChangeAspect="1" noChangeArrowheads="1"/>
          </p:cNvPicPr>
          <p:nvPr/>
        </p:nvPicPr>
        <p:blipFill>
          <a:blip r:embed="rId3" cstate="print"/>
          <a:srcRect/>
          <a:stretch>
            <a:fillRect/>
          </a:stretch>
        </p:blipFill>
        <p:spPr bwMode="auto">
          <a:xfrm>
            <a:off x="10992544" y="0"/>
            <a:ext cx="1199456" cy="1499320"/>
          </a:xfrm>
          <a:prstGeom prst="rect">
            <a:avLst/>
          </a:prstGeom>
          <a:noFill/>
        </p:spPr>
      </p:pic>
    </p:spTree>
    <p:extLst>
      <p:ext uri="{BB962C8B-B14F-4D97-AF65-F5344CB8AC3E}">
        <p14:creationId xmlns:p14="http://schemas.microsoft.com/office/powerpoint/2010/main" val="1465951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p:cNvSpPr>
            <a:spLocks noGrp="1"/>
          </p:cNvSpPr>
          <p:nvPr>
            <p:ph idx="1"/>
          </p:nvPr>
        </p:nvSpPr>
        <p:spPr>
          <a:xfrm>
            <a:off x="0" y="906556"/>
            <a:ext cx="10465283" cy="1183502"/>
          </a:xfrm>
        </p:spPr>
        <p:txBody>
          <a:bodyPr>
            <a:normAutofit/>
          </a:bodyPr>
          <a:lstStyle/>
          <a:p>
            <a:r>
              <a:rPr lang="es-MX" sz="4800" dirty="0"/>
              <a:t>1) Cuántos tipos de Cannabis hay?</a:t>
            </a:r>
          </a:p>
        </p:txBody>
      </p:sp>
      <p:sp>
        <p:nvSpPr>
          <p:cNvPr id="4" name="Marcador de pie de página 3"/>
          <p:cNvSpPr>
            <a:spLocks noGrp="1"/>
          </p:cNvSpPr>
          <p:nvPr>
            <p:ph type="ftr" sz="quarter" idx="11"/>
          </p:nvPr>
        </p:nvSpPr>
        <p:spPr/>
        <p:txBody>
          <a:bodyPr/>
          <a:lstStyle/>
          <a:p>
            <a:r>
              <a:rPr lang="es-MX" dirty="0"/>
              <a:t>DR. CARLOS G. AGUIRRE VELÁZQUEZ     www.neurologiainfantil.com.mx</a:t>
            </a:r>
            <a:endParaRPr lang="en-US" dirty="0"/>
          </a:p>
        </p:txBody>
      </p:sp>
      <p:pic>
        <p:nvPicPr>
          <p:cNvPr id="1026" name="Picture 2" descr="http://www.nature.com/nature/journal/v525/n7570_supp/images/525S4a-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700" y="1984815"/>
            <a:ext cx="3964754" cy="2643169"/>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4676504" y="1892246"/>
            <a:ext cx="4747417" cy="4247317"/>
          </a:xfrm>
          <a:prstGeom prst="rect">
            <a:avLst/>
          </a:prstGeom>
          <a:noFill/>
        </p:spPr>
        <p:txBody>
          <a:bodyPr wrap="square" rtlCol="0">
            <a:spAutoFit/>
          </a:bodyPr>
          <a:lstStyle/>
          <a:p>
            <a:pPr marL="285750" indent="-285750">
              <a:buFont typeface="Arial" panose="020B0604020202020204" pitchFamily="34" charset="0"/>
              <a:buChar char="•"/>
            </a:pPr>
            <a:r>
              <a:rPr lang="en-US" dirty="0" err="1"/>
              <a:t>En</a:t>
            </a:r>
            <a:r>
              <a:rPr lang="en-US" dirty="0"/>
              <a:t> 2004, el </a:t>
            </a:r>
            <a:r>
              <a:rPr lang="en-US" dirty="0" err="1"/>
              <a:t>biólogo</a:t>
            </a:r>
            <a:r>
              <a:rPr lang="en-US" dirty="0"/>
              <a:t> Paul </a:t>
            </a:r>
            <a:r>
              <a:rPr lang="en-US" dirty="0" err="1"/>
              <a:t>Mahlberg</a:t>
            </a:r>
            <a:r>
              <a:rPr lang="en-US" dirty="0"/>
              <a:t> y Karl </a:t>
            </a:r>
            <a:r>
              <a:rPr lang="en-US" dirty="0" err="1"/>
              <a:t>Hillig</a:t>
            </a:r>
            <a:r>
              <a:rPr lang="en-US" dirty="0"/>
              <a:t>, de la Universidad de Indiana </a:t>
            </a:r>
            <a:r>
              <a:rPr lang="en-US" dirty="0" err="1"/>
              <a:t>en</a:t>
            </a:r>
            <a:r>
              <a:rPr lang="en-US" dirty="0"/>
              <a:t> Bloomington, </a:t>
            </a:r>
            <a:r>
              <a:rPr lang="en-US" dirty="0" err="1"/>
              <a:t>analizaron</a:t>
            </a:r>
            <a:r>
              <a:rPr lang="en-US" dirty="0"/>
              <a:t> </a:t>
            </a:r>
            <a:r>
              <a:rPr lang="en-US" dirty="0" err="1"/>
              <a:t>los</a:t>
            </a:r>
            <a:r>
              <a:rPr lang="en-US" dirty="0"/>
              <a:t> </a:t>
            </a:r>
            <a:r>
              <a:rPr lang="en-US" dirty="0" err="1"/>
              <a:t>genotipos</a:t>
            </a:r>
            <a:r>
              <a:rPr lang="en-US" dirty="0"/>
              <a:t> de 157 </a:t>
            </a:r>
            <a:r>
              <a:rPr lang="en-US" dirty="0" err="1"/>
              <a:t>variedades</a:t>
            </a:r>
            <a:r>
              <a:rPr lang="en-US" dirty="0"/>
              <a:t>.</a:t>
            </a:r>
          </a:p>
          <a:p>
            <a:r>
              <a:rPr lang="en-US" dirty="0"/>
              <a:t> </a:t>
            </a:r>
          </a:p>
          <a:p>
            <a:pPr marL="285750" indent="-285750">
              <a:buFont typeface="Arial" panose="020B0604020202020204" pitchFamily="34" charset="0"/>
              <a:buChar char="•"/>
            </a:pPr>
            <a:r>
              <a:rPr lang="en-US" dirty="0"/>
              <a:t>Se </a:t>
            </a:r>
            <a:r>
              <a:rPr lang="en-US" dirty="0" err="1"/>
              <a:t>basaron</a:t>
            </a:r>
            <a:r>
              <a:rPr lang="en-US" dirty="0"/>
              <a:t> </a:t>
            </a:r>
            <a:r>
              <a:rPr lang="en-US" dirty="0" err="1"/>
              <a:t>en</a:t>
            </a:r>
            <a:r>
              <a:rPr lang="en-US" dirty="0"/>
              <a:t> la </a:t>
            </a:r>
            <a:r>
              <a:rPr lang="en-US" dirty="0" err="1"/>
              <a:t>proporciónn</a:t>
            </a:r>
            <a:r>
              <a:rPr lang="en-US" dirty="0"/>
              <a:t> de </a:t>
            </a:r>
            <a:r>
              <a:rPr lang="en-US" dirty="0" err="1"/>
              <a:t>niveles</a:t>
            </a:r>
            <a:r>
              <a:rPr lang="en-US" dirty="0"/>
              <a:t> de CBD/THC </a:t>
            </a:r>
            <a:r>
              <a:rPr lang="en-US" dirty="0" err="1"/>
              <a:t>sugiriendo</a:t>
            </a:r>
            <a:r>
              <a:rPr lang="en-US" dirty="0"/>
              <a:t> 2 </a:t>
            </a:r>
            <a:r>
              <a:rPr lang="en-US" dirty="0" err="1"/>
              <a:t>especies</a:t>
            </a:r>
            <a:r>
              <a:rPr lang="en-US" dirty="0"/>
              <a:t>. </a:t>
            </a:r>
            <a:r>
              <a:rPr lang="en-US" dirty="0" err="1"/>
              <a:t>Hillig</a:t>
            </a:r>
            <a:r>
              <a:rPr lang="en-US" dirty="0"/>
              <a:t> </a:t>
            </a:r>
            <a:r>
              <a:rPr lang="en-US" dirty="0" err="1"/>
              <a:t>más</a:t>
            </a:r>
            <a:r>
              <a:rPr lang="en-US" dirty="0"/>
              <a:t> </a:t>
            </a:r>
            <a:r>
              <a:rPr lang="en-US" dirty="0" err="1"/>
              <a:t>tarde</a:t>
            </a:r>
            <a:r>
              <a:rPr lang="en-US" dirty="0"/>
              <a:t> </a:t>
            </a:r>
            <a:r>
              <a:rPr lang="en-US" dirty="0" err="1"/>
              <a:t>reportó</a:t>
            </a:r>
            <a:r>
              <a:rPr lang="en-US" dirty="0"/>
              <a:t> </a:t>
            </a:r>
            <a:r>
              <a:rPr lang="en-US" dirty="0" err="1"/>
              <a:t>una</a:t>
            </a:r>
            <a:r>
              <a:rPr lang="en-US" dirty="0"/>
              <a:t> </a:t>
            </a:r>
            <a:r>
              <a:rPr lang="en-US" dirty="0" err="1"/>
              <a:t>más</a:t>
            </a:r>
            <a:r>
              <a:rPr lang="en-US" dirty="0"/>
              <a:t> </a:t>
            </a:r>
            <a:r>
              <a:rPr lang="en-US" dirty="0" err="1"/>
              <a:t>resultado</a:t>
            </a:r>
            <a:r>
              <a:rPr lang="en-US" dirty="0"/>
              <a:t> de la </a:t>
            </a:r>
            <a:r>
              <a:rPr lang="en-US" dirty="0" err="1"/>
              <a:t>mezcla</a:t>
            </a:r>
            <a:r>
              <a:rPr lang="en-US" dirty="0"/>
              <a:t> de las </a:t>
            </a:r>
            <a:r>
              <a:rPr lang="en-US" dirty="0" err="1"/>
              <a:t>anteriores</a:t>
            </a:r>
            <a:r>
              <a:rPr lang="en-US" dirty="0"/>
              <a:t>:</a:t>
            </a:r>
          </a:p>
          <a:p>
            <a:pPr marL="285750" indent="-285750">
              <a:buFont typeface="Arial" panose="020B0604020202020204" pitchFamily="34" charset="0"/>
              <a:buChar char="•"/>
            </a:pPr>
            <a:endParaRPr lang="en-US" dirty="0"/>
          </a:p>
          <a:p>
            <a:pPr marL="800100" lvl="1" indent="-342900">
              <a:buFont typeface="+mj-lt"/>
              <a:buAutoNum type="arabicPeriod"/>
            </a:pPr>
            <a:r>
              <a:rPr lang="en-US" dirty="0"/>
              <a:t>C. sativa. </a:t>
            </a:r>
          </a:p>
          <a:p>
            <a:pPr marL="800100" lvl="1" indent="-342900">
              <a:buFont typeface="+mj-lt"/>
              <a:buAutoNum type="arabicPeriod"/>
            </a:pPr>
            <a:r>
              <a:rPr lang="en-US" dirty="0"/>
              <a:t>C. </a:t>
            </a:r>
            <a:r>
              <a:rPr lang="en-US" dirty="0" err="1"/>
              <a:t>indica</a:t>
            </a:r>
            <a:r>
              <a:rPr lang="en-US" dirty="0"/>
              <a:t>. </a:t>
            </a:r>
          </a:p>
          <a:p>
            <a:pPr marL="800100" lvl="1" indent="-342900">
              <a:buFont typeface="+mj-lt"/>
              <a:buAutoNum type="arabicPeriod"/>
            </a:pPr>
            <a:r>
              <a:rPr lang="en-US" dirty="0"/>
              <a:t>C. </a:t>
            </a:r>
            <a:r>
              <a:rPr lang="en-US" dirty="0" err="1"/>
              <a:t>ruderalis</a:t>
            </a:r>
            <a:r>
              <a:rPr lang="en-US" dirty="0"/>
              <a:t>.</a:t>
            </a:r>
          </a:p>
          <a:p>
            <a:pPr lvl="1"/>
            <a:endParaRPr lang="en-US" dirty="0"/>
          </a:p>
          <a:p>
            <a:pPr marL="285750" indent="-285750">
              <a:buFont typeface="Arial" panose="020B0604020202020204" pitchFamily="34" charset="0"/>
              <a:buChar char="•"/>
            </a:pPr>
            <a:r>
              <a:rPr lang="en-US" dirty="0" err="1"/>
              <a:t>Estas</a:t>
            </a:r>
            <a:r>
              <a:rPr lang="en-US" dirty="0"/>
              <a:t> 3 </a:t>
            </a:r>
            <a:r>
              <a:rPr lang="en-US" dirty="0" err="1"/>
              <a:t>contienen</a:t>
            </a:r>
            <a:r>
              <a:rPr lang="en-US" dirty="0"/>
              <a:t> 7 </a:t>
            </a:r>
            <a:r>
              <a:rPr lang="en-US" dirty="0" err="1"/>
              <a:t>subespecies</a:t>
            </a:r>
            <a:r>
              <a:rPr lang="en-US" dirty="0"/>
              <a:t>.</a:t>
            </a:r>
          </a:p>
        </p:txBody>
      </p:sp>
    </p:spTree>
    <p:extLst>
      <p:ext uri="{BB962C8B-B14F-4D97-AF65-F5344CB8AC3E}">
        <p14:creationId xmlns:p14="http://schemas.microsoft.com/office/powerpoint/2010/main" val="14557303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r>
              <a:rPr lang="es-MX"/>
              <a:t>DR. CARLOS G. AGUIRRE VELÁZQUEZ     www.neurologiainfantil.com.mx</a:t>
            </a:r>
            <a:endParaRPr lang="en-US" dirty="0"/>
          </a:p>
        </p:txBody>
      </p:sp>
      <p:pic>
        <p:nvPicPr>
          <p:cNvPr id="4" name="Imagen 3"/>
          <p:cNvPicPr>
            <a:picLocks noChangeAspect="1"/>
          </p:cNvPicPr>
          <p:nvPr/>
        </p:nvPicPr>
        <p:blipFill>
          <a:blip r:embed="rId2"/>
          <a:stretch>
            <a:fillRect/>
          </a:stretch>
        </p:blipFill>
        <p:spPr>
          <a:xfrm>
            <a:off x="307848" y="288226"/>
            <a:ext cx="6400800" cy="904875"/>
          </a:xfrm>
          <a:prstGeom prst="rect">
            <a:avLst/>
          </a:prstGeom>
        </p:spPr>
      </p:pic>
      <p:pic>
        <p:nvPicPr>
          <p:cNvPr id="5" name="Imagen 4"/>
          <p:cNvPicPr>
            <a:picLocks noChangeAspect="1"/>
          </p:cNvPicPr>
          <p:nvPr/>
        </p:nvPicPr>
        <p:blipFill>
          <a:blip r:embed="rId3"/>
          <a:stretch>
            <a:fillRect/>
          </a:stretch>
        </p:blipFill>
        <p:spPr>
          <a:xfrm>
            <a:off x="551934" y="3455200"/>
            <a:ext cx="8553635" cy="2586162"/>
          </a:xfrm>
          <a:prstGeom prst="rect">
            <a:avLst/>
          </a:prstGeom>
        </p:spPr>
      </p:pic>
      <p:graphicFrame>
        <p:nvGraphicFramePr>
          <p:cNvPr id="9" name="Gráfico 8"/>
          <p:cNvGraphicFramePr/>
          <p:nvPr>
            <p:extLst>
              <p:ext uri="{D42A27DB-BD31-4B8C-83A1-F6EECF244321}">
                <p14:modId xmlns:p14="http://schemas.microsoft.com/office/powerpoint/2010/main" val="797040698"/>
              </p:ext>
            </p:extLst>
          </p:nvPr>
        </p:nvGraphicFramePr>
        <p:xfrm>
          <a:off x="1183441" y="1289502"/>
          <a:ext cx="4952149" cy="2375930"/>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2" descr="http://www.westvalleypatientsgroup.com/images/cannabis-leaf-grunge-background.jpg"/>
          <p:cNvPicPr>
            <a:picLocks noChangeAspect="1" noChangeArrowheads="1"/>
          </p:cNvPicPr>
          <p:nvPr/>
        </p:nvPicPr>
        <p:blipFill>
          <a:blip r:embed="rId5" cstate="print"/>
          <a:srcRect/>
          <a:stretch>
            <a:fillRect/>
          </a:stretch>
        </p:blipFill>
        <p:spPr bwMode="auto">
          <a:xfrm>
            <a:off x="10992544" y="0"/>
            <a:ext cx="1199456" cy="1499320"/>
          </a:xfrm>
          <a:prstGeom prst="rect">
            <a:avLst/>
          </a:prstGeom>
          <a:noFill/>
        </p:spPr>
      </p:pic>
      <p:sp>
        <p:nvSpPr>
          <p:cNvPr id="3" name="CuadroTexto 2"/>
          <p:cNvSpPr txBox="1"/>
          <p:nvPr/>
        </p:nvSpPr>
        <p:spPr>
          <a:xfrm>
            <a:off x="6219904" y="1594202"/>
            <a:ext cx="2056973" cy="1477328"/>
          </a:xfrm>
          <a:prstGeom prst="rect">
            <a:avLst/>
          </a:prstGeom>
          <a:solidFill>
            <a:schemeClr val="bg1"/>
          </a:solidFill>
        </p:spPr>
        <p:txBody>
          <a:bodyPr wrap="none" rtlCol="0">
            <a:spAutoFit/>
          </a:bodyPr>
          <a:lstStyle/>
          <a:p>
            <a:r>
              <a:rPr lang="es-MX" dirty="0"/>
              <a:t>Efectos adversos</a:t>
            </a:r>
          </a:p>
          <a:p>
            <a:r>
              <a:rPr lang="es-MX" dirty="0"/>
              <a:t>Ninguno   58.4%</a:t>
            </a:r>
          </a:p>
          <a:p>
            <a:r>
              <a:rPr lang="es-MX" dirty="0"/>
              <a:t>Alguno     42.0%</a:t>
            </a:r>
          </a:p>
          <a:p>
            <a:r>
              <a:rPr lang="es-MX" dirty="0"/>
              <a:t>Graves       0.0%</a:t>
            </a:r>
          </a:p>
          <a:p>
            <a:r>
              <a:rPr lang="es-MX" dirty="0"/>
              <a:t>Leves         100%</a:t>
            </a:r>
          </a:p>
        </p:txBody>
      </p:sp>
    </p:spTree>
    <p:extLst>
      <p:ext uri="{BB962C8B-B14F-4D97-AF65-F5344CB8AC3E}">
        <p14:creationId xmlns:p14="http://schemas.microsoft.com/office/powerpoint/2010/main" val="3563394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r>
              <a:rPr lang="es-MX"/>
              <a:t>DR. CARLOS G. AGUIRRE VELÁZQUEZ     www.neurologiainfantil.com.mx</a:t>
            </a:r>
            <a:endParaRPr lang="en-US" dirty="0"/>
          </a:p>
        </p:txBody>
      </p:sp>
      <p:pic>
        <p:nvPicPr>
          <p:cNvPr id="3" name="Imagen 2"/>
          <p:cNvPicPr>
            <a:picLocks noChangeAspect="1"/>
          </p:cNvPicPr>
          <p:nvPr/>
        </p:nvPicPr>
        <p:blipFill>
          <a:blip r:embed="rId2"/>
          <a:stretch>
            <a:fillRect/>
          </a:stretch>
        </p:blipFill>
        <p:spPr>
          <a:xfrm>
            <a:off x="790831" y="271848"/>
            <a:ext cx="7863104" cy="5329237"/>
          </a:xfrm>
          <a:prstGeom prst="rect">
            <a:avLst/>
          </a:prstGeom>
        </p:spPr>
      </p:pic>
      <p:sp>
        <p:nvSpPr>
          <p:cNvPr id="4" name="CuadroTexto 3"/>
          <p:cNvSpPr txBox="1"/>
          <p:nvPr/>
        </p:nvSpPr>
        <p:spPr>
          <a:xfrm>
            <a:off x="790831" y="5667630"/>
            <a:ext cx="4679486" cy="938719"/>
          </a:xfrm>
          <a:prstGeom prst="rect">
            <a:avLst/>
          </a:prstGeom>
          <a:solidFill>
            <a:schemeClr val="bg1"/>
          </a:solidFill>
        </p:spPr>
        <p:txBody>
          <a:bodyPr wrap="none" rtlCol="0">
            <a:spAutoFit/>
          </a:bodyPr>
          <a:lstStyle/>
          <a:p>
            <a:r>
              <a:rPr lang="es-MX" sz="1100" b="1" dirty="0"/>
              <a:t>Dr. Saúl Garza Morales</a:t>
            </a:r>
            <a:endParaRPr lang="es-MX" sz="1100" dirty="0"/>
          </a:p>
          <a:p>
            <a:r>
              <a:rPr lang="es-MX" sz="1100" dirty="0"/>
              <a:t>Médico, Pediatra, Neurólogo y Neuropediatra</a:t>
            </a:r>
          </a:p>
          <a:p>
            <a:r>
              <a:rPr lang="es-MX" sz="1100" dirty="0"/>
              <a:t> </a:t>
            </a:r>
          </a:p>
          <a:p>
            <a:r>
              <a:rPr lang="es-MX" sz="1100" dirty="0"/>
              <a:t>Jefe del Departamento de Neurociencias,</a:t>
            </a:r>
          </a:p>
          <a:p>
            <a:r>
              <a:rPr lang="es-MX" sz="1100" dirty="0"/>
              <a:t>Instituto Nacional de Perinatología “Isidro Espinosa de los Reyes”, SSA.</a:t>
            </a:r>
          </a:p>
        </p:txBody>
      </p:sp>
    </p:spTree>
    <p:extLst>
      <p:ext uri="{BB962C8B-B14F-4D97-AF65-F5344CB8AC3E}">
        <p14:creationId xmlns:p14="http://schemas.microsoft.com/office/powerpoint/2010/main" val="3533090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r>
              <a:rPr lang="es-MX"/>
              <a:t>DR. CARLOS G. AGUIRRE VELÁZQUEZ     www.neurologiainfantil.com.mx</a:t>
            </a:r>
            <a:endParaRPr lang="en-US" dirty="0"/>
          </a:p>
        </p:txBody>
      </p:sp>
      <p:pic>
        <p:nvPicPr>
          <p:cNvPr id="3" name="Imagen 2"/>
          <p:cNvPicPr>
            <a:picLocks noChangeAspect="1"/>
          </p:cNvPicPr>
          <p:nvPr/>
        </p:nvPicPr>
        <p:blipFill>
          <a:blip r:embed="rId2"/>
          <a:stretch>
            <a:fillRect/>
          </a:stretch>
        </p:blipFill>
        <p:spPr>
          <a:xfrm>
            <a:off x="748227" y="187154"/>
            <a:ext cx="8372475" cy="5429250"/>
          </a:xfrm>
          <a:prstGeom prst="rect">
            <a:avLst/>
          </a:prstGeom>
        </p:spPr>
      </p:pic>
      <p:sp>
        <p:nvSpPr>
          <p:cNvPr id="4" name="CuadroTexto 3"/>
          <p:cNvSpPr txBox="1"/>
          <p:nvPr/>
        </p:nvSpPr>
        <p:spPr>
          <a:xfrm>
            <a:off x="790831" y="5667630"/>
            <a:ext cx="4679486" cy="938719"/>
          </a:xfrm>
          <a:prstGeom prst="rect">
            <a:avLst/>
          </a:prstGeom>
          <a:solidFill>
            <a:schemeClr val="bg1"/>
          </a:solidFill>
        </p:spPr>
        <p:txBody>
          <a:bodyPr wrap="none" rtlCol="0">
            <a:spAutoFit/>
          </a:bodyPr>
          <a:lstStyle/>
          <a:p>
            <a:r>
              <a:rPr lang="es-MX" sz="1100" b="1" dirty="0"/>
              <a:t>Dr. Saúl Garza Morales</a:t>
            </a:r>
            <a:endParaRPr lang="es-MX" sz="1100" dirty="0"/>
          </a:p>
          <a:p>
            <a:r>
              <a:rPr lang="es-MX" sz="1100" dirty="0"/>
              <a:t>Médico, Pediatra, Neurólogo y Neuropediatra</a:t>
            </a:r>
          </a:p>
          <a:p>
            <a:r>
              <a:rPr lang="es-MX" sz="1100" dirty="0"/>
              <a:t> </a:t>
            </a:r>
          </a:p>
          <a:p>
            <a:r>
              <a:rPr lang="es-MX" sz="1100" dirty="0"/>
              <a:t>Jefe del Departamento de Neurociencias,</a:t>
            </a:r>
          </a:p>
          <a:p>
            <a:r>
              <a:rPr lang="es-MX" sz="1100" dirty="0"/>
              <a:t>Instituto Nacional de Perinatología “Isidro Espinosa de los Reyes”, SSA.</a:t>
            </a:r>
          </a:p>
        </p:txBody>
      </p:sp>
    </p:spTree>
    <p:extLst>
      <p:ext uri="{BB962C8B-B14F-4D97-AF65-F5344CB8AC3E}">
        <p14:creationId xmlns:p14="http://schemas.microsoft.com/office/powerpoint/2010/main" val="14685780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r>
              <a:rPr lang="es-MX"/>
              <a:t>DR. CARLOS G. AGUIRRE VELÁZQUEZ     www.neurologiainfantil.com.mx</a:t>
            </a:r>
            <a:endParaRPr lang="en-US" dirty="0"/>
          </a:p>
        </p:txBody>
      </p:sp>
      <p:pic>
        <p:nvPicPr>
          <p:cNvPr id="3" name="Imagen 2"/>
          <p:cNvPicPr>
            <a:picLocks noChangeAspect="1"/>
          </p:cNvPicPr>
          <p:nvPr/>
        </p:nvPicPr>
        <p:blipFill>
          <a:blip r:embed="rId2"/>
          <a:stretch>
            <a:fillRect/>
          </a:stretch>
        </p:blipFill>
        <p:spPr>
          <a:xfrm>
            <a:off x="383702" y="493240"/>
            <a:ext cx="8524875" cy="5410200"/>
          </a:xfrm>
          <a:prstGeom prst="rect">
            <a:avLst/>
          </a:prstGeom>
        </p:spPr>
      </p:pic>
      <p:sp>
        <p:nvSpPr>
          <p:cNvPr id="4" name="CuadroTexto 3"/>
          <p:cNvSpPr txBox="1"/>
          <p:nvPr/>
        </p:nvSpPr>
        <p:spPr>
          <a:xfrm>
            <a:off x="469556" y="5568774"/>
            <a:ext cx="4679486" cy="938719"/>
          </a:xfrm>
          <a:prstGeom prst="rect">
            <a:avLst/>
          </a:prstGeom>
          <a:solidFill>
            <a:schemeClr val="bg1"/>
          </a:solidFill>
        </p:spPr>
        <p:txBody>
          <a:bodyPr wrap="none" rtlCol="0">
            <a:spAutoFit/>
          </a:bodyPr>
          <a:lstStyle/>
          <a:p>
            <a:r>
              <a:rPr lang="es-MX" sz="1100" b="1" dirty="0"/>
              <a:t>Dr. Saúl Garza Morales</a:t>
            </a:r>
            <a:endParaRPr lang="es-MX" sz="1100" dirty="0"/>
          </a:p>
          <a:p>
            <a:r>
              <a:rPr lang="es-MX" sz="1100" dirty="0"/>
              <a:t>Médico, Pediatra, Neurólogo y Neuropediatra</a:t>
            </a:r>
          </a:p>
          <a:p>
            <a:r>
              <a:rPr lang="es-MX" sz="1100" dirty="0"/>
              <a:t> </a:t>
            </a:r>
          </a:p>
          <a:p>
            <a:r>
              <a:rPr lang="es-MX" sz="1100" dirty="0"/>
              <a:t>Jefe del Departamento de Neurociencias,</a:t>
            </a:r>
          </a:p>
          <a:p>
            <a:r>
              <a:rPr lang="es-MX" sz="1100" dirty="0"/>
              <a:t>Instituto Nacional de Perinatología “Isidro Espinosa de los Reyes”, SSA.</a:t>
            </a:r>
          </a:p>
        </p:txBody>
      </p:sp>
    </p:spTree>
    <p:extLst>
      <p:ext uri="{BB962C8B-B14F-4D97-AF65-F5344CB8AC3E}">
        <p14:creationId xmlns:p14="http://schemas.microsoft.com/office/powerpoint/2010/main" val="41057291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r>
              <a:rPr lang="es-MX"/>
              <a:t>DR. CARLOS G. AGUIRRE VELÁZQUEZ     www.neurologiainfantil.com.mx</a:t>
            </a:r>
            <a:endParaRPr lang="en-US" dirty="0"/>
          </a:p>
        </p:txBody>
      </p:sp>
      <p:pic>
        <p:nvPicPr>
          <p:cNvPr id="3" name="Imagen 2"/>
          <p:cNvPicPr>
            <a:picLocks noChangeAspect="1"/>
          </p:cNvPicPr>
          <p:nvPr/>
        </p:nvPicPr>
        <p:blipFill>
          <a:blip r:embed="rId2"/>
          <a:stretch>
            <a:fillRect/>
          </a:stretch>
        </p:blipFill>
        <p:spPr>
          <a:xfrm>
            <a:off x="782723" y="522974"/>
            <a:ext cx="8105775" cy="5153025"/>
          </a:xfrm>
          <a:prstGeom prst="rect">
            <a:avLst/>
          </a:prstGeom>
        </p:spPr>
      </p:pic>
      <p:sp>
        <p:nvSpPr>
          <p:cNvPr id="4" name="CuadroTexto 3"/>
          <p:cNvSpPr txBox="1"/>
          <p:nvPr/>
        </p:nvSpPr>
        <p:spPr>
          <a:xfrm>
            <a:off x="469556" y="5568774"/>
            <a:ext cx="4679486" cy="938719"/>
          </a:xfrm>
          <a:prstGeom prst="rect">
            <a:avLst/>
          </a:prstGeom>
          <a:solidFill>
            <a:schemeClr val="bg1"/>
          </a:solidFill>
        </p:spPr>
        <p:txBody>
          <a:bodyPr wrap="none" rtlCol="0">
            <a:spAutoFit/>
          </a:bodyPr>
          <a:lstStyle/>
          <a:p>
            <a:r>
              <a:rPr lang="es-MX" sz="1100" b="1" dirty="0"/>
              <a:t>Dr. Saúl Garza Morales</a:t>
            </a:r>
            <a:endParaRPr lang="es-MX" sz="1100" dirty="0"/>
          </a:p>
          <a:p>
            <a:r>
              <a:rPr lang="es-MX" sz="1100" dirty="0"/>
              <a:t>Médico, Pediatra, Neurólogo y Neuropediatra</a:t>
            </a:r>
          </a:p>
          <a:p>
            <a:r>
              <a:rPr lang="es-MX" sz="1100" dirty="0"/>
              <a:t> </a:t>
            </a:r>
          </a:p>
          <a:p>
            <a:r>
              <a:rPr lang="es-MX" sz="1100" dirty="0"/>
              <a:t>Jefe del Departamento de Neurociencias,</a:t>
            </a:r>
          </a:p>
          <a:p>
            <a:r>
              <a:rPr lang="es-MX" sz="1100" dirty="0"/>
              <a:t>Instituto Nacional de Perinatología “Isidro Espinosa de los Reyes”, SSA.</a:t>
            </a:r>
          </a:p>
        </p:txBody>
      </p:sp>
    </p:spTree>
    <p:extLst>
      <p:ext uri="{BB962C8B-B14F-4D97-AF65-F5344CB8AC3E}">
        <p14:creationId xmlns:p14="http://schemas.microsoft.com/office/powerpoint/2010/main" val="40363807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r>
              <a:rPr lang="es-MX"/>
              <a:t>DR. CARLOS G. AGUIRRE VELÁZQUEZ     www.neurologiainfantil.com.mx</a:t>
            </a:r>
            <a:endParaRPr lang="en-US" dirty="0"/>
          </a:p>
        </p:txBody>
      </p:sp>
      <p:pic>
        <p:nvPicPr>
          <p:cNvPr id="3" name="Imagen 2"/>
          <p:cNvPicPr>
            <a:picLocks noChangeAspect="1"/>
          </p:cNvPicPr>
          <p:nvPr/>
        </p:nvPicPr>
        <p:blipFill>
          <a:blip r:embed="rId2"/>
          <a:stretch>
            <a:fillRect/>
          </a:stretch>
        </p:blipFill>
        <p:spPr>
          <a:xfrm>
            <a:off x="737672" y="627620"/>
            <a:ext cx="8162925" cy="4762500"/>
          </a:xfrm>
          <a:prstGeom prst="rect">
            <a:avLst/>
          </a:prstGeom>
        </p:spPr>
      </p:pic>
      <p:sp>
        <p:nvSpPr>
          <p:cNvPr id="4" name="CuadroTexto 3"/>
          <p:cNvSpPr txBox="1"/>
          <p:nvPr/>
        </p:nvSpPr>
        <p:spPr>
          <a:xfrm>
            <a:off x="469556" y="5568774"/>
            <a:ext cx="4679486" cy="938719"/>
          </a:xfrm>
          <a:prstGeom prst="rect">
            <a:avLst/>
          </a:prstGeom>
          <a:solidFill>
            <a:schemeClr val="bg1"/>
          </a:solidFill>
        </p:spPr>
        <p:txBody>
          <a:bodyPr wrap="none" rtlCol="0">
            <a:spAutoFit/>
          </a:bodyPr>
          <a:lstStyle/>
          <a:p>
            <a:r>
              <a:rPr lang="es-MX" sz="1100" b="1" dirty="0"/>
              <a:t>Dr. Saúl Garza Morales</a:t>
            </a:r>
            <a:endParaRPr lang="es-MX" sz="1100" dirty="0"/>
          </a:p>
          <a:p>
            <a:r>
              <a:rPr lang="es-MX" sz="1100" dirty="0"/>
              <a:t>Médico, Pediatra, Neurólogo y Neuropediatra</a:t>
            </a:r>
          </a:p>
          <a:p>
            <a:r>
              <a:rPr lang="es-MX" sz="1100" dirty="0"/>
              <a:t> </a:t>
            </a:r>
          </a:p>
          <a:p>
            <a:r>
              <a:rPr lang="es-MX" sz="1100" dirty="0"/>
              <a:t>Jefe del Departamento de Neurociencias,</a:t>
            </a:r>
          </a:p>
          <a:p>
            <a:r>
              <a:rPr lang="es-MX" sz="1100" dirty="0"/>
              <a:t>Instituto Nacional de Perinatología “Isidro Espinosa de los Reyes”, SSA.</a:t>
            </a:r>
          </a:p>
        </p:txBody>
      </p:sp>
    </p:spTree>
    <p:extLst>
      <p:ext uri="{BB962C8B-B14F-4D97-AF65-F5344CB8AC3E}">
        <p14:creationId xmlns:p14="http://schemas.microsoft.com/office/powerpoint/2010/main" val="29165250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MX"/>
          </a:p>
        </p:txBody>
      </p:sp>
      <p:sp>
        <p:nvSpPr>
          <p:cNvPr id="3" name="Subtítulo 2"/>
          <p:cNvSpPr>
            <a:spLocks noGrp="1"/>
          </p:cNvSpPr>
          <p:nvPr>
            <p:ph type="subTitle" idx="1"/>
          </p:nvPr>
        </p:nvSpPr>
        <p:spPr/>
        <p:txBody>
          <a:bodyPr/>
          <a:lstStyle/>
          <a:p>
            <a:endParaRPr lang="es-MX" dirty="0"/>
          </a:p>
        </p:txBody>
      </p:sp>
      <p:pic>
        <p:nvPicPr>
          <p:cNvPr id="6" name="Imagen 5"/>
          <p:cNvPicPr>
            <a:picLocks noChangeAspect="1"/>
          </p:cNvPicPr>
          <p:nvPr/>
        </p:nvPicPr>
        <p:blipFill>
          <a:blip r:embed="rId2"/>
          <a:stretch>
            <a:fillRect/>
          </a:stretch>
        </p:blipFill>
        <p:spPr>
          <a:xfrm>
            <a:off x="685760" y="543697"/>
            <a:ext cx="4308816" cy="5769791"/>
          </a:xfrm>
          <a:prstGeom prst="rect">
            <a:avLst/>
          </a:prstGeom>
        </p:spPr>
      </p:pic>
      <p:sp>
        <p:nvSpPr>
          <p:cNvPr id="8" name="CuadroTexto 7"/>
          <p:cNvSpPr txBox="1"/>
          <p:nvPr/>
        </p:nvSpPr>
        <p:spPr>
          <a:xfrm>
            <a:off x="1524000" y="3059260"/>
            <a:ext cx="301686" cy="369332"/>
          </a:xfrm>
          <a:prstGeom prst="rect">
            <a:avLst/>
          </a:prstGeom>
          <a:noFill/>
        </p:spPr>
        <p:txBody>
          <a:bodyPr wrap="none" rtlCol="0">
            <a:spAutoFit/>
          </a:bodyPr>
          <a:lstStyle/>
          <a:p>
            <a:r>
              <a:rPr lang="es-MX" dirty="0"/>
              <a:t>3</a:t>
            </a:r>
          </a:p>
        </p:txBody>
      </p:sp>
      <p:sp>
        <p:nvSpPr>
          <p:cNvPr id="9" name="CuadroTexto 8"/>
          <p:cNvSpPr txBox="1"/>
          <p:nvPr/>
        </p:nvSpPr>
        <p:spPr>
          <a:xfrm>
            <a:off x="1552830" y="5658305"/>
            <a:ext cx="301686" cy="369332"/>
          </a:xfrm>
          <a:prstGeom prst="rect">
            <a:avLst/>
          </a:prstGeom>
          <a:noFill/>
        </p:spPr>
        <p:txBody>
          <a:bodyPr wrap="none" rtlCol="0">
            <a:spAutoFit/>
          </a:bodyPr>
          <a:lstStyle/>
          <a:p>
            <a:r>
              <a:rPr lang="es-MX" dirty="0"/>
              <a:t>9</a:t>
            </a:r>
          </a:p>
        </p:txBody>
      </p:sp>
      <p:grpSp>
        <p:nvGrpSpPr>
          <p:cNvPr id="14" name="Grupo 13"/>
          <p:cNvGrpSpPr/>
          <p:nvPr/>
        </p:nvGrpSpPr>
        <p:grpSpPr>
          <a:xfrm>
            <a:off x="5771375" y="68561"/>
            <a:ext cx="4170405" cy="6350162"/>
            <a:chOff x="5969086" y="768779"/>
            <a:chExt cx="4170405" cy="6350162"/>
          </a:xfrm>
        </p:grpSpPr>
        <p:pic>
          <p:nvPicPr>
            <p:cNvPr id="10" name="Imagen 9"/>
            <p:cNvPicPr>
              <a:picLocks noChangeAspect="1"/>
            </p:cNvPicPr>
            <p:nvPr/>
          </p:nvPicPr>
          <p:blipFill>
            <a:blip r:embed="rId3"/>
            <a:stretch>
              <a:fillRect/>
            </a:stretch>
          </p:blipFill>
          <p:spPr>
            <a:xfrm>
              <a:off x="5969086" y="768779"/>
              <a:ext cx="4170405" cy="6350162"/>
            </a:xfrm>
            <a:prstGeom prst="rect">
              <a:avLst/>
            </a:prstGeom>
          </p:spPr>
        </p:pic>
        <p:sp>
          <p:nvSpPr>
            <p:cNvPr id="11" name="CuadroTexto 10"/>
            <p:cNvSpPr txBox="1"/>
            <p:nvPr/>
          </p:nvSpPr>
          <p:spPr>
            <a:xfrm>
              <a:off x="6977436" y="3808916"/>
              <a:ext cx="301686" cy="369332"/>
            </a:xfrm>
            <a:prstGeom prst="rect">
              <a:avLst/>
            </a:prstGeom>
            <a:noFill/>
          </p:spPr>
          <p:txBody>
            <a:bodyPr wrap="none" rtlCol="0">
              <a:spAutoFit/>
            </a:bodyPr>
            <a:lstStyle/>
            <a:p>
              <a:r>
                <a:rPr lang="es-MX" dirty="0"/>
                <a:t>6</a:t>
              </a:r>
            </a:p>
          </p:txBody>
        </p:sp>
        <p:sp>
          <p:nvSpPr>
            <p:cNvPr id="12" name="CuadroTexto 11"/>
            <p:cNvSpPr txBox="1"/>
            <p:nvPr/>
          </p:nvSpPr>
          <p:spPr>
            <a:xfrm>
              <a:off x="7459352" y="3829508"/>
              <a:ext cx="301686" cy="369332"/>
            </a:xfrm>
            <a:prstGeom prst="rect">
              <a:avLst/>
            </a:prstGeom>
            <a:noFill/>
          </p:spPr>
          <p:txBody>
            <a:bodyPr wrap="none" rtlCol="0">
              <a:spAutoFit/>
            </a:bodyPr>
            <a:lstStyle/>
            <a:p>
              <a:r>
                <a:rPr lang="es-MX" dirty="0"/>
                <a:t>1</a:t>
              </a:r>
            </a:p>
          </p:txBody>
        </p:sp>
        <p:sp>
          <p:nvSpPr>
            <p:cNvPr id="13" name="CuadroTexto 12"/>
            <p:cNvSpPr txBox="1"/>
            <p:nvPr/>
          </p:nvSpPr>
          <p:spPr>
            <a:xfrm>
              <a:off x="6973314" y="6564470"/>
              <a:ext cx="418704" cy="369332"/>
            </a:xfrm>
            <a:prstGeom prst="rect">
              <a:avLst/>
            </a:prstGeom>
            <a:noFill/>
          </p:spPr>
          <p:txBody>
            <a:bodyPr wrap="none" rtlCol="0">
              <a:spAutoFit/>
            </a:bodyPr>
            <a:lstStyle/>
            <a:p>
              <a:r>
                <a:rPr lang="es-MX" dirty="0"/>
                <a:t>14</a:t>
              </a:r>
            </a:p>
          </p:txBody>
        </p:sp>
      </p:grpSp>
      <p:sp>
        <p:nvSpPr>
          <p:cNvPr id="15" name="CuadroTexto 14"/>
          <p:cNvSpPr txBox="1"/>
          <p:nvPr/>
        </p:nvSpPr>
        <p:spPr>
          <a:xfrm>
            <a:off x="832021" y="174365"/>
            <a:ext cx="4597734" cy="338554"/>
          </a:xfrm>
          <a:prstGeom prst="rect">
            <a:avLst/>
          </a:prstGeom>
          <a:noFill/>
        </p:spPr>
        <p:txBody>
          <a:bodyPr wrap="none" rtlCol="0">
            <a:spAutoFit/>
          </a:bodyPr>
          <a:lstStyle/>
          <a:p>
            <a:r>
              <a:rPr lang="es-MX" sz="1600" dirty="0"/>
              <a:t>Paciente con S. de </a:t>
            </a:r>
            <a:r>
              <a:rPr lang="es-MX" sz="1600" dirty="0" err="1"/>
              <a:t>Doose</a:t>
            </a:r>
            <a:r>
              <a:rPr lang="es-MX" sz="1600" dirty="0"/>
              <a:t> que evolucionó a SLG.</a:t>
            </a:r>
          </a:p>
        </p:txBody>
      </p:sp>
      <p:sp>
        <p:nvSpPr>
          <p:cNvPr id="16" name="CuadroTexto 15"/>
          <p:cNvSpPr txBox="1"/>
          <p:nvPr/>
        </p:nvSpPr>
        <p:spPr>
          <a:xfrm>
            <a:off x="2776151" y="-37743"/>
            <a:ext cx="1389483" cy="369332"/>
          </a:xfrm>
          <a:prstGeom prst="rect">
            <a:avLst/>
          </a:prstGeom>
          <a:noFill/>
        </p:spPr>
        <p:txBody>
          <a:bodyPr wrap="none" rtlCol="0">
            <a:spAutoFit/>
          </a:bodyPr>
          <a:lstStyle/>
          <a:p>
            <a:r>
              <a:rPr lang="es-MX" dirty="0"/>
              <a:t>TESTIMONIO</a:t>
            </a:r>
          </a:p>
        </p:txBody>
      </p:sp>
      <p:sp>
        <p:nvSpPr>
          <p:cNvPr id="17" name="Rectángulo 16"/>
          <p:cNvSpPr/>
          <p:nvPr/>
        </p:nvSpPr>
        <p:spPr>
          <a:xfrm>
            <a:off x="2224216" y="707592"/>
            <a:ext cx="1729946" cy="172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Rectángulo 17"/>
          <p:cNvSpPr/>
          <p:nvPr/>
        </p:nvSpPr>
        <p:spPr>
          <a:xfrm rot="389277">
            <a:off x="6369353" y="293629"/>
            <a:ext cx="2059387" cy="200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5320975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stretch>
            <a:fillRect/>
          </a:stretch>
        </p:blipFill>
        <p:spPr>
          <a:xfrm>
            <a:off x="712585" y="422791"/>
            <a:ext cx="4698645" cy="6268520"/>
          </a:xfrm>
          <a:prstGeom prst="rect">
            <a:avLst/>
          </a:prstGeom>
        </p:spPr>
      </p:pic>
      <p:pic>
        <p:nvPicPr>
          <p:cNvPr id="7" name="Imagen 6"/>
          <p:cNvPicPr>
            <a:picLocks noChangeAspect="1"/>
          </p:cNvPicPr>
          <p:nvPr/>
        </p:nvPicPr>
        <p:blipFill>
          <a:blip r:embed="rId3"/>
          <a:stretch>
            <a:fillRect/>
          </a:stretch>
        </p:blipFill>
        <p:spPr>
          <a:xfrm>
            <a:off x="6538141" y="620094"/>
            <a:ext cx="4501206" cy="5873914"/>
          </a:xfrm>
          <a:prstGeom prst="rect">
            <a:avLst/>
          </a:prstGeom>
        </p:spPr>
      </p:pic>
      <p:sp>
        <p:nvSpPr>
          <p:cNvPr id="8" name="CuadroTexto 7"/>
          <p:cNvSpPr txBox="1"/>
          <p:nvPr/>
        </p:nvSpPr>
        <p:spPr>
          <a:xfrm>
            <a:off x="1713458" y="3421737"/>
            <a:ext cx="301686" cy="369332"/>
          </a:xfrm>
          <a:prstGeom prst="rect">
            <a:avLst/>
          </a:prstGeom>
          <a:noFill/>
        </p:spPr>
        <p:txBody>
          <a:bodyPr wrap="none" rtlCol="0">
            <a:spAutoFit/>
          </a:bodyPr>
          <a:lstStyle/>
          <a:p>
            <a:r>
              <a:rPr lang="es-MX" dirty="0"/>
              <a:t>3</a:t>
            </a:r>
          </a:p>
        </p:txBody>
      </p:sp>
      <p:sp>
        <p:nvSpPr>
          <p:cNvPr id="9" name="CuadroTexto 8"/>
          <p:cNvSpPr txBox="1"/>
          <p:nvPr/>
        </p:nvSpPr>
        <p:spPr>
          <a:xfrm>
            <a:off x="1676384" y="6119623"/>
            <a:ext cx="301686" cy="369332"/>
          </a:xfrm>
          <a:prstGeom prst="rect">
            <a:avLst/>
          </a:prstGeom>
          <a:noFill/>
        </p:spPr>
        <p:txBody>
          <a:bodyPr wrap="none" rtlCol="0">
            <a:spAutoFit/>
          </a:bodyPr>
          <a:lstStyle/>
          <a:p>
            <a:r>
              <a:rPr lang="es-MX" dirty="0"/>
              <a:t>2</a:t>
            </a:r>
          </a:p>
        </p:txBody>
      </p:sp>
      <p:sp>
        <p:nvSpPr>
          <p:cNvPr id="10" name="CuadroTexto 9"/>
          <p:cNvSpPr txBox="1"/>
          <p:nvPr/>
        </p:nvSpPr>
        <p:spPr>
          <a:xfrm>
            <a:off x="7327544" y="3422290"/>
            <a:ext cx="301686" cy="369332"/>
          </a:xfrm>
          <a:prstGeom prst="rect">
            <a:avLst/>
          </a:prstGeom>
          <a:noFill/>
        </p:spPr>
        <p:txBody>
          <a:bodyPr wrap="none" rtlCol="0">
            <a:spAutoFit/>
          </a:bodyPr>
          <a:lstStyle/>
          <a:p>
            <a:r>
              <a:rPr lang="es-MX" dirty="0"/>
              <a:t>4</a:t>
            </a:r>
          </a:p>
        </p:txBody>
      </p:sp>
      <p:sp>
        <p:nvSpPr>
          <p:cNvPr id="11" name="CuadroTexto 10"/>
          <p:cNvSpPr txBox="1"/>
          <p:nvPr/>
        </p:nvSpPr>
        <p:spPr>
          <a:xfrm>
            <a:off x="7858886" y="3426406"/>
            <a:ext cx="301686" cy="369332"/>
          </a:xfrm>
          <a:prstGeom prst="rect">
            <a:avLst/>
          </a:prstGeom>
          <a:noFill/>
        </p:spPr>
        <p:txBody>
          <a:bodyPr wrap="none" rtlCol="0">
            <a:spAutoFit/>
          </a:bodyPr>
          <a:lstStyle/>
          <a:p>
            <a:r>
              <a:rPr lang="es-MX" dirty="0"/>
              <a:t>2</a:t>
            </a:r>
          </a:p>
        </p:txBody>
      </p:sp>
      <p:sp>
        <p:nvSpPr>
          <p:cNvPr id="12" name="CuadroTexto 11"/>
          <p:cNvSpPr txBox="1"/>
          <p:nvPr/>
        </p:nvSpPr>
        <p:spPr>
          <a:xfrm>
            <a:off x="7323422" y="6120176"/>
            <a:ext cx="301686" cy="369332"/>
          </a:xfrm>
          <a:prstGeom prst="rect">
            <a:avLst/>
          </a:prstGeom>
          <a:noFill/>
        </p:spPr>
        <p:txBody>
          <a:bodyPr wrap="none" rtlCol="0">
            <a:spAutoFit/>
          </a:bodyPr>
          <a:lstStyle/>
          <a:p>
            <a:r>
              <a:rPr lang="es-MX" dirty="0"/>
              <a:t>7</a:t>
            </a:r>
          </a:p>
        </p:txBody>
      </p:sp>
      <p:sp>
        <p:nvSpPr>
          <p:cNvPr id="13" name="Rectángulo 12"/>
          <p:cNvSpPr/>
          <p:nvPr/>
        </p:nvSpPr>
        <p:spPr>
          <a:xfrm>
            <a:off x="1005014" y="707592"/>
            <a:ext cx="1729946" cy="172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p:cNvSpPr/>
          <p:nvPr/>
        </p:nvSpPr>
        <p:spPr>
          <a:xfrm>
            <a:off x="6812684" y="707592"/>
            <a:ext cx="1729946" cy="172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899345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5" name="Imagen 4"/>
          <p:cNvPicPr>
            <a:picLocks noChangeAspect="1"/>
          </p:cNvPicPr>
          <p:nvPr/>
        </p:nvPicPr>
        <p:blipFill>
          <a:blip r:embed="rId2"/>
          <a:stretch>
            <a:fillRect/>
          </a:stretch>
        </p:blipFill>
        <p:spPr>
          <a:xfrm>
            <a:off x="2996771" y="365125"/>
            <a:ext cx="4870364" cy="6504938"/>
          </a:xfrm>
          <a:prstGeom prst="rect">
            <a:avLst/>
          </a:prstGeom>
        </p:spPr>
      </p:pic>
      <p:sp>
        <p:nvSpPr>
          <p:cNvPr id="6" name="CuadroTexto 5"/>
          <p:cNvSpPr txBox="1"/>
          <p:nvPr/>
        </p:nvSpPr>
        <p:spPr>
          <a:xfrm>
            <a:off x="4048884" y="3241058"/>
            <a:ext cx="301686" cy="369332"/>
          </a:xfrm>
          <a:prstGeom prst="rect">
            <a:avLst/>
          </a:prstGeom>
          <a:noFill/>
        </p:spPr>
        <p:txBody>
          <a:bodyPr wrap="none" rtlCol="0">
            <a:spAutoFit/>
          </a:bodyPr>
          <a:lstStyle/>
          <a:p>
            <a:r>
              <a:rPr lang="es-MX" dirty="0"/>
              <a:t>1</a:t>
            </a:r>
          </a:p>
        </p:txBody>
      </p:sp>
      <p:sp>
        <p:nvSpPr>
          <p:cNvPr id="7" name="CuadroTexto 6"/>
          <p:cNvSpPr txBox="1"/>
          <p:nvPr/>
        </p:nvSpPr>
        <p:spPr>
          <a:xfrm>
            <a:off x="3958272" y="5893642"/>
            <a:ext cx="301686" cy="369332"/>
          </a:xfrm>
          <a:prstGeom prst="rect">
            <a:avLst/>
          </a:prstGeom>
          <a:noFill/>
        </p:spPr>
        <p:txBody>
          <a:bodyPr wrap="none" rtlCol="0">
            <a:spAutoFit/>
          </a:bodyPr>
          <a:lstStyle/>
          <a:p>
            <a:r>
              <a:rPr lang="es-MX" dirty="0"/>
              <a:t>0</a:t>
            </a:r>
          </a:p>
        </p:txBody>
      </p:sp>
      <p:sp>
        <p:nvSpPr>
          <p:cNvPr id="8" name="Rectángulo 7"/>
          <p:cNvSpPr/>
          <p:nvPr/>
        </p:nvSpPr>
        <p:spPr>
          <a:xfrm>
            <a:off x="3352802" y="649926"/>
            <a:ext cx="1729946" cy="172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6666358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r>
              <a:rPr lang="es-MX"/>
              <a:t>DR. CARLOS G. AGUIRRE VELÁZQUEZ     www.neurologiainfantil.com.mx</a:t>
            </a:r>
            <a:endParaRPr lang="en-US" dirty="0"/>
          </a:p>
        </p:txBody>
      </p:sp>
      <p:graphicFrame>
        <p:nvGraphicFramePr>
          <p:cNvPr id="3" name="1 Gráfico">
            <a:extLst>
              <a:ext uri="{FF2B5EF4-FFF2-40B4-BE49-F238E27FC236}">
                <a16:creationId xmlns:a16="http://schemas.microsoft.com/office/drawing/2014/main" id="{00000000-0008-0000-0800-000002000000}"/>
              </a:ext>
            </a:extLst>
          </p:cNvPr>
          <p:cNvGraphicFramePr>
            <a:graphicFrameLocks noGrp="1"/>
          </p:cNvGraphicFramePr>
          <p:nvPr>
            <p:extLst/>
          </p:nvPr>
        </p:nvGraphicFramePr>
        <p:xfrm>
          <a:off x="0" y="0"/>
          <a:ext cx="8948805" cy="6578203"/>
        </p:xfrm>
        <a:graphic>
          <a:graphicData uri="http://schemas.openxmlformats.org/drawingml/2006/chart">
            <c:chart xmlns:c="http://schemas.openxmlformats.org/drawingml/2006/chart" xmlns:r="http://schemas.openxmlformats.org/officeDocument/2006/relationships" r:id="rId2"/>
          </a:graphicData>
        </a:graphic>
      </p:graphicFrame>
      <p:sp>
        <p:nvSpPr>
          <p:cNvPr id="4" name="CuadroTexto 3"/>
          <p:cNvSpPr txBox="1"/>
          <p:nvPr/>
        </p:nvSpPr>
        <p:spPr>
          <a:xfrm>
            <a:off x="8897289" y="296211"/>
            <a:ext cx="3118699" cy="6186309"/>
          </a:xfrm>
          <a:prstGeom prst="rect">
            <a:avLst/>
          </a:prstGeom>
          <a:solidFill>
            <a:schemeClr val="bg1"/>
          </a:solidFill>
        </p:spPr>
        <p:txBody>
          <a:bodyPr wrap="square" rtlCol="0">
            <a:spAutoFit/>
          </a:bodyPr>
          <a:lstStyle/>
          <a:p>
            <a:r>
              <a:rPr lang="es-MX" dirty="0"/>
              <a:t>LDB  </a:t>
            </a:r>
            <a:r>
              <a:rPr lang="es-MX" dirty="0" err="1"/>
              <a:t>Masc</a:t>
            </a:r>
            <a:r>
              <a:rPr lang="es-MX" dirty="0"/>
              <a:t>. 15 años</a:t>
            </a:r>
          </a:p>
          <a:p>
            <a:r>
              <a:rPr lang="es-MX" dirty="0" err="1"/>
              <a:t>DXs</a:t>
            </a:r>
            <a:r>
              <a:rPr lang="es-MX" dirty="0"/>
              <a:t>  S de West idiopático.</a:t>
            </a:r>
          </a:p>
          <a:p>
            <a:r>
              <a:rPr lang="es-MX" dirty="0"/>
              <a:t>       S de Lennox Gastaut.</a:t>
            </a:r>
          </a:p>
          <a:p>
            <a:r>
              <a:rPr lang="es-MX" dirty="0"/>
              <a:t>       Epilepsia refractaria.</a:t>
            </a:r>
          </a:p>
          <a:p>
            <a:r>
              <a:rPr lang="es-MX" dirty="0"/>
              <a:t>       PCI.</a:t>
            </a:r>
          </a:p>
          <a:p>
            <a:endParaRPr lang="es-MX" dirty="0"/>
          </a:p>
          <a:p>
            <a:r>
              <a:rPr lang="es-MX" dirty="0"/>
              <a:t>TX: RSHO-X (2.6mg/kg/d).</a:t>
            </a:r>
          </a:p>
          <a:p>
            <a:endParaRPr lang="es-MX" dirty="0"/>
          </a:p>
          <a:p>
            <a:r>
              <a:rPr lang="es-MX" dirty="0"/>
              <a:t>Comentario (15/02/2017):</a:t>
            </a:r>
          </a:p>
          <a:p>
            <a:endParaRPr lang="es-MX" dirty="0"/>
          </a:p>
          <a:p>
            <a:r>
              <a:rPr lang="es-MX" i="1" dirty="0"/>
              <a:t>“Buenas noches, le anexo el registro actualizado de LDB.</a:t>
            </a:r>
          </a:p>
          <a:p>
            <a:endParaRPr lang="es-MX" i="1" dirty="0"/>
          </a:p>
          <a:p>
            <a:r>
              <a:rPr lang="es-MX" i="1" dirty="0"/>
              <a:t>Revisando el historial, hemos notado que desde que empezó el tratamiento el 21 de septiembre, se han registrado 32 días sin crisis en este período, cosa que no habíamos visto en años.”</a:t>
            </a:r>
          </a:p>
          <a:p>
            <a:endParaRPr lang="es-MX" i="1" dirty="0"/>
          </a:p>
          <a:p>
            <a:r>
              <a:rPr lang="es-MX" i="1" dirty="0"/>
              <a:t>Gracias </a:t>
            </a:r>
          </a:p>
        </p:txBody>
      </p:sp>
    </p:spTree>
    <p:extLst>
      <p:ext uri="{BB962C8B-B14F-4D97-AF65-F5344CB8AC3E}">
        <p14:creationId xmlns:p14="http://schemas.microsoft.com/office/powerpoint/2010/main" val="2079325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dirty="0"/>
          </a:p>
        </p:txBody>
      </p:sp>
      <p:sp>
        <p:nvSpPr>
          <p:cNvPr id="4" name="Marcador de pie de página 3"/>
          <p:cNvSpPr>
            <a:spLocks noGrp="1"/>
          </p:cNvSpPr>
          <p:nvPr>
            <p:ph type="ftr" sz="quarter" idx="11"/>
          </p:nvPr>
        </p:nvSpPr>
        <p:spPr/>
        <p:txBody>
          <a:bodyPr/>
          <a:lstStyle/>
          <a:p>
            <a:r>
              <a:rPr lang="es-MX"/>
              <a:t>Dr. Carlos G. Aguirre Velázquez  drcaguirre@hotmail.com</a:t>
            </a:r>
            <a:endParaRPr lang="en-US" dirty="0"/>
          </a:p>
        </p:txBody>
      </p:sp>
      <p:pic>
        <p:nvPicPr>
          <p:cNvPr id="5" name="Imagen 4"/>
          <p:cNvPicPr>
            <a:picLocks noChangeAspect="1"/>
          </p:cNvPicPr>
          <p:nvPr/>
        </p:nvPicPr>
        <p:blipFill>
          <a:blip r:embed="rId2"/>
          <a:stretch>
            <a:fillRect/>
          </a:stretch>
        </p:blipFill>
        <p:spPr>
          <a:xfrm>
            <a:off x="1864283" y="624110"/>
            <a:ext cx="5846334" cy="3786566"/>
          </a:xfrm>
          <a:prstGeom prst="rect">
            <a:avLst/>
          </a:prstGeom>
        </p:spPr>
      </p:pic>
      <p:pic>
        <p:nvPicPr>
          <p:cNvPr id="6" name="Imagen 5"/>
          <p:cNvPicPr>
            <a:picLocks noChangeAspect="1"/>
          </p:cNvPicPr>
          <p:nvPr/>
        </p:nvPicPr>
        <p:blipFill>
          <a:blip r:embed="rId3"/>
          <a:stretch>
            <a:fillRect/>
          </a:stretch>
        </p:blipFill>
        <p:spPr>
          <a:xfrm>
            <a:off x="8180172" y="798187"/>
            <a:ext cx="3157924" cy="4822235"/>
          </a:xfrm>
          <a:prstGeom prst="rect">
            <a:avLst/>
          </a:prstGeom>
        </p:spPr>
      </p:pic>
    </p:spTree>
    <p:extLst>
      <p:ext uri="{BB962C8B-B14F-4D97-AF65-F5344CB8AC3E}">
        <p14:creationId xmlns:p14="http://schemas.microsoft.com/office/powerpoint/2010/main" val="15033881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stretch>
            <a:fillRect/>
          </a:stretch>
        </p:blipFill>
        <p:spPr>
          <a:xfrm>
            <a:off x="388198" y="214184"/>
            <a:ext cx="10485747" cy="5905907"/>
          </a:xfrm>
          <a:prstGeom prst="rect">
            <a:avLst/>
          </a:prstGeom>
        </p:spPr>
      </p:pic>
      <p:sp>
        <p:nvSpPr>
          <p:cNvPr id="5" name="CuadroTexto 4"/>
          <p:cNvSpPr txBox="1"/>
          <p:nvPr/>
        </p:nvSpPr>
        <p:spPr>
          <a:xfrm>
            <a:off x="7051587" y="739303"/>
            <a:ext cx="4256064" cy="923330"/>
          </a:xfrm>
          <a:prstGeom prst="rect">
            <a:avLst/>
          </a:prstGeom>
          <a:noFill/>
        </p:spPr>
        <p:txBody>
          <a:bodyPr wrap="square" rtlCol="0">
            <a:spAutoFit/>
          </a:bodyPr>
          <a:lstStyle/>
          <a:p>
            <a:r>
              <a:rPr lang="es-MX" dirty="0"/>
              <a:t>Paciente 10 a. S. de </a:t>
            </a:r>
            <a:r>
              <a:rPr lang="es-MX" dirty="0" err="1"/>
              <a:t>Angelman</a:t>
            </a:r>
            <a:r>
              <a:rPr lang="es-MX" dirty="0"/>
              <a:t> </a:t>
            </a:r>
          </a:p>
          <a:p>
            <a:endParaRPr lang="es-MX" dirty="0"/>
          </a:p>
          <a:p>
            <a:r>
              <a:rPr lang="es-MX" dirty="0"/>
              <a:t>Epilepsia refractaria crónica.</a:t>
            </a:r>
          </a:p>
        </p:txBody>
      </p:sp>
      <p:sp>
        <p:nvSpPr>
          <p:cNvPr id="6" name="CuadroTexto 5"/>
          <p:cNvSpPr txBox="1"/>
          <p:nvPr/>
        </p:nvSpPr>
        <p:spPr>
          <a:xfrm>
            <a:off x="2776151" y="-37743"/>
            <a:ext cx="1389483" cy="369332"/>
          </a:xfrm>
          <a:prstGeom prst="rect">
            <a:avLst/>
          </a:prstGeom>
          <a:noFill/>
        </p:spPr>
        <p:txBody>
          <a:bodyPr wrap="none" rtlCol="0">
            <a:spAutoFit/>
          </a:bodyPr>
          <a:lstStyle/>
          <a:p>
            <a:r>
              <a:rPr lang="es-MX" dirty="0"/>
              <a:t>TESTIMONIO</a:t>
            </a:r>
          </a:p>
        </p:txBody>
      </p:sp>
      <p:sp>
        <p:nvSpPr>
          <p:cNvPr id="7" name="Rectángulo 6"/>
          <p:cNvSpPr/>
          <p:nvPr/>
        </p:nvSpPr>
        <p:spPr>
          <a:xfrm>
            <a:off x="3484605" y="502508"/>
            <a:ext cx="1729946" cy="172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7716184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691978"/>
          </a:xfrm>
        </p:spPr>
        <p:txBody>
          <a:bodyPr>
            <a:normAutofit/>
          </a:bodyPr>
          <a:lstStyle/>
          <a:p>
            <a:r>
              <a:rPr lang="en-US" dirty="0" err="1"/>
              <a:t>Conclusiones</a:t>
            </a:r>
            <a:r>
              <a:rPr lang="en-US" dirty="0"/>
              <a:t>:</a:t>
            </a:r>
            <a:endParaRPr lang="es-MX" dirty="0"/>
          </a:p>
        </p:txBody>
      </p:sp>
      <p:sp>
        <p:nvSpPr>
          <p:cNvPr id="4" name="Marcador de pie de página 3"/>
          <p:cNvSpPr>
            <a:spLocks noGrp="1"/>
          </p:cNvSpPr>
          <p:nvPr>
            <p:ph type="ftr" sz="quarter" idx="11"/>
          </p:nvPr>
        </p:nvSpPr>
        <p:spPr/>
        <p:txBody>
          <a:bodyPr/>
          <a:lstStyle/>
          <a:p>
            <a:r>
              <a:rPr lang="es-MX"/>
              <a:t>Dr. Carlos G. Aguirre V.  www.neurologiainfantil.com.mx</a:t>
            </a:r>
          </a:p>
        </p:txBody>
      </p:sp>
      <p:sp>
        <p:nvSpPr>
          <p:cNvPr id="3" name="CuadroTexto 2"/>
          <p:cNvSpPr txBox="1"/>
          <p:nvPr/>
        </p:nvSpPr>
        <p:spPr>
          <a:xfrm>
            <a:off x="790832" y="1795849"/>
            <a:ext cx="9299341" cy="3693319"/>
          </a:xfrm>
          <a:prstGeom prst="rect">
            <a:avLst/>
          </a:prstGeom>
          <a:noFill/>
        </p:spPr>
        <p:txBody>
          <a:bodyPr wrap="none" rtlCol="0">
            <a:spAutoFit/>
          </a:bodyPr>
          <a:lstStyle/>
          <a:p>
            <a:pPr marL="342900" indent="-342900">
              <a:buFont typeface="+mj-lt"/>
              <a:buAutoNum type="arabicPeriod"/>
            </a:pPr>
            <a:r>
              <a:rPr lang="en-US" dirty="0">
                <a:solidFill>
                  <a:schemeClr val="bg2">
                    <a:lumMod val="25000"/>
                  </a:schemeClr>
                </a:solidFill>
              </a:rPr>
              <a:t>El cannabidiol se </a:t>
            </a:r>
            <a:r>
              <a:rPr lang="en-US" dirty="0" err="1">
                <a:solidFill>
                  <a:schemeClr val="bg2">
                    <a:lumMod val="25000"/>
                  </a:schemeClr>
                </a:solidFill>
              </a:rPr>
              <a:t>perfila</a:t>
            </a:r>
            <a:r>
              <a:rPr lang="en-US" dirty="0">
                <a:solidFill>
                  <a:schemeClr val="bg2">
                    <a:lumMod val="25000"/>
                  </a:schemeClr>
                </a:solidFill>
              </a:rPr>
              <a:t> </a:t>
            </a:r>
            <a:r>
              <a:rPr lang="en-US" dirty="0" err="1">
                <a:solidFill>
                  <a:schemeClr val="bg2">
                    <a:lumMod val="25000"/>
                  </a:schemeClr>
                </a:solidFill>
              </a:rPr>
              <a:t>como</a:t>
            </a:r>
            <a:r>
              <a:rPr lang="en-US" dirty="0">
                <a:solidFill>
                  <a:schemeClr val="bg2">
                    <a:lumMod val="25000"/>
                  </a:schemeClr>
                </a:solidFill>
              </a:rPr>
              <a:t> un </a:t>
            </a:r>
            <a:r>
              <a:rPr lang="en-US" dirty="0" err="1">
                <a:solidFill>
                  <a:schemeClr val="bg2">
                    <a:lumMod val="25000"/>
                  </a:schemeClr>
                </a:solidFill>
              </a:rPr>
              <a:t>anticonvulsivo</a:t>
            </a:r>
            <a:r>
              <a:rPr lang="en-US" dirty="0">
                <a:solidFill>
                  <a:schemeClr val="bg2">
                    <a:lumMod val="25000"/>
                  </a:schemeClr>
                </a:solidFill>
              </a:rPr>
              <a:t> </a:t>
            </a:r>
            <a:r>
              <a:rPr lang="en-US" dirty="0" err="1">
                <a:solidFill>
                  <a:schemeClr val="bg2">
                    <a:lumMod val="25000"/>
                  </a:schemeClr>
                </a:solidFill>
              </a:rPr>
              <a:t>eficáz</a:t>
            </a:r>
            <a:r>
              <a:rPr lang="en-US" dirty="0">
                <a:solidFill>
                  <a:schemeClr val="bg2">
                    <a:lumMod val="25000"/>
                  </a:schemeClr>
                </a:solidFill>
              </a:rPr>
              <a:t> y </a:t>
            </a:r>
            <a:r>
              <a:rPr lang="en-US" dirty="0" err="1">
                <a:solidFill>
                  <a:schemeClr val="bg2">
                    <a:lumMod val="25000"/>
                  </a:schemeClr>
                </a:solidFill>
              </a:rPr>
              <a:t>seguro</a:t>
            </a:r>
            <a:r>
              <a:rPr lang="en-US" dirty="0">
                <a:solidFill>
                  <a:schemeClr val="bg2">
                    <a:lumMod val="25000"/>
                  </a:schemeClr>
                </a:solidFill>
              </a:rPr>
              <a:t> para el </a:t>
            </a:r>
            <a:r>
              <a:rPr lang="en-US" dirty="0" err="1">
                <a:solidFill>
                  <a:schemeClr val="bg2">
                    <a:lumMod val="25000"/>
                  </a:schemeClr>
                </a:solidFill>
              </a:rPr>
              <a:t>tratamiento</a:t>
            </a:r>
            <a:r>
              <a:rPr lang="en-US" dirty="0">
                <a:solidFill>
                  <a:schemeClr val="bg2">
                    <a:lumMod val="25000"/>
                  </a:schemeClr>
                </a:solidFill>
              </a:rPr>
              <a:t> </a:t>
            </a:r>
          </a:p>
          <a:p>
            <a:r>
              <a:rPr lang="en-US" i="1" dirty="0">
                <a:solidFill>
                  <a:schemeClr val="bg2">
                    <a:lumMod val="25000"/>
                  </a:schemeClr>
                </a:solidFill>
              </a:rPr>
              <a:t>add-on</a:t>
            </a:r>
            <a:r>
              <a:rPr lang="en-US" dirty="0">
                <a:solidFill>
                  <a:schemeClr val="bg2">
                    <a:lumMod val="25000"/>
                  </a:schemeClr>
                </a:solidFill>
              </a:rPr>
              <a:t> </a:t>
            </a:r>
            <a:r>
              <a:rPr lang="en-US" dirty="0" err="1">
                <a:solidFill>
                  <a:schemeClr val="bg2">
                    <a:lumMod val="25000"/>
                  </a:schemeClr>
                </a:solidFill>
              </a:rPr>
              <a:t>en</a:t>
            </a:r>
            <a:r>
              <a:rPr lang="en-US" dirty="0">
                <a:solidFill>
                  <a:schemeClr val="bg2">
                    <a:lumMod val="25000"/>
                  </a:schemeClr>
                </a:solidFill>
              </a:rPr>
              <a:t> la </a:t>
            </a:r>
            <a:r>
              <a:rPr lang="en-US" dirty="0" err="1">
                <a:solidFill>
                  <a:schemeClr val="bg2">
                    <a:lumMod val="25000"/>
                  </a:schemeClr>
                </a:solidFill>
              </a:rPr>
              <a:t>epilepsia</a:t>
            </a:r>
            <a:r>
              <a:rPr lang="en-US" dirty="0">
                <a:solidFill>
                  <a:schemeClr val="bg2">
                    <a:lumMod val="25000"/>
                  </a:schemeClr>
                </a:solidFill>
              </a:rPr>
              <a:t> </a:t>
            </a:r>
            <a:r>
              <a:rPr lang="en-US" dirty="0" err="1">
                <a:solidFill>
                  <a:schemeClr val="bg2">
                    <a:lumMod val="25000"/>
                  </a:schemeClr>
                </a:solidFill>
              </a:rPr>
              <a:t>refractaria</a:t>
            </a:r>
            <a:r>
              <a:rPr lang="en-US" dirty="0">
                <a:solidFill>
                  <a:schemeClr val="bg2">
                    <a:lumMod val="25000"/>
                  </a:schemeClr>
                </a:solidFill>
              </a:rPr>
              <a:t> </a:t>
            </a:r>
            <a:r>
              <a:rPr lang="en-US" dirty="0" err="1">
                <a:solidFill>
                  <a:schemeClr val="bg2">
                    <a:lumMod val="25000"/>
                  </a:schemeClr>
                </a:solidFill>
              </a:rPr>
              <a:t>en</a:t>
            </a:r>
            <a:r>
              <a:rPr lang="en-US" dirty="0">
                <a:solidFill>
                  <a:schemeClr val="bg2">
                    <a:lumMod val="25000"/>
                  </a:schemeClr>
                </a:solidFill>
              </a:rPr>
              <a:t> </a:t>
            </a:r>
            <a:r>
              <a:rPr lang="en-US" dirty="0" err="1">
                <a:solidFill>
                  <a:schemeClr val="bg2">
                    <a:lumMod val="25000"/>
                  </a:schemeClr>
                </a:solidFill>
              </a:rPr>
              <a:t>pediatría</a:t>
            </a:r>
            <a:r>
              <a:rPr lang="en-US" dirty="0">
                <a:solidFill>
                  <a:schemeClr val="bg2">
                    <a:lumMod val="25000"/>
                  </a:schemeClr>
                </a:solidFill>
              </a:rPr>
              <a:t>.</a:t>
            </a:r>
          </a:p>
          <a:p>
            <a:endParaRPr lang="en-US" dirty="0">
              <a:solidFill>
                <a:schemeClr val="bg2">
                  <a:lumMod val="25000"/>
                </a:schemeClr>
              </a:solidFill>
            </a:endParaRPr>
          </a:p>
          <a:p>
            <a:pPr marL="342900" indent="-342900">
              <a:buAutoNum type="arabicPeriod" startAt="2"/>
            </a:pPr>
            <a:r>
              <a:rPr lang="en-US" dirty="0">
                <a:solidFill>
                  <a:schemeClr val="bg2">
                    <a:lumMod val="25000"/>
                  </a:schemeClr>
                </a:solidFill>
              </a:rPr>
              <a:t>Los </a:t>
            </a:r>
            <a:r>
              <a:rPr lang="en-US" dirty="0" err="1">
                <a:solidFill>
                  <a:schemeClr val="bg2">
                    <a:lumMod val="25000"/>
                  </a:schemeClr>
                </a:solidFill>
              </a:rPr>
              <a:t>resultados</a:t>
            </a:r>
            <a:r>
              <a:rPr lang="en-US" dirty="0">
                <a:solidFill>
                  <a:schemeClr val="bg2">
                    <a:lumMod val="25000"/>
                  </a:schemeClr>
                </a:solidFill>
              </a:rPr>
              <a:t> </a:t>
            </a:r>
            <a:r>
              <a:rPr lang="en-US" dirty="0" err="1">
                <a:solidFill>
                  <a:schemeClr val="bg2">
                    <a:lumMod val="25000"/>
                  </a:schemeClr>
                </a:solidFill>
              </a:rPr>
              <a:t>obtenidos</a:t>
            </a:r>
            <a:r>
              <a:rPr lang="en-US" dirty="0">
                <a:solidFill>
                  <a:schemeClr val="bg2">
                    <a:lumMod val="25000"/>
                  </a:schemeClr>
                </a:solidFill>
              </a:rPr>
              <a:t> de </a:t>
            </a:r>
            <a:r>
              <a:rPr lang="en-US" dirty="0" err="1">
                <a:solidFill>
                  <a:schemeClr val="bg2">
                    <a:lumMod val="25000"/>
                  </a:schemeClr>
                </a:solidFill>
              </a:rPr>
              <a:t>esta</a:t>
            </a:r>
            <a:r>
              <a:rPr lang="en-US" dirty="0">
                <a:solidFill>
                  <a:schemeClr val="bg2">
                    <a:lumMod val="25000"/>
                  </a:schemeClr>
                </a:solidFill>
              </a:rPr>
              <a:t> </a:t>
            </a:r>
            <a:r>
              <a:rPr lang="en-US" dirty="0" err="1">
                <a:solidFill>
                  <a:schemeClr val="bg2">
                    <a:lumMod val="25000"/>
                  </a:schemeClr>
                </a:solidFill>
              </a:rPr>
              <a:t>encuesta</a:t>
            </a:r>
            <a:r>
              <a:rPr lang="en-US" dirty="0">
                <a:solidFill>
                  <a:schemeClr val="bg2">
                    <a:lumMod val="25000"/>
                  </a:schemeClr>
                </a:solidFill>
              </a:rPr>
              <a:t> no </a:t>
            </a:r>
            <a:r>
              <a:rPr lang="en-US" dirty="0" err="1">
                <a:solidFill>
                  <a:schemeClr val="bg2">
                    <a:lumMod val="25000"/>
                  </a:schemeClr>
                </a:solidFill>
              </a:rPr>
              <a:t>están</a:t>
            </a:r>
            <a:r>
              <a:rPr lang="en-US" dirty="0">
                <a:solidFill>
                  <a:schemeClr val="bg2">
                    <a:lumMod val="25000"/>
                  </a:schemeClr>
                </a:solidFill>
              </a:rPr>
              <a:t> </a:t>
            </a:r>
            <a:r>
              <a:rPr lang="en-US" dirty="0" err="1">
                <a:solidFill>
                  <a:schemeClr val="bg2">
                    <a:lumMod val="25000"/>
                  </a:schemeClr>
                </a:solidFill>
              </a:rPr>
              <a:t>libres</a:t>
            </a:r>
            <a:r>
              <a:rPr lang="en-US" dirty="0">
                <a:solidFill>
                  <a:schemeClr val="bg2">
                    <a:lumMod val="25000"/>
                  </a:schemeClr>
                </a:solidFill>
              </a:rPr>
              <a:t> de </a:t>
            </a:r>
            <a:r>
              <a:rPr lang="en-US" dirty="0" err="1">
                <a:solidFill>
                  <a:schemeClr val="bg2">
                    <a:lumMod val="25000"/>
                  </a:schemeClr>
                </a:solidFill>
              </a:rPr>
              <a:t>sesgo</a:t>
            </a:r>
            <a:r>
              <a:rPr lang="en-US" dirty="0">
                <a:solidFill>
                  <a:schemeClr val="bg2">
                    <a:lumMod val="25000"/>
                  </a:schemeClr>
                </a:solidFill>
              </a:rPr>
              <a:t> y se ha </a:t>
            </a:r>
            <a:r>
              <a:rPr lang="en-US" dirty="0" err="1">
                <a:solidFill>
                  <a:schemeClr val="bg2">
                    <a:lumMod val="25000"/>
                  </a:schemeClr>
                </a:solidFill>
              </a:rPr>
              <a:t>calculado</a:t>
            </a:r>
            <a:endParaRPr lang="en-US" dirty="0">
              <a:solidFill>
                <a:schemeClr val="bg2">
                  <a:lumMod val="25000"/>
                </a:schemeClr>
              </a:solidFill>
            </a:endParaRPr>
          </a:p>
          <a:p>
            <a:r>
              <a:rPr lang="en-US" dirty="0">
                <a:solidFill>
                  <a:schemeClr val="bg2">
                    <a:lumMod val="25000"/>
                  </a:schemeClr>
                </a:solidFill>
              </a:rPr>
              <a:t>un </a:t>
            </a:r>
            <a:r>
              <a:rPr lang="en-US" dirty="0" err="1">
                <a:solidFill>
                  <a:schemeClr val="bg2">
                    <a:lumMod val="25000"/>
                  </a:schemeClr>
                </a:solidFill>
              </a:rPr>
              <a:t>efecto</a:t>
            </a:r>
            <a:r>
              <a:rPr lang="en-US" dirty="0">
                <a:solidFill>
                  <a:schemeClr val="bg2">
                    <a:lumMod val="25000"/>
                  </a:schemeClr>
                </a:solidFill>
              </a:rPr>
              <a:t> placebo para </a:t>
            </a:r>
            <a:r>
              <a:rPr lang="en-US" dirty="0" err="1">
                <a:solidFill>
                  <a:schemeClr val="bg2">
                    <a:lumMod val="25000"/>
                  </a:schemeClr>
                </a:solidFill>
              </a:rPr>
              <a:t>este</a:t>
            </a:r>
            <a:r>
              <a:rPr lang="en-US" dirty="0">
                <a:solidFill>
                  <a:schemeClr val="bg2">
                    <a:lumMod val="25000"/>
                  </a:schemeClr>
                </a:solidFill>
              </a:rPr>
              <a:t> </a:t>
            </a:r>
            <a:r>
              <a:rPr lang="en-US" dirty="0" err="1">
                <a:solidFill>
                  <a:schemeClr val="bg2">
                    <a:lumMod val="25000"/>
                  </a:schemeClr>
                </a:solidFill>
              </a:rPr>
              <a:t>tipo</a:t>
            </a:r>
            <a:r>
              <a:rPr lang="en-US" dirty="0">
                <a:solidFill>
                  <a:schemeClr val="bg2">
                    <a:lumMod val="25000"/>
                  </a:schemeClr>
                </a:solidFill>
              </a:rPr>
              <a:t> de </a:t>
            </a:r>
            <a:r>
              <a:rPr lang="en-US" dirty="0" err="1">
                <a:solidFill>
                  <a:schemeClr val="bg2">
                    <a:lumMod val="25000"/>
                  </a:schemeClr>
                </a:solidFill>
              </a:rPr>
              <a:t>estudios</a:t>
            </a:r>
            <a:r>
              <a:rPr lang="en-US" dirty="0">
                <a:solidFill>
                  <a:schemeClr val="bg2">
                    <a:lumMod val="25000"/>
                  </a:schemeClr>
                </a:solidFill>
              </a:rPr>
              <a:t> hasta de un 19-20%.</a:t>
            </a:r>
          </a:p>
          <a:p>
            <a:endParaRPr lang="en-US" dirty="0">
              <a:solidFill>
                <a:schemeClr val="bg2">
                  <a:lumMod val="25000"/>
                </a:schemeClr>
              </a:solidFill>
            </a:endParaRPr>
          </a:p>
          <a:p>
            <a:r>
              <a:rPr lang="en-US" dirty="0">
                <a:solidFill>
                  <a:schemeClr val="bg2">
                    <a:lumMod val="25000"/>
                  </a:schemeClr>
                </a:solidFill>
              </a:rPr>
              <a:t>3. La </a:t>
            </a:r>
            <a:r>
              <a:rPr lang="en-US" dirty="0" err="1">
                <a:solidFill>
                  <a:schemeClr val="bg2">
                    <a:lumMod val="25000"/>
                  </a:schemeClr>
                </a:solidFill>
              </a:rPr>
              <a:t>recomendación</a:t>
            </a:r>
            <a:r>
              <a:rPr lang="en-US" dirty="0">
                <a:solidFill>
                  <a:schemeClr val="bg2">
                    <a:lumMod val="25000"/>
                  </a:schemeClr>
                </a:solidFill>
              </a:rPr>
              <a:t> de </a:t>
            </a:r>
            <a:r>
              <a:rPr lang="en-US" dirty="0" err="1">
                <a:solidFill>
                  <a:schemeClr val="bg2">
                    <a:lumMod val="25000"/>
                  </a:schemeClr>
                </a:solidFill>
              </a:rPr>
              <a:t>tratamiento</a:t>
            </a:r>
            <a:r>
              <a:rPr lang="en-US" dirty="0">
                <a:solidFill>
                  <a:schemeClr val="bg2">
                    <a:lumMod val="25000"/>
                  </a:schemeClr>
                </a:solidFill>
              </a:rPr>
              <a:t> con Cannabidiol se </a:t>
            </a:r>
            <a:r>
              <a:rPr lang="en-US" dirty="0" err="1">
                <a:solidFill>
                  <a:schemeClr val="bg2">
                    <a:lumMod val="25000"/>
                  </a:schemeClr>
                </a:solidFill>
              </a:rPr>
              <a:t>encuentra</a:t>
            </a:r>
            <a:r>
              <a:rPr lang="en-US" dirty="0">
                <a:solidFill>
                  <a:schemeClr val="bg2">
                    <a:lumMod val="25000"/>
                  </a:schemeClr>
                </a:solidFill>
              </a:rPr>
              <a:t> </a:t>
            </a:r>
            <a:r>
              <a:rPr lang="en-US" dirty="0" err="1">
                <a:solidFill>
                  <a:schemeClr val="bg2">
                    <a:lumMod val="25000"/>
                  </a:schemeClr>
                </a:solidFill>
              </a:rPr>
              <a:t>aún</a:t>
            </a:r>
            <a:r>
              <a:rPr lang="en-US" dirty="0">
                <a:solidFill>
                  <a:schemeClr val="bg2">
                    <a:lumMod val="25000"/>
                  </a:schemeClr>
                </a:solidFill>
              </a:rPr>
              <a:t> </a:t>
            </a:r>
            <a:r>
              <a:rPr lang="en-US" dirty="0" err="1">
                <a:solidFill>
                  <a:schemeClr val="bg2">
                    <a:lumMod val="25000"/>
                  </a:schemeClr>
                </a:solidFill>
              </a:rPr>
              <a:t>restringida</a:t>
            </a:r>
            <a:r>
              <a:rPr lang="en-US" dirty="0">
                <a:solidFill>
                  <a:schemeClr val="bg2">
                    <a:lumMod val="25000"/>
                  </a:schemeClr>
                </a:solidFill>
              </a:rPr>
              <a:t> a la</a:t>
            </a:r>
          </a:p>
          <a:p>
            <a:r>
              <a:rPr lang="en-US" dirty="0" err="1">
                <a:solidFill>
                  <a:schemeClr val="bg2">
                    <a:lumMod val="25000"/>
                  </a:schemeClr>
                </a:solidFill>
              </a:rPr>
              <a:t>epilepsia</a:t>
            </a:r>
            <a:r>
              <a:rPr lang="en-US" dirty="0">
                <a:solidFill>
                  <a:schemeClr val="bg2">
                    <a:lumMod val="25000"/>
                  </a:schemeClr>
                </a:solidFill>
              </a:rPr>
              <a:t> </a:t>
            </a:r>
            <a:r>
              <a:rPr lang="en-US" dirty="0" err="1">
                <a:solidFill>
                  <a:schemeClr val="bg2">
                    <a:lumMod val="25000"/>
                  </a:schemeClr>
                </a:solidFill>
              </a:rPr>
              <a:t>refractaria</a:t>
            </a:r>
            <a:r>
              <a:rPr lang="en-US" dirty="0">
                <a:solidFill>
                  <a:schemeClr val="bg2">
                    <a:lumMod val="25000"/>
                  </a:schemeClr>
                </a:solidFill>
              </a:rPr>
              <a:t> </a:t>
            </a:r>
            <a:r>
              <a:rPr lang="en-US" dirty="0" err="1">
                <a:solidFill>
                  <a:schemeClr val="bg2">
                    <a:lumMod val="25000"/>
                  </a:schemeClr>
                </a:solidFill>
              </a:rPr>
              <a:t>como</a:t>
            </a:r>
            <a:r>
              <a:rPr lang="en-US" dirty="0">
                <a:solidFill>
                  <a:schemeClr val="bg2">
                    <a:lumMod val="25000"/>
                  </a:schemeClr>
                </a:solidFill>
              </a:rPr>
              <a:t> </a:t>
            </a:r>
            <a:r>
              <a:rPr lang="en-US" dirty="0" err="1">
                <a:solidFill>
                  <a:schemeClr val="bg2">
                    <a:lumMod val="25000"/>
                  </a:schemeClr>
                </a:solidFill>
              </a:rPr>
              <a:t>uso</a:t>
            </a:r>
            <a:r>
              <a:rPr lang="en-US" dirty="0">
                <a:solidFill>
                  <a:schemeClr val="bg2">
                    <a:lumMod val="25000"/>
                  </a:schemeClr>
                </a:solidFill>
              </a:rPr>
              <a:t> </a:t>
            </a:r>
            <a:r>
              <a:rPr lang="en-US" dirty="0" err="1">
                <a:solidFill>
                  <a:schemeClr val="bg2">
                    <a:lumMod val="25000"/>
                  </a:schemeClr>
                </a:solidFill>
              </a:rPr>
              <a:t>compasivo</a:t>
            </a:r>
            <a:r>
              <a:rPr lang="en-US" dirty="0">
                <a:solidFill>
                  <a:schemeClr val="bg2">
                    <a:lumMod val="25000"/>
                  </a:schemeClr>
                </a:solidFill>
              </a:rPr>
              <a:t>.</a:t>
            </a:r>
          </a:p>
          <a:p>
            <a:endParaRPr lang="en-US" dirty="0">
              <a:solidFill>
                <a:schemeClr val="bg2">
                  <a:lumMod val="25000"/>
                </a:schemeClr>
              </a:solidFill>
            </a:endParaRPr>
          </a:p>
          <a:p>
            <a:r>
              <a:rPr lang="en-US" dirty="0">
                <a:solidFill>
                  <a:schemeClr val="bg2">
                    <a:lumMod val="25000"/>
                  </a:schemeClr>
                </a:solidFill>
              </a:rPr>
              <a:t>4. Se </a:t>
            </a:r>
            <a:r>
              <a:rPr lang="en-US" dirty="0" err="1">
                <a:solidFill>
                  <a:schemeClr val="bg2">
                    <a:lumMod val="25000"/>
                  </a:schemeClr>
                </a:solidFill>
              </a:rPr>
              <a:t>requieren</a:t>
            </a:r>
            <a:r>
              <a:rPr lang="en-US" dirty="0">
                <a:solidFill>
                  <a:schemeClr val="bg2">
                    <a:lumMod val="25000"/>
                  </a:schemeClr>
                </a:solidFill>
              </a:rPr>
              <a:t> </a:t>
            </a:r>
            <a:r>
              <a:rPr lang="en-US" dirty="0" err="1">
                <a:solidFill>
                  <a:schemeClr val="bg2">
                    <a:lumMod val="25000"/>
                  </a:schemeClr>
                </a:solidFill>
              </a:rPr>
              <a:t>más</a:t>
            </a:r>
            <a:r>
              <a:rPr lang="en-US" dirty="0">
                <a:solidFill>
                  <a:schemeClr val="bg2">
                    <a:lumMod val="25000"/>
                  </a:schemeClr>
                </a:solidFill>
              </a:rPr>
              <a:t> </a:t>
            </a:r>
            <a:r>
              <a:rPr lang="en-US" dirty="0" err="1">
                <a:solidFill>
                  <a:schemeClr val="bg2">
                    <a:lumMod val="25000"/>
                  </a:schemeClr>
                </a:solidFill>
              </a:rPr>
              <a:t>estudios</a:t>
            </a:r>
            <a:r>
              <a:rPr lang="en-US" dirty="0">
                <a:solidFill>
                  <a:schemeClr val="bg2">
                    <a:lumMod val="25000"/>
                  </a:schemeClr>
                </a:solidFill>
              </a:rPr>
              <a:t> </a:t>
            </a:r>
            <a:r>
              <a:rPr lang="en-US" dirty="0" err="1">
                <a:solidFill>
                  <a:schemeClr val="bg2">
                    <a:lumMod val="25000"/>
                  </a:schemeClr>
                </a:solidFill>
              </a:rPr>
              <a:t>controlados</a:t>
            </a:r>
            <a:r>
              <a:rPr lang="en-US" dirty="0">
                <a:solidFill>
                  <a:schemeClr val="bg2">
                    <a:lumMod val="25000"/>
                  </a:schemeClr>
                </a:solidFill>
              </a:rPr>
              <a:t> para </a:t>
            </a:r>
            <a:r>
              <a:rPr lang="en-US" dirty="0" err="1">
                <a:solidFill>
                  <a:schemeClr val="bg2">
                    <a:lumMod val="25000"/>
                  </a:schemeClr>
                </a:solidFill>
              </a:rPr>
              <a:t>establecer</a:t>
            </a:r>
            <a:r>
              <a:rPr lang="en-US" dirty="0">
                <a:solidFill>
                  <a:schemeClr val="bg2">
                    <a:lumMod val="25000"/>
                  </a:schemeClr>
                </a:solidFill>
              </a:rPr>
              <a:t> la </a:t>
            </a:r>
            <a:r>
              <a:rPr lang="en-US" dirty="0" err="1">
                <a:solidFill>
                  <a:schemeClr val="bg2">
                    <a:lumMod val="25000"/>
                  </a:schemeClr>
                </a:solidFill>
              </a:rPr>
              <a:t>evidencia</a:t>
            </a:r>
            <a:r>
              <a:rPr lang="en-US" dirty="0">
                <a:solidFill>
                  <a:schemeClr val="bg2">
                    <a:lumMod val="25000"/>
                  </a:schemeClr>
                </a:solidFill>
              </a:rPr>
              <a:t> que </a:t>
            </a:r>
            <a:r>
              <a:rPr lang="en-US" dirty="0" err="1">
                <a:solidFill>
                  <a:schemeClr val="bg2">
                    <a:lumMod val="25000"/>
                  </a:schemeClr>
                </a:solidFill>
              </a:rPr>
              <a:t>fundamente</a:t>
            </a:r>
            <a:endParaRPr lang="en-US" dirty="0">
              <a:solidFill>
                <a:schemeClr val="bg2">
                  <a:lumMod val="25000"/>
                </a:schemeClr>
              </a:solidFill>
            </a:endParaRPr>
          </a:p>
          <a:p>
            <a:r>
              <a:rPr lang="en-US" dirty="0" err="1">
                <a:solidFill>
                  <a:schemeClr val="bg2">
                    <a:lumMod val="25000"/>
                  </a:schemeClr>
                </a:solidFill>
              </a:rPr>
              <a:t>su</a:t>
            </a:r>
            <a:r>
              <a:rPr lang="en-US" dirty="0">
                <a:solidFill>
                  <a:schemeClr val="bg2">
                    <a:lumMod val="25000"/>
                  </a:schemeClr>
                </a:solidFill>
              </a:rPr>
              <a:t> </a:t>
            </a:r>
            <a:r>
              <a:rPr lang="en-US" dirty="0" err="1">
                <a:solidFill>
                  <a:schemeClr val="bg2">
                    <a:lumMod val="25000"/>
                  </a:schemeClr>
                </a:solidFill>
              </a:rPr>
              <a:t>uso</a:t>
            </a:r>
            <a:r>
              <a:rPr lang="en-US" dirty="0">
                <a:solidFill>
                  <a:schemeClr val="bg2">
                    <a:lumMod val="25000"/>
                  </a:schemeClr>
                </a:solidFill>
              </a:rPr>
              <a:t> </a:t>
            </a:r>
            <a:r>
              <a:rPr lang="en-US" dirty="0" err="1">
                <a:solidFill>
                  <a:schemeClr val="bg2">
                    <a:lumMod val="25000"/>
                  </a:schemeClr>
                </a:solidFill>
              </a:rPr>
              <a:t>generalizado</a:t>
            </a:r>
            <a:r>
              <a:rPr lang="en-US" dirty="0">
                <a:solidFill>
                  <a:schemeClr val="bg2">
                    <a:lumMod val="25000"/>
                  </a:schemeClr>
                </a:solidFill>
              </a:rPr>
              <a:t>.</a:t>
            </a:r>
            <a:br>
              <a:rPr lang="en-US" dirty="0">
                <a:solidFill>
                  <a:schemeClr val="bg2">
                    <a:lumMod val="25000"/>
                  </a:schemeClr>
                </a:solidFill>
              </a:rPr>
            </a:br>
            <a:br>
              <a:rPr lang="en-US" dirty="0"/>
            </a:br>
            <a:endParaRPr lang="es-MX" dirty="0"/>
          </a:p>
        </p:txBody>
      </p:sp>
    </p:spTree>
    <p:extLst>
      <p:ext uri="{BB962C8B-B14F-4D97-AF65-F5344CB8AC3E}">
        <p14:creationId xmlns:p14="http://schemas.microsoft.com/office/powerpoint/2010/main" val="35444701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MX" sz="7200" dirty="0"/>
              <a:t>GRACIAS</a:t>
            </a:r>
          </a:p>
        </p:txBody>
      </p:sp>
      <p:sp>
        <p:nvSpPr>
          <p:cNvPr id="3" name="Marcador de contenido 2"/>
          <p:cNvSpPr>
            <a:spLocks noGrp="1"/>
          </p:cNvSpPr>
          <p:nvPr>
            <p:ph idx="1"/>
          </p:nvPr>
        </p:nvSpPr>
        <p:spPr>
          <a:xfrm>
            <a:off x="677334" y="2922589"/>
            <a:ext cx="8596668" cy="3880773"/>
          </a:xfrm>
        </p:spPr>
        <p:txBody>
          <a:bodyPr>
            <a:normAutofit/>
          </a:bodyPr>
          <a:lstStyle/>
          <a:p>
            <a:pPr marL="0" indent="0" algn="ctr">
              <a:buNone/>
            </a:pPr>
            <a:r>
              <a:rPr lang="es-MX" sz="3200" dirty="0"/>
              <a:t>DR CARLOS G. AGUIRRE VELÁZQUEZ</a:t>
            </a:r>
          </a:p>
          <a:p>
            <a:pPr marL="0" indent="0" algn="ctr">
              <a:buNone/>
            </a:pPr>
            <a:r>
              <a:rPr lang="es-MX" sz="3200" dirty="0"/>
              <a:t>www.neurologiainfantil.com.mx</a:t>
            </a:r>
          </a:p>
        </p:txBody>
      </p:sp>
      <p:sp>
        <p:nvSpPr>
          <p:cNvPr id="4" name="Marcador de pie de página 3"/>
          <p:cNvSpPr>
            <a:spLocks noGrp="1"/>
          </p:cNvSpPr>
          <p:nvPr>
            <p:ph type="ftr" sz="quarter" idx="11"/>
          </p:nvPr>
        </p:nvSpPr>
        <p:spPr/>
        <p:txBody>
          <a:bodyPr/>
          <a:lstStyle/>
          <a:p>
            <a:r>
              <a:rPr lang="es-MX"/>
              <a:t>DR. CARLOS G. AGUIRRE VELÁZQUEZ     www.neurologiainfantil.com.mx</a:t>
            </a:r>
            <a:endParaRPr lang="en-US" dirty="0"/>
          </a:p>
        </p:txBody>
      </p:sp>
      <p:pic>
        <p:nvPicPr>
          <p:cNvPr id="1026" name="Picture 2" descr="cannabis for children epilep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6692" y="0"/>
            <a:ext cx="38553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5125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8598" y="598949"/>
            <a:ext cx="8911687" cy="1280890"/>
          </a:xfrm>
        </p:spPr>
        <p:txBody>
          <a:bodyPr/>
          <a:lstStyle/>
          <a:p>
            <a:pPr algn="ctr"/>
            <a:r>
              <a:rPr lang="es-MX" dirty="0"/>
              <a:t>Preguntas?</a:t>
            </a:r>
          </a:p>
        </p:txBody>
      </p:sp>
      <p:sp>
        <p:nvSpPr>
          <p:cNvPr id="4" name="Marcador de pie de página 3"/>
          <p:cNvSpPr>
            <a:spLocks noGrp="1"/>
          </p:cNvSpPr>
          <p:nvPr>
            <p:ph type="ftr" sz="quarter" idx="11"/>
          </p:nvPr>
        </p:nvSpPr>
        <p:spPr/>
        <p:txBody>
          <a:bodyPr/>
          <a:lstStyle/>
          <a:p>
            <a:r>
              <a:rPr lang="es-MX"/>
              <a:t>Dr. Carlos G. Aguirre Velázquez  drcaguirre@hotmail.com</a:t>
            </a:r>
            <a:endParaRPr lang="en-US" dirty="0"/>
          </a:p>
        </p:txBody>
      </p:sp>
      <p:pic>
        <p:nvPicPr>
          <p:cNvPr id="5122" name="Picture 2" descr="Resultado de imagen para PREGUNT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1928" y="1512574"/>
            <a:ext cx="4808970" cy="4105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433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4" y="1017589"/>
            <a:ext cx="8596668" cy="3880773"/>
          </a:xfrm>
        </p:spPr>
        <p:txBody>
          <a:bodyPr>
            <a:noAutofit/>
          </a:bodyPr>
          <a:lstStyle/>
          <a:p>
            <a:r>
              <a:rPr lang="es-MX" sz="2000" dirty="0">
                <a:solidFill>
                  <a:schemeClr val="tx1"/>
                </a:solidFill>
              </a:rPr>
              <a:t>Gracias a la obra del botánico Canadiense Small al investigar el área de distribución natural de las concentraciones de tetrahidrocannabinol (THC) se puede  hacer la distinción, para algunos gobiernos dejando de lado la taxonomía, y clasificar como:</a:t>
            </a:r>
          </a:p>
          <a:p>
            <a:endParaRPr lang="es-MX" sz="2400" dirty="0">
              <a:solidFill>
                <a:schemeClr val="tx1"/>
              </a:solidFill>
            </a:endParaRPr>
          </a:p>
          <a:p>
            <a:r>
              <a:rPr lang="es-MX" sz="2800" dirty="0">
                <a:solidFill>
                  <a:schemeClr val="tx1"/>
                </a:solidFill>
              </a:rPr>
              <a:t>CÁÑAMO  con </a:t>
            </a:r>
            <a:r>
              <a:rPr lang="es-MX" sz="2800" dirty="0">
                <a:solidFill>
                  <a:srgbClr val="0070C0"/>
                </a:solidFill>
              </a:rPr>
              <a:t>menos</a:t>
            </a:r>
            <a:r>
              <a:rPr lang="es-MX" sz="2800" dirty="0">
                <a:solidFill>
                  <a:schemeClr val="tx1"/>
                </a:solidFill>
              </a:rPr>
              <a:t> de 0.3% de THC.</a:t>
            </a:r>
          </a:p>
          <a:p>
            <a:pPr marL="0" indent="0">
              <a:buNone/>
            </a:pPr>
            <a:endParaRPr lang="es-MX" sz="2800" dirty="0">
              <a:solidFill>
                <a:schemeClr val="tx1"/>
              </a:solidFill>
            </a:endParaRPr>
          </a:p>
          <a:p>
            <a:r>
              <a:rPr lang="es-MX" sz="2800" dirty="0">
                <a:solidFill>
                  <a:schemeClr val="tx1"/>
                </a:solidFill>
              </a:rPr>
              <a:t>MARIHUANA  con </a:t>
            </a:r>
            <a:r>
              <a:rPr lang="es-MX" sz="2800" dirty="0">
                <a:solidFill>
                  <a:srgbClr val="FF0000"/>
                </a:solidFill>
              </a:rPr>
              <a:t>más</a:t>
            </a:r>
            <a:r>
              <a:rPr lang="es-MX" sz="2800" dirty="0">
                <a:solidFill>
                  <a:schemeClr val="tx1"/>
                </a:solidFill>
              </a:rPr>
              <a:t> de 0.3% de THC.</a:t>
            </a:r>
          </a:p>
        </p:txBody>
      </p:sp>
      <p:sp>
        <p:nvSpPr>
          <p:cNvPr id="4" name="Marcador de pie de página 3"/>
          <p:cNvSpPr>
            <a:spLocks noGrp="1"/>
          </p:cNvSpPr>
          <p:nvPr>
            <p:ph type="ftr" sz="quarter" idx="11"/>
          </p:nvPr>
        </p:nvSpPr>
        <p:spPr/>
        <p:txBody>
          <a:bodyPr/>
          <a:lstStyle/>
          <a:p>
            <a:r>
              <a:rPr lang="es-MX"/>
              <a:t>DR. CARLOS G. AGUIRRE VELÁZQUEZ     www.neurologiainfantil.com.mx</a:t>
            </a:r>
            <a:endParaRPr lang="en-US" dirty="0"/>
          </a:p>
        </p:txBody>
      </p:sp>
    </p:spTree>
    <p:extLst>
      <p:ext uri="{BB962C8B-B14F-4D97-AF65-F5344CB8AC3E}">
        <p14:creationId xmlns:p14="http://schemas.microsoft.com/office/powerpoint/2010/main" val="885468392"/>
      </p:ext>
    </p:extLst>
  </p:cSld>
  <p:clrMapOvr>
    <a:masterClrMapping/>
  </p:clrMapOvr>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4451</TotalTime>
  <Words>3172</Words>
  <Application>Microsoft Office PowerPoint</Application>
  <PresentationFormat>Widescreen</PresentationFormat>
  <Paragraphs>481</Paragraphs>
  <Slides>83</Slides>
  <Notes>0</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83</vt:i4>
      </vt:variant>
    </vt:vector>
  </HeadingPairs>
  <TitlesOfParts>
    <vt:vector size="97" baseType="lpstr">
      <vt:lpstr>Arial</vt:lpstr>
      <vt:lpstr>Baskerville Old Face</vt:lpstr>
      <vt:lpstr>Calibri</vt:lpstr>
      <vt:lpstr>Courier New</vt:lpstr>
      <vt:lpstr>Georgia</vt:lpstr>
      <vt:lpstr>inherit</vt:lpstr>
      <vt:lpstr>Minion W08 Bold</vt:lpstr>
      <vt:lpstr>Minion W08 Regular_1167271</vt:lpstr>
      <vt:lpstr>Trebuchet MS</vt:lpstr>
      <vt:lpstr>Verdana</vt:lpstr>
      <vt:lpstr>Wingdings</vt:lpstr>
      <vt:lpstr>Wingdings 2</vt:lpstr>
      <vt:lpstr>Wingdings 3</vt:lpstr>
      <vt:lpstr>Faceta</vt:lpstr>
      <vt:lpstr>PowerPoint Presentation</vt:lpstr>
      <vt:lpstr>Cannabis Medicinal: Potencial terapéutico y experiencia de su uso en Epilepsia en México</vt:lpstr>
      <vt:lpstr>Declaración de conflicto de intereses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Raphael Mechoulam </vt:lpstr>
      <vt:lpstr>PowerPoint Presentation</vt:lpstr>
      <vt:lpstr>Cannabinoides</vt:lpstr>
      <vt:lpstr>Fitocannabinoides (FitosC) </vt:lpstr>
      <vt:lpstr>FitosC. Simples </vt:lpstr>
      <vt:lpstr>Los FitosC. Ácidos</vt:lpstr>
      <vt:lpstr>¿Qué son? ¿Dónde actúan?</vt:lpstr>
      <vt:lpstr>Blanco terapéutico</vt:lpstr>
      <vt:lpstr>Blanco terapéutico</vt:lpstr>
      <vt:lpstr>PowerPoint Presentation</vt:lpstr>
      <vt:lpstr>PowerPoint Presentation</vt:lpstr>
      <vt:lpstr>¿Qué Hacen?</vt:lpstr>
      <vt:lpstr>PowerPoint Presentation</vt:lpstr>
      <vt:lpstr>2) Cuáles son los compuestos útiles en la cannabis y que enfermedades pueden ser tratadas con ellos?. </vt:lpstr>
      <vt:lpstr>PowerPoint Presentation</vt:lpstr>
      <vt:lpstr>PowerPoint Presentation</vt:lpstr>
      <vt:lpstr>PowerPoint Presentation</vt:lpstr>
      <vt:lpstr>PowerPoint Presentation</vt:lpstr>
      <vt:lpstr>2) Cuáles son los compuestos útiles en la cannabis y que enfermedades pueden ser tratadas con ellos?. </vt:lpstr>
      <vt:lpstr>PowerPoint Presentation</vt:lpstr>
      <vt:lpstr>PowerPoint Presentation</vt:lpstr>
      <vt:lpstr>PowerPoint Presentation</vt:lpstr>
      <vt:lpstr>PowerPoint Presentation</vt:lpstr>
      <vt:lpstr>Algunos productos de extracto de Cannabis</vt:lpstr>
      <vt:lpstr>PowerPoint Presentation</vt:lpstr>
      <vt:lpstr>3) Que tan efectiva es la Cannabis medicinal en la Epilepsia.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 caso Jaqueline   13 meses </vt:lpstr>
      <vt:lpstr>El caso Jaqueline     3 años</vt:lpstr>
      <vt:lpstr>El caso Jaqueline </vt:lpstr>
      <vt:lpstr>El caso Jaqueline    4 años</vt:lpstr>
      <vt:lpstr>El caso Jaqueline</vt:lpstr>
      <vt:lpstr>El caso Jaqueline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Experiencia en el uso de Cannabis medicinal (Cannabidiol) en la Epilepsia Pediátrica Refractaria en México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Conclusiones:</vt:lpstr>
      <vt:lpstr>GRACIAS</vt:lpstr>
      <vt:lpstr>Preguntas?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 GRANDES PREGUNTAS SOBRE CANNABIS MEDICINAL</dc:title>
  <dc:creator>Dr. Carlos G. Aguirre Velázquez</dc:creator>
  <cp:lastModifiedBy>Jose Garica Prieto</cp:lastModifiedBy>
  <cp:revision>185</cp:revision>
  <dcterms:created xsi:type="dcterms:W3CDTF">2016-01-22T18:42:22Z</dcterms:created>
  <dcterms:modified xsi:type="dcterms:W3CDTF">2017-05-18T15:41:37Z</dcterms:modified>
</cp:coreProperties>
</file>