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56" r:id="rId2"/>
    <p:sldId id="257" r:id="rId3"/>
    <p:sldId id="277" r:id="rId4"/>
    <p:sldId id="258" r:id="rId5"/>
    <p:sldId id="272" r:id="rId6"/>
    <p:sldId id="260" r:id="rId7"/>
    <p:sldId id="259" r:id="rId8"/>
    <p:sldId id="279" r:id="rId9"/>
    <p:sldId id="261" r:id="rId10"/>
    <p:sldId id="262" r:id="rId11"/>
    <p:sldId id="263" r:id="rId12"/>
    <p:sldId id="264" r:id="rId13"/>
    <p:sldId id="271" r:id="rId14"/>
    <p:sldId id="265" r:id="rId15"/>
    <p:sldId id="266" r:id="rId16"/>
    <p:sldId id="278" r:id="rId17"/>
    <p:sldId id="267" r:id="rId18"/>
    <p:sldId id="268" r:id="rId19"/>
    <p:sldId id="269" r:id="rId20"/>
    <p:sldId id="270" r:id="rId21"/>
    <p:sldId id="27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8" autoAdjust="0"/>
    <p:restoredTop sz="94660"/>
  </p:normalViewPr>
  <p:slideViewPr>
    <p:cSldViewPr snapToGrid="0">
      <p:cViewPr varScale="1">
        <p:scale>
          <a:sx n="92" d="100"/>
          <a:sy n="92" d="100"/>
        </p:scale>
        <p:origin x="60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14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25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08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6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8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2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92BFEE-D7FE-4EC5-98BB-00075BD3ACAF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5D6DF7-0CD4-44C4-AA34-906041DF07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5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251" y="16748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s-ES" dirty="0" smtClean="0"/>
              <a:t>Un Estilo de Vida Saludable y Balanceado: ¿Es esto posible para la Mujer Profesional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308389"/>
            <a:ext cx="10058400" cy="175465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Celia J. Maxwell, M.D., FACP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DECANA ASOCIADA DE INVESTIGACIÓN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Howard University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Washington, dc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0273"/>
            <a:ext cx="10058400" cy="1450757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Índice Glicémico </a:t>
            </a:r>
            <a:r>
              <a:rPr lang="es-E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continuación…</a:t>
            </a:r>
            <a:endParaRPr lang="es-E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48" y="1903928"/>
            <a:ext cx="5367464" cy="4022725"/>
          </a:xfrm>
        </p:spPr>
      </p:pic>
    </p:spTree>
    <p:extLst>
      <p:ext uri="{BB962C8B-B14F-4D97-AF65-F5344CB8AC3E}">
        <p14:creationId xmlns:p14="http://schemas.microsoft.com/office/powerpoint/2010/main" val="20673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Índice Glicémico </a:t>
            </a:r>
            <a:r>
              <a:rPr lang="es-E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continuación…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40" y="1846263"/>
            <a:ext cx="7557846" cy="4022725"/>
          </a:xfrm>
        </p:spPr>
      </p:pic>
    </p:spTree>
    <p:extLst>
      <p:ext uri="{BB962C8B-B14F-4D97-AF65-F5344CB8AC3E}">
        <p14:creationId xmlns:p14="http://schemas.microsoft.com/office/powerpoint/2010/main" val="4829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Índice Glicémico </a:t>
            </a:r>
            <a:r>
              <a:rPr lang="es-E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continuación…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5" y="2019300"/>
            <a:ext cx="5819775" cy="3676650"/>
          </a:xfrm>
        </p:spPr>
      </p:pic>
    </p:spTree>
    <p:extLst>
      <p:ext uri="{BB962C8B-B14F-4D97-AF65-F5344CB8AC3E}">
        <p14:creationId xmlns:p14="http://schemas.microsoft.com/office/powerpoint/2010/main" val="6800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Evite la Distorsión de Porciones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77" y="2019258"/>
            <a:ext cx="4317405" cy="4022725"/>
          </a:xfrm>
        </p:spPr>
      </p:pic>
    </p:spTree>
    <p:extLst>
      <p:ext uri="{BB962C8B-B14F-4D97-AF65-F5344CB8AC3E}">
        <p14:creationId xmlns:p14="http://schemas.microsoft.com/office/powerpoint/2010/main" val="17292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Ejercite sus Opciones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88" y="2096743"/>
            <a:ext cx="2260085" cy="15357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29" y="4075669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80" y="2791466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06" y="1870376"/>
            <a:ext cx="2590800" cy="1762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8" y="3771770"/>
            <a:ext cx="1551520" cy="232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06" y="4691236"/>
            <a:ext cx="2267730" cy="15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981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No dejes que tu Corazón se llene de Humo</a:t>
            </a:r>
            <a:br>
              <a:rPr lang="es-ES" dirty="0" smtClean="0"/>
            </a:br>
            <a:r>
              <a:rPr lang="es-ES" sz="4400" dirty="0" smtClean="0"/>
              <a:t>(No Fumar) </a:t>
            </a:r>
            <a:endParaRPr lang="es-E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37" y="2197154"/>
            <a:ext cx="4460747" cy="33714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62" y="281335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34" y="213904"/>
            <a:ext cx="8598240" cy="6644096"/>
          </a:xfrm>
        </p:spPr>
      </p:pic>
    </p:spTree>
    <p:extLst>
      <p:ext uri="{BB962C8B-B14F-4D97-AF65-F5344CB8AC3E}">
        <p14:creationId xmlns:p14="http://schemas.microsoft.com/office/powerpoint/2010/main" val="33211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 smtClean="0"/>
              <a:t>Generación Emparedado (Intermedia)</a:t>
            </a:r>
            <a:br>
              <a:rPr lang="es-ES" sz="4000" dirty="0" smtClean="0"/>
            </a:br>
            <a:endParaRPr lang="es-E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98804" cy="40978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sz="1400" dirty="0" smtClean="0">
              <a:solidFill>
                <a:srgbClr val="3C3C3C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6200" dirty="0" smtClean="0">
                <a:solidFill>
                  <a:srgbClr val="3C3C3C"/>
                </a:solidFill>
                <a:latin typeface="Arial" panose="020B0604020202020204" pitchFamily="34" charset="0"/>
              </a:rPr>
              <a:t>Encuesta realizada por la Asociación Americana de Psicología (APA por sus siglas en inglés)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6200" dirty="0" smtClean="0">
                <a:solidFill>
                  <a:srgbClr val="3C3C3C"/>
                </a:solidFill>
                <a:latin typeface="Arial" panose="020B0604020202020204" pitchFamily="34" charset="0"/>
              </a:rPr>
              <a:t>Mujeres entre los 35 y 54 años de edad, se sienten </a:t>
            </a:r>
            <a:r>
              <a:rPr lang="es-ES" sz="6200" i="1" dirty="0" smtClean="0">
                <a:solidFill>
                  <a:srgbClr val="3C3C3C"/>
                </a:solidFill>
                <a:latin typeface="Arial" panose="020B0604020202020204" pitchFamily="34" charset="0"/>
              </a:rPr>
              <a:t>más estresadas </a:t>
            </a:r>
            <a:r>
              <a:rPr lang="es-ES" sz="6200" dirty="0" smtClean="0">
                <a:solidFill>
                  <a:srgbClr val="3C3C3C"/>
                </a:solidFill>
                <a:latin typeface="Arial" panose="020B0604020202020204" pitchFamily="34" charset="0"/>
              </a:rPr>
              <a:t>que las de cualquier otro grupo de edad, a medida que balancean  su delicadeza cuidando a niños en crecimiento y padres que van envejeciendo*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6200" dirty="0" smtClean="0">
                <a:solidFill>
                  <a:srgbClr val="3C3C3C"/>
                </a:solidFill>
                <a:latin typeface="Arial" panose="020B0604020202020204" pitchFamily="34" charset="0"/>
              </a:rPr>
              <a:t>Cerca del 40%  de las mujeres en ese rango de edad reportan estrés extremo, comparado con aquellas entre los 18 y 34 años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6200" dirty="0" smtClean="0">
                <a:solidFill>
                  <a:srgbClr val="3C3C3C"/>
                </a:solidFill>
                <a:latin typeface="Arial" panose="020B0604020202020204" pitchFamily="34" charset="0"/>
              </a:rPr>
              <a:t>Esto puede aumentar el riesgo de depresión</a:t>
            </a:r>
          </a:p>
          <a:p>
            <a:pPr marL="342900" indent="-342900">
              <a:buFont typeface="+mj-lt"/>
              <a:buAutoNum type="arabicPeriod"/>
            </a:pPr>
            <a:endParaRPr lang="es-ES" sz="1400" dirty="0" smtClean="0">
              <a:solidFill>
                <a:srgbClr val="3C3C3C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sz="1400" dirty="0">
              <a:solidFill>
                <a:srgbClr val="3C3C3C"/>
              </a:solidFill>
              <a:latin typeface="Arial" panose="020B0604020202020204" pitchFamily="34" charset="0"/>
            </a:endParaRPr>
          </a:p>
          <a:p>
            <a:endParaRPr lang="es-ES" dirty="0" smtClean="0">
              <a:solidFill>
                <a:srgbClr val="3C3C3C"/>
              </a:solidFill>
              <a:latin typeface="Arial" panose="020B0604020202020204" pitchFamily="34" charset="0"/>
            </a:endParaRPr>
          </a:p>
          <a:p>
            <a:endParaRPr lang="es-ES" dirty="0">
              <a:solidFill>
                <a:srgbClr val="3C3C3C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solidFill>
                <a:srgbClr val="3C3C3C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dirty="0" smtClean="0">
              <a:solidFill>
                <a:srgbClr val="3C3C3C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 smtClean="0">
              <a:solidFill>
                <a:srgbClr val="3C3C3C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>
              <a:solidFill>
                <a:srgbClr val="3C3C3C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3400" dirty="0" smtClean="0">
                <a:solidFill>
                  <a:srgbClr val="3C3C3C"/>
                </a:solidFill>
                <a:latin typeface="Arial" panose="020B0604020202020204" pitchFamily="34" charset="0"/>
              </a:rPr>
              <a:t>*Algunas  mujeres perten</a:t>
            </a:r>
            <a:r>
              <a:rPr lang="es-ES" sz="3400" dirty="0" smtClean="0">
                <a:solidFill>
                  <a:srgbClr val="303030"/>
                </a:solidFill>
                <a:latin typeface="Arial" panose="020B0604020202020204" pitchFamily="34" charset="0"/>
              </a:rPr>
              <a:t>ec</a:t>
            </a:r>
            <a:r>
              <a:rPr lang="es-ES" sz="3400" dirty="0" smtClean="0">
                <a:solidFill>
                  <a:srgbClr val="242424"/>
                </a:solidFill>
                <a:latin typeface="Arial" panose="020B0604020202020204" pitchFamily="34" charset="0"/>
              </a:rPr>
              <a:t>en </a:t>
            </a:r>
            <a:r>
              <a:rPr lang="es-ES" sz="3400" dirty="0">
                <a:solidFill>
                  <a:srgbClr val="242424"/>
                </a:solidFill>
                <a:latin typeface="Arial" panose="020B0604020202020204" pitchFamily="34" charset="0"/>
              </a:rPr>
              <a:t>a </a:t>
            </a:r>
            <a:r>
              <a:rPr lang="es-ES" sz="3400" dirty="0">
                <a:solidFill>
                  <a:srgbClr val="181818"/>
                </a:solidFill>
                <a:latin typeface="Arial" panose="020B0604020202020204" pitchFamily="34" charset="0"/>
              </a:rPr>
              <a:t>la </a:t>
            </a:r>
            <a:r>
              <a:rPr lang="es-ES" sz="3400" dirty="0">
                <a:solidFill>
                  <a:srgbClr val="0C0C0C"/>
                </a:solidFill>
                <a:latin typeface="Arial" panose="020B0604020202020204" pitchFamily="34" charset="0"/>
              </a:rPr>
              <a:t>"generación </a:t>
            </a:r>
            <a:r>
              <a:rPr lang="es-ES" sz="3400" dirty="0">
                <a:solidFill>
                  <a:srgbClr val="181818"/>
                </a:solidFill>
                <a:latin typeface="Arial" panose="020B0604020202020204" pitchFamily="34" charset="0"/>
              </a:rPr>
              <a:t>int</a:t>
            </a:r>
            <a:r>
              <a:rPr lang="es-ES" sz="3400" dirty="0">
                <a:solidFill>
                  <a:srgbClr val="242424"/>
                </a:solidFill>
                <a:latin typeface="Arial" panose="020B0604020202020204" pitchFamily="34" charset="0"/>
              </a:rPr>
              <a:t>ermed</a:t>
            </a:r>
            <a:r>
              <a:rPr lang="es-ES" sz="3400" dirty="0">
                <a:solidFill>
                  <a:srgbClr val="303030"/>
                </a:solidFill>
                <a:latin typeface="Arial" panose="020B0604020202020204" pitchFamily="34" charset="0"/>
              </a:rPr>
              <a:t>ia</a:t>
            </a:r>
            <a:r>
              <a:rPr lang="es-ES" sz="3400" dirty="0" smtClean="0">
                <a:solidFill>
                  <a:srgbClr val="3C3C3C"/>
                </a:solidFill>
                <a:latin typeface="Arial" panose="020B0604020202020204" pitchFamily="34" charset="0"/>
              </a:rPr>
              <a:t>", o “</a:t>
            </a:r>
            <a:r>
              <a:rPr lang="es-ES" sz="3400" dirty="0" smtClean="0">
                <a:solidFill>
                  <a:srgbClr val="0C0C0C"/>
                </a:solidFill>
                <a:latin typeface="Arial" panose="020B0604020202020204" pitchFamily="34" charset="0"/>
              </a:rPr>
              <a:t>generación </a:t>
            </a:r>
            <a:r>
              <a:rPr lang="es-ES" sz="3400" dirty="0">
                <a:solidFill>
                  <a:srgbClr val="0C0C0C"/>
                </a:solidFill>
                <a:latin typeface="Arial" panose="020B0604020202020204" pitchFamily="34" charset="0"/>
              </a:rPr>
              <a:t>d</a:t>
            </a:r>
            <a:r>
              <a:rPr lang="es-ES" sz="3400" dirty="0">
                <a:solidFill>
                  <a:srgbClr val="181818"/>
                </a:solidFill>
                <a:latin typeface="Arial" panose="020B0604020202020204" pitchFamily="34" charset="0"/>
              </a:rPr>
              <a:t>e los</a:t>
            </a:r>
            <a:r>
              <a:rPr lang="es-ES" sz="3400" dirty="0">
                <a:solidFill>
                  <a:srgbClr val="0C0C0C"/>
                </a:solidFill>
                <a:latin typeface="Arial" panose="020B0604020202020204" pitchFamily="34" charset="0"/>
              </a:rPr>
              <a:t> </a:t>
            </a:r>
            <a:r>
              <a:rPr lang="es-ES" sz="3400" dirty="0" smtClean="0">
                <a:solidFill>
                  <a:srgbClr val="0C0C0C"/>
                </a:solidFill>
                <a:latin typeface="Arial" panose="020B0604020202020204" pitchFamily="34" charset="0"/>
              </a:rPr>
              <a:t>emparedados”</a:t>
            </a:r>
            <a:r>
              <a:rPr lang="es-ES" sz="3400" dirty="0" smtClean="0">
                <a:solidFill>
                  <a:srgbClr val="3C3C3C"/>
                </a:solidFill>
                <a:latin typeface="Arial" panose="020B0604020202020204" pitchFamily="34" charset="0"/>
              </a:rPr>
              <a:t> </a:t>
            </a:r>
            <a:r>
              <a:rPr lang="es-ES" sz="3400" dirty="0">
                <a:solidFill>
                  <a:srgbClr val="3C3C3C"/>
                </a:solidFill>
                <a:latin typeface="Arial" panose="020B0604020202020204" pitchFamily="34" charset="0"/>
              </a:rPr>
              <a:t>manteniendo hijos que van a la universidad y a sus propios padres, al mismo tiempo.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Impacto del Estrés </a:t>
            </a:r>
            <a:br>
              <a:rPr lang="es-E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Los hombres y las mujeres reportan diferente reacción ante el estrés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Las Mujeres son más propensas a reportar síntomas físicos (dolores de cabeza, deseos de llorar o indigestión). Adicionalmente, en comparación con los hombres, son más propensas a reportar sus niveles de estrés cuando van en aumento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Al comparar a las mujeres, las casadas reportan un mayor nivel de estrés que las solteras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Mientras que casi la mitad (49%) de las mujeres encuestadas declararon haber estado despiertas por la noche en el último mes debido al estrés, el 75% calificó el dormir suficiente como extremadamente importante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Las causas más comunes de estrés en mujeres son dinero y la economía</a:t>
            </a:r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APA 2010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3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Discriminación en el Lugar de Trabajo</a:t>
            </a:r>
            <a:br>
              <a:rPr lang="es-ES" dirty="0" smtClean="0"/>
            </a:br>
            <a:r>
              <a:rPr lang="es-ES" sz="1800" dirty="0" smtClean="0">
                <a:solidFill>
                  <a:srgbClr val="181818"/>
                </a:solidFill>
                <a:latin typeface="Arial" panose="020B0604020202020204" pitchFamily="34" charset="0"/>
              </a:rPr>
              <a:t>(Directa o Indirecta</a:t>
            </a:r>
            <a:r>
              <a:rPr lang="es-ES" sz="1800" dirty="0" smtClean="0"/>
              <a:t>)</a:t>
            </a:r>
            <a:endParaRPr lang="es-E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Hay numerosos ejemplos: </a:t>
            </a:r>
          </a:p>
          <a:p>
            <a:r>
              <a:rPr lang="es-ES" sz="2400" dirty="0" smtClean="0"/>
              <a:t>Pero entre los más constantes en muchas industrias que incluyen el sector salud, los hombres a menudo se les paga más que las mujeres por hacer el mismo trabajo.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14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Temas cubiertos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008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Manteniendo la Realidad: Datos sobre Enfermedades Cardiovasculares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Sobre las Grasas: Lo Bueno, lo Malo y lo Feo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Es usted una Manzana o una Pera?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Índice Glicémico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 smtClean="0"/>
              <a:t>Ejercite sus opciones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El Impacto del Estrés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Género y Estrés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Discriminación en el lugar de trabajo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La Generación Emparedado (Intermedia)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 smtClean="0"/>
              <a:t>Depresión y la Generación Emparedado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Doctores, Practiquen lo que Ustedes Predican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s-ES" sz="4400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ea typeface="+mn-ea"/>
                <a:cs typeface="+mn-cs"/>
              </a:rPr>
              <a:t>Doctores, Practiquen lo que Ustedes Predican</a:t>
            </a:r>
            <a:endParaRPr lang="es-E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Hay un dicho que dice “Haz lo que te digo, no lo que hago”; esto no suele </a:t>
            </a:r>
            <a:r>
              <a:rPr lang="es-ES" i="1" dirty="0" smtClean="0"/>
              <a:t>verse bien </a:t>
            </a:r>
            <a:r>
              <a:rPr lang="es-ES" dirty="0" smtClean="0"/>
              <a:t>cuando lo dicen los padres, los políticos o los doctores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Estudios demuestran que los pacientes tratados por enfermeras o doctores que están sobrepeso, estresados o que fuman, piensan que si el profesional no ha podido lograrlo, mucho menos podrán hacerlo ellos mismos.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Es preocupante que hoy en día,  6 de cada 10médicos o enfermeras están sobrepeso u obesos,  aproximando las cifras de la población general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Hay evidencias que muestran que la manera que el profesional de la salud se ve, se siente o se comporta, afecta la manera en que estos tratan y orientan al paciente. Así que muchos fallan en promocionar comportamientos saludables entre sus pacientes si son ellos mismos un pobre modelo a seguir. Sin embargo,  lo contrario también es cierto.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“El Ejemplo no es el tema principal para influenciar a otras personas…es lo único”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000" dirty="0" smtClean="0"/>
              <a:t>The Atlantic   Christine Russell June 12, 2012</a:t>
            </a: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n-US" dirty="0" err="1" smtClean="0"/>
              <a:t>Pasos</a:t>
            </a:r>
            <a:r>
              <a:rPr lang="en-US" dirty="0" smtClean="0"/>
              <a:t> Simples a un Corazon </a:t>
            </a:r>
            <a:r>
              <a:rPr lang="en-US" dirty="0" err="1" smtClean="0"/>
              <a:t>Saludable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1.Cuidese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Mismo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Duerma</a:t>
            </a:r>
            <a:r>
              <a:rPr lang="en-US" dirty="0" smtClean="0"/>
              <a:t> lo </a:t>
            </a:r>
            <a:r>
              <a:rPr lang="en-US" dirty="0" err="1" smtClean="0"/>
              <a:t>Suficiente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Mida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de la </a:t>
            </a:r>
            <a:r>
              <a:rPr lang="en-US" dirty="0" err="1" smtClean="0"/>
              <a:t>cintura</a:t>
            </a:r>
            <a:r>
              <a:rPr lang="en-US" dirty="0" smtClean="0"/>
              <a:t> (peso y </a:t>
            </a:r>
            <a:r>
              <a:rPr lang="en-US" dirty="0" err="1" smtClean="0"/>
              <a:t>talla</a:t>
            </a:r>
            <a:r>
              <a:rPr lang="en-US" dirty="0" smtClean="0"/>
              <a:t>)</a:t>
            </a:r>
          </a:p>
          <a:p>
            <a:r>
              <a:rPr lang="en-US" dirty="0" smtClean="0"/>
              <a:t>4. Lea las </a:t>
            </a:r>
            <a:r>
              <a:rPr lang="en-US" dirty="0" err="1" smtClean="0"/>
              <a:t>etiquetas</a:t>
            </a:r>
            <a:r>
              <a:rPr lang="en-US" dirty="0" smtClean="0"/>
              <a:t> </a:t>
            </a:r>
            <a:r>
              <a:rPr lang="en-US" dirty="0" err="1" smtClean="0"/>
              <a:t>nutricionales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smtClean="0"/>
              <a:t>Dele </a:t>
            </a:r>
            <a:r>
              <a:rPr lang="en-US" dirty="0" err="1" smtClean="0"/>
              <a:t>poder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mente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Desayune</a:t>
            </a:r>
            <a:r>
              <a:rPr lang="en-US" dirty="0" smtClean="0"/>
              <a:t> </a:t>
            </a:r>
            <a:r>
              <a:rPr lang="en-US" dirty="0" err="1" smtClean="0"/>
              <a:t>siempre</a:t>
            </a:r>
            <a:endParaRPr lang="en-US" dirty="0" smtClean="0"/>
          </a:p>
          <a:p>
            <a:r>
              <a:rPr lang="en-US" dirty="0" smtClean="0"/>
              <a:t>7.Copnozca </a:t>
            </a:r>
            <a:r>
              <a:rPr lang="en-US" dirty="0" err="1" smtClean="0"/>
              <a:t>los</a:t>
            </a:r>
            <a:r>
              <a:rPr lang="en-US" dirty="0" smtClean="0"/>
              <a:t> indices </a:t>
            </a:r>
            <a:r>
              <a:rPr lang="en-US" dirty="0" err="1" smtClean="0"/>
              <a:t>glicemicos</a:t>
            </a:r>
            <a:endParaRPr lang="en-US" dirty="0" smtClean="0"/>
          </a:p>
          <a:p>
            <a:r>
              <a:rPr lang="en-US" dirty="0" smtClean="0"/>
              <a:t>8. Coma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ensaladas</a:t>
            </a:r>
            <a:r>
              <a:rPr lang="en-US" dirty="0" smtClean="0"/>
              <a:t> y use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tenedor</a:t>
            </a:r>
            <a:endParaRPr lang="en-US" dirty="0" smtClean="0"/>
          </a:p>
          <a:p>
            <a:r>
              <a:rPr lang="en-US" dirty="0" smtClean="0"/>
              <a:t>9. </a:t>
            </a:r>
            <a:r>
              <a:rPr lang="en-US" dirty="0" err="1" smtClean="0"/>
              <a:t>Aumente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ingesta</a:t>
            </a:r>
            <a:r>
              <a:rPr lang="en-US" dirty="0" smtClean="0"/>
              <a:t> de </a:t>
            </a:r>
            <a:r>
              <a:rPr lang="en-US" dirty="0" err="1" smtClean="0"/>
              <a:t>fibra</a:t>
            </a:r>
            <a:endParaRPr lang="en-US" dirty="0" smtClean="0"/>
          </a:p>
          <a:p>
            <a:r>
              <a:rPr lang="en-US" dirty="0" smtClean="0"/>
              <a:t>10. Coma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nueces</a:t>
            </a:r>
            <a:r>
              <a:rPr lang="en-US" dirty="0" smtClean="0"/>
              <a:t>, </a:t>
            </a:r>
            <a:r>
              <a:rPr lang="en-US" dirty="0" err="1" smtClean="0"/>
              <a:t>acidos</a:t>
            </a:r>
            <a:r>
              <a:rPr lang="en-US" dirty="0" smtClean="0"/>
              <a:t> y </a:t>
            </a:r>
            <a:r>
              <a:rPr lang="en-US" dirty="0" err="1" smtClean="0"/>
              <a:t>especias</a:t>
            </a:r>
            <a:endParaRPr lang="en-US" dirty="0" smtClean="0"/>
          </a:p>
          <a:p>
            <a:r>
              <a:rPr lang="en-US" dirty="0" smtClean="0"/>
              <a:t>11. </a:t>
            </a:r>
            <a:r>
              <a:rPr lang="en-US" dirty="0" err="1" smtClean="0"/>
              <a:t>Ejercitese</a:t>
            </a:r>
            <a:endParaRPr lang="en-US" dirty="0" smtClean="0"/>
          </a:p>
          <a:p>
            <a:r>
              <a:rPr lang="en-US" dirty="0" smtClean="0"/>
              <a:t>12. </a:t>
            </a:r>
            <a:r>
              <a:rPr lang="en-US" dirty="0" err="1" smtClean="0"/>
              <a:t>Cepille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dientes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5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276"/>
            <a:ext cx="10058400" cy="3719018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¿</a:t>
            </a:r>
            <a:r>
              <a:rPr lang="en-US" sz="8000" dirty="0" err="1" smtClean="0"/>
              <a:t>Preguntas</a:t>
            </a:r>
            <a:r>
              <a:rPr lang="en-US" sz="800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86" y="3573728"/>
            <a:ext cx="17621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372" y="406740"/>
            <a:ext cx="10205525" cy="3880773"/>
          </a:xfrm>
        </p:spPr>
        <p:txBody>
          <a:bodyPr/>
          <a:lstStyle/>
          <a:p>
            <a:pPr algn="just"/>
            <a:r>
              <a:rPr lang="es-PA" sz="2800" dirty="0"/>
              <a:t>Más del 70% de muertes en la mujer de 30 a 69 años son por las enfermedades no transmisible, de las cuales, el 25% son por enfermedades cardiovasculares. La enfermedad isquémica del corazón representa más del 30% de las muertes prematuras en mujeres.</a:t>
            </a:r>
          </a:p>
          <a:p>
            <a:endParaRPr lang="es-PA" dirty="0"/>
          </a:p>
        </p:txBody>
      </p:sp>
      <p:pic>
        <p:nvPicPr>
          <p:cNvPr id="4" name="Imagen 4"/>
          <p:cNvPicPr/>
          <p:nvPr/>
        </p:nvPicPr>
        <p:blipFill>
          <a:blip r:embed="rId2" cstate="print"/>
          <a:srcRect l="38357" t="27070" r="28887" b="24841"/>
          <a:stretch>
            <a:fillRect/>
          </a:stretch>
        </p:blipFill>
        <p:spPr bwMode="auto">
          <a:xfrm>
            <a:off x="6365382" y="2706083"/>
            <a:ext cx="5109927" cy="401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"/>
          <p:cNvPicPr/>
          <p:nvPr/>
        </p:nvPicPr>
        <p:blipFill>
          <a:blip r:embed="rId3" cstate="print"/>
          <a:srcRect l="24949" t="35987" r="37947" b="3655"/>
          <a:stretch>
            <a:fillRect/>
          </a:stretch>
        </p:blipFill>
        <p:spPr bwMode="auto">
          <a:xfrm>
            <a:off x="836116" y="2706083"/>
            <a:ext cx="4884018" cy="401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8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Manteniendo la Realidad: Datos sobre Enfermedad Cardiovascular (ECV) </a:t>
            </a:r>
            <a:r>
              <a:rPr lang="es-ES" sz="11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Enfermedad Cardiovascular en la Mujer Latinoamericana </a:t>
            </a:r>
            <a:endParaRPr lang="es-E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220000"/>
              </a:lnSpc>
              <a:buFont typeface="+mj-lt"/>
              <a:buAutoNum type="arabicPeriod"/>
            </a:pPr>
            <a:r>
              <a:rPr lang="es-ES" dirty="0" smtClean="0"/>
              <a:t>ECV causa principal de muerte e incapacidad de adultos en Latinoamérica. Mujeres más afectadas que por todos los tipos de cáncer</a:t>
            </a:r>
          </a:p>
          <a:p>
            <a:pPr marL="457200" indent="-457200">
              <a:lnSpc>
                <a:spcPct val="220000"/>
              </a:lnSpc>
              <a:buFont typeface="+mj-lt"/>
              <a:buAutoNum type="arabicPeriod"/>
            </a:pPr>
            <a:r>
              <a:rPr lang="es-ES" dirty="0" smtClean="0"/>
              <a:t>Las estadísticas muestran que en  las mujeres↑ la tasa de mortalidad por enfermedad cerebro-vascular que por enfermedad coronaria</a:t>
            </a:r>
          </a:p>
          <a:p>
            <a:pPr marL="457200" indent="-457200">
              <a:lnSpc>
                <a:spcPct val="220000"/>
              </a:lnSpc>
              <a:buFont typeface="+mj-lt"/>
              <a:buAutoNum type="arabicPeriod"/>
            </a:pPr>
            <a:r>
              <a:rPr lang="es-ES" dirty="0" smtClean="0"/>
              <a:t>Preocupación por↑ tasas de Obesidad y Diabetes Tipo 2 en mujeres</a:t>
            </a:r>
          </a:p>
          <a:p>
            <a:pPr marL="457200" indent="-457200">
              <a:lnSpc>
                <a:spcPct val="220000"/>
              </a:lnSpc>
              <a:buFont typeface="+mj-lt"/>
              <a:buAutoNum type="arabicPeriod"/>
            </a:pPr>
            <a:r>
              <a:rPr lang="es-ES" dirty="0" smtClean="0"/>
              <a:t>Factores de riesgo incluyen el consumo de tabaco, la Hipertensión, Diabetes, Obesidad y  Sedentarismo</a:t>
            </a:r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</a:t>
            </a:r>
            <a:r>
              <a:rPr lang="es-ES" dirty="0" err="1" smtClean="0"/>
              <a:t>M.E.Tejero</a:t>
            </a:r>
            <a:r>
              <a:rPr lang="es-ES" dirty="0" smtClean="0"/>
              <a:t> ;Instituto Nacional de Medicina </a:t>
            </a:r>
            <a:r>
              <a:rPr lang="es-ES" dirty="0" err="1" smtClean="0"/>
              <a:t>Genomica</a:t>
            </a:r>
            <a:r>
              <a:rPr lang="es-ES" dirty="0" smtClean="0"/>
              <a:t>.  </a:t>
            </a:r>
            <a:r>
              <a:rPr lang="es-ES" dirty="0" err="1" smtClean="0"/>
              <a:t>Nutrición,Metabolismo</a:t>
            </a:r>
            <a:r>
              <a:rPr lang="es-ES" dirty="0" smtClean="0"/>
              <a:t> &amp; ECV(2010) 20, 405-11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>
                <a:solidFill>
                  <a:srgbClr val="000000"/>
                </a:solidFill>
              </a:rPr>
              <a:t>Nutrition, Metabolism &amp; Cardiovascular Diseases (2010) 20, 405-411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 smtClean="0"/>
              <a:t>Enfermedad Cardiovascular en Mujeres Latinoamericanas</a:t>
            </a:r>
            <a:endParaRPr lang="es-E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96" y="1839938"/>
            <a:ext cx="5518768" cy="3722336"/>
          </a:xfrm>
        </p:spPr>
      </p:pic>
      <p:sp>
        <p:nvSpPr>
          <p:cNvPr id="5" name="TextBox 4"/>
          <p:cNvSpPr txBox="1"/>
          <p:nvPr/>
        </p:nvSpPr>
        <p:spPr>
          <a:xfrm>
            <a:off x="1927654" y="5664852"/>
            <a:ext cx="823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Nutrition, Metabolism &amp; Cardiovascular Diseases (2010) 20, 405-411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05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0657"/>
            <a:ext cx="10058400" cy="94083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Sobre las Grasas: Lo Bueno, lo Malo y lo Feo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475" y="1985571"/>
            <a:ext cx="10058400" cy="44562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Lo Bueno: incluye </a:t>
            </a:r>
            <a:r>
              <a:rPr lang="es-ES" b="1" dirty="0" smtClean="0"/>
              <a:t>ácidos grasos mono y poli insaturados</a:t>
            </a:r>
            <a:r>
              <a:rPr lang="es-ES" dirty="0" smtClean="0"/>
              <a:t>. Estos disminuyen el Colesterol Total.  (Ej.  Aguacate, nueces, aceite vegetal y del pescado)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Lo Malo: </a:t>
            </a:r>
            <a:r>
              <a:rPr lang="es-ES" b="1" dirty="0" smtClean="0"/>
              <a:t>ácidos grasos saturados</a:t>
            </a:r>
            <a:r>
              <a:rPr lang="es-ES" dirty="0" smtClean="0">
                <a:solidFill>
                  <a:schemeClr val="tx1"/>
                </a:solidFill>
                <a:latin typeface="Helvetica Neue"/>
              </a:rPr>
              <a:t> </a:t>
            </a:r>
            <a:r>
              <a:rPr lang="es-ES" dirty="0" smtClean="0"/>
              <a:t>que contribuyen al riesgo de enfermedad cardíaca al aumentar los niveles de colesterol total (comidas fritas, mantequilla, cremas, etc.)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Lo Feo: </a:t>
            </a:r>
            <a:r>
              <a:rPr lang="es-ES" b="1" dirty="0" smtClean="0"/>
              <a:t>Grasas </a:t>
            </a:r>
            <a:r>
              <a:rPr lang="es-ES" b="1" dirty="0" err="1" smtClean="0"/>
              <a:t>Trans</a:t>
            </a:r>
            <a:r>
              <a:rPr lang="es-ES" b="1" dirty="0" smtClean="0">
                <a:solidFill>
                  <a:srgbClr val="777777"/>
                </a:solidFill>
                <a:latin typeface="Helvetica Neue"/>
              </a:rPr>
              <a:t>^</a:t>
            </a:r>
            <a:r>
              <a:rPr lang="es-ES" b="1" dirty="0" smtClean="0"/>
              <a:t> </a:t>
            </a:r>
            <a:r>
              <a:rPr lang="es-ES" dirty="0" smtClean="0"/>
              <a:t>que aumentan el LDL y disminuyen el HDL (donuts, galletas dulces y saladas)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s-ES" sz="1200" dirty="0" smtClean="0">
                <a:solidFill>
                  <a:srgbClr val="777777"/>
                </a:solidFill>
                <a:latin typeface="Helvetica Neue"/>
              </a:rPr>
              <a:t>*Estos </a:t>
            </a:r>
            <a:r>
              <a:rPr lang="es-ES" sz="1200" dirty="0">
                <a:solidFill>
                  <a:srgbClr val="777777"/>
                </a:solidFill>
                <a:latin typeface="Helvetica Neue"/>
              </a:rPr>
              <a:t>perfiles habrían de establecerse en referencia a las cantidades de grasa, de ácidos grasos saturados, de azúcares y sales o sodio </a:t>
            </a:r>
            <a:r>
              <a:rPr lang="es-ES" sz="1200" dirty="0" smtClean="0">
                <a:solidFill>
                  <a:srgbClr val="777777"/>
                </a:solidFill>
                <a:latin typeface="Helvetica Neue"/>
              </a:rPr>
              <a:t>presente </a:t>
            </a:r>
            <a:r>
              <a:rPr lang="es-ES" sz="1200" dirty="0">
                <a:solidFill>
                  <a:srgbClr val="777777"/>
                </a:solidFill>
                <a:latin typeface="Helvetica Neue"/>
              </a:rPr>
              <a:t>en los alimentos</a:t>
            </a:r>
            <a:r>
              <a:rPr lang="es-ES" sz="1200" dirty="0" smtClean="0">
                <a:solidFill>
                  <a:srgbClr val="777777"/>
                </a:solidFill>
                <a:latin typeface="Helvetica Neue"/>
              </a:rPr>
              <a:t>.</a:t>
            </a:r>
          </a:p>
          <a:p>
            <a:pPr marL="0" indent="0">
              <a:buNone/>
            </a:pPr>
            <a:r>
              <a:rPr lang="es-ES" sz="1200" dirty="0">
                <a:solidFill>
                  <a:srgbClr val="777777"/>
                </a:solidFill>
                <a:latin typeface="Helvetica Neue"/>
              </a:rPr>
              <a:t>^</a:t>
            </a:r>
            <a:r>
              <a:rPr lang="es-ES" sz="1200" dirty="0" smtClean="0">
                <a:solidFill>
                  <a:srgbClr val="777777"/>
                </a:solidFill>
                <a:latin typeface="Helvetica Neue"/>
              </a:rPr>
              <a:t>Las</a:t>
            </a:r>
            <a:r>
              <a:rPr lang="es-ES" sz="1200" dirty="0">
                <a:solidFill>
                  <a:srgbClr val="777777"/>
                </a:solidFill>
                <a:latin typeface="Helvetica Neue"/>
              </a:rPr>
              <a:t> grasas </a:t>
            </a:r>
            <a:r>
              <a:rPr lang="es-ES" sz="1200" dirty="0" err="1">
                <a:solidFill>
                  <a:srgbClr val="777777"/>
                </a:solidFill>
                <a:latin typeface="Helvetica Neue"/>
              </a:rPr>
              <a:t>trans</a:t>
            </a:r>
            <a:r>
              <a:rPr lang="es-ES" sz="1200" dirty="0">
                <a:solidFill>
                  <a:srgbClr val="777777"/>
                </a:solidFill>
                <a:latin typeface="Helvetica Neue"/>
              </a:rPr>
              <a:t> resultantes de los aceites parcialmente hidrogenados no tienen ningún valor nutritivo intrínseco.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174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¿</a:t>
            </a:r>
            <a:r>
              <a:rPr lang="en-US" dirty="0" err="1" smtClean="0"/>
              <a:t>Eres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Manzana</a:t>
            </a:r>
            <a:r>
              <a:rPr lang="en-US" dirty="0" smtClean="0"/>
              <a:t> o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Pera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91" y="2248929"/>
            <a:ext cx="5889777" cy="3311611"/>
          </a:xfrm>
        </p:spPr>
      </p:pic>
    </p:spTree>
    <p:extLst>
      <p:ext uri="{BB962C8B-B14F-4D97-AF65-F5344CB8AC3E}">
        <p14:creationId xmlns:p14="http://schemas.microsoft.com/office/powerpoint/2010/main" val="18209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</a:t>
            </a:r>
            <a:r>
              <a:rPr lang="en-US" dirty="0" smtClean="0"/>
              <a:t> o </a:t>
            </a:r>
            <a:r>
              <a:rPr lang="en-US" dirty="0" err="1" smtClean="0"/>
              <a:t>Manzana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show that women with high central fat (apples) and low peripheral fat had the most severe problems with cholesterol and blood sugar metabolism and the most atherosclerosis</a:t>
            </a:r>
          </a:p>
          <a:p>
            <a:endParaRPr lang="en-US" dirty="0"/>
          </a:p>
          <a:p>
            <a:r>
              <a:rPr lang="en-US" dirty="0" smtClean="0"/>
              <a:t>Hormones from peripheral fat (pears) may enhance insulin sensitivity and improve glucose status</a:t>
            </a:r>
          </a:p>
          <a:p>
            <a:endParaRPr lang="en-US" dirty="0" smtClean="0"/>
          </a:p>
          <a:p>
            <a:r>
              <a:rPr lang="en-US" dirty="0" smtClean="0"/>
              <a:t>Measure your waist. </a:t>
            </a:r>
          </a:p>
          <a:p>
            <a:r>
              <a:rPr lang="en-US" dirty="0" smtClean="0"/>
              <a:t>If over 31 inches slight health risk</a:t>
            </a:r>
          </a:p>
          <a:p>
            <a:r>
              <a:rPr lang="en-US" dirty="0" smtClean="0"/>
              <a:t>If over 35 inches very increased health risk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Índice Glicémico : “Ve por lo bajo”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10" y="1871277"/>
            <a:ext cx="3429000" cy="3429000"/>
          </a:xfrm>
        </p:spPr>
      </p:pic>
      <p:sp>
        <p:nvSpPr>
          <p:cNvPr id="5" name="Rectangle 4"/>
          <p:cNvSpPr/>
          <p:nvPr/>
        </p:nvSpPr>
        <p:spPr>
          <a:xfrm>
            <a:off x="2866767" y="536454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El índice Glicémico (IG) es una medida que se realiza </a:t>
            </a:r>
            <a:r>
              <a:rPr lang="es-ES" sz="1400" dirty="0" smtClean="0"/>
              <a:t>sobre los alimentos que contienen carbohidratos y su impacto en nuestro azúcar en la sangre. La IG es una forma relativamente nueva de analizar los alimentos.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013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732</TotalTime>
  <Words>1064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Wingdings</vt:lpstr>
      <vt:lpstr>Retrospect</vt:lpstr>
      <vt:lpstr> Un Estilo de Vida Saludable y Balanceado: ¿Es esto posible para la Mujer Profesional?</vt:lpstr>
      <vt:lpstr>Temas cubiertos </vt:lpstr>
      <vt:lpstr>PowerPoint Presentation</vt:lpstr>
      <vt:lpstr>Manteniendo la Realidad: Datos sobre Enfermedad Cardiovascular (ECV) Enfermedad Cardiovascular en la Mujer Latinoamericana </vt:lpstr>
      <vt:lpstr>Enfermedad Cardiovascular en Mujeres Latinoamericanas</vt:lpstr>
      <vt:lpstr>Sobre las Grasas: Lo Bueno, lo Malo y lo Feo</vt:lpstr>
      <vt:lpstr>¿Eres una Manzana o una Pera?</vt:lpstr>
      <vt:lpstr>Pera o Manzana</vt:lpstr>
      <vt:lpstr>Índice Glicémico : “Ve por lo bajo”</vt:lpstr>
      <vt:lpstr>Índice Glicémico continuación…</vt:lpstr>
      <vt:lpstr>Índice Glicémico continuación…</vt:lpstr>
      <vt:lpstr>Índice Glicémico continuación…</vt:lpstr>
      <vt:lpstr>Evite la Distorsión de Porciones</vt:lpstr>
      <vt:lpstr>Ejercite sus Opciones</vt:lpstr>
      <vt:lpstr>No dejes que tu Corazón se llene de Humo (No Fumar) </vt:lpstr>
      <vt:lpstr>PowerPoint Presentation</vt:lpstr>
      <vt:lpstr>Generación Emparedado (Intermedia) </vt:lpstr>
      <vt:lpstr>Impacto del Estrés  </vt:lpstr>
      <vt:lpstr>Discriminación en el Lugar de Trabajo (Directa o Indirecta)</vt:lpstr>
      <vt:lpstr>Doctores, Practiquen lo que Ustedes Predican</vt:lpstr>
      <vt:lpstr>12 Pasos Simples a un Corazon Saludable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and the Professional Woman</dc:title>
  <dc:creator>Jenkins, Whitney</dc:creator>
  <cp:lastModifiedBy>Celia Maxwell</cp:lastModifiedBy>
  <cp:revision>58</cp:revision>
  <dcterms:created xsi:type="dcterms:W3CDTF">2017-04-06T16:35:42Z</dcterms:created>
  <dcterms:modified xsi:type="dcterms:W3CDTF">2017-05-19T13:29:30Z</dcterms:modified>
</cp:coreProperties>
</file>