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9" r:id="rId5"/>
    <p:sldId id="258" r:id="rId6"/>
    <p:sldId id="260" r:id="rId7"/>
    <p:sldId id="261" r:id="rId8"/>
    <p:sldId id="262" r:id="rId9"/>
    <p:sldId id="275" r:id="rId10"/>
    <p:sldId id="263" r:id="rId11"/>
    <p:sldId id="266" r:id="rId12"/>
    <p:sldId id="267" r:id="rId13"/>
    <p:sldId id="268" r:id="rId14"/>
    <p:sldId id="269" r:id="rId15"/>
    <p:sldId id="270" r:id="rId16"/>
    <p:sldId id="26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5CEB4-6EAB-4B4C-9582-2842118F4CB6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23C37047-4B29-49CF-90F1-C2E39768A85D}">
      <dgm:prSet phldrT="[Texto]" custT="1"/>
      <dgm:spPr/>
      <dgm:t>
        <a:bodyPr/>
        <a:lstStyle/>
        <a:p>
          <a:r>
            <a:rPr lang="es-PA" sz="2800" smtClean="0"/>
            <a:t>Fisiológicos</a:t>
          </a:r>
          <a:endParaRPr lang="en-US" sz="2800" dirty="0"/>
        </a:p>
      </dgm:t>
    </dgm:pt>
    <dgm:pt modelId="{B33F0625-C98A-498D-9EF2-2BFA1155D997}" type="parTrans" cxnId="{BDAD648C-9D2E-4FD3-BE71-FD6C07D5EE37}">
      <dgm:prSet/>
      <dgm:spPr/>
      <dgm:t>
        <a:bodyPr/>
        <a:lstStyle/>
        <a:p>
          <a:endParaRPr lang="en-US" sz="3200"/>
        </a:p>
      </dgm:t>
    </dgm:pt>
    <dgm:pt modelId="{7FB6BF16-0089-4E62-A62F-07A026203837}" type="sibTrans" cxnId="{BDAD648C-9D2E-4FD3-BE71-FD6C07D5EE37}">
      <dgm:prSet/>
      <dgm:spPr/>
      <dgm:t>
        <a:bodyPr/>
        <a:lstStyle/>
        <a:p>
          <a:endParaRPr lang="en-US" sz="3200"/>
        </a:p>
      </dgm:t>
    </dgm:pt>
    <dgm:pt modelId="{283531A8-CEB7-4DBF-B26B-CE50BD028CB8}">
      <dgm:prSet phldrT="[Texto]" custT="1"/>
      <dgm:spPr/>
      <dgm:t>
        <a:bodyPr/>
        <a:lstStyle/>
        <a:p>
          <a:r>
            <a:rPr lang="es-PA" sz="2800" smtClean="0"/>
            <a:t>Psicológicos</a:t>
          </a:r>
          <a:endParaRPr lang="en-US" sz="2800" dirty="0"/>
        </a:p>
      </dgm:t>
    </dgm:pt>
    <dgm:pt modelId="{0253DE6A-DD7C-4FE5-B555-B183E7ED6B87}" type="parTrans" cxnId="{5C7C9A84-C7AD-405D-9194-4116D85929AE}">
      <dgm:prSet/>
      <dgm:spPr/>
      <dgm:t>
        <a:bodyPr/>
        <a:lstStyle/>
        <a:p>
          <a:endParaRPr lang="en-US" sz="3200"/>
        </a:p>
      </dgm:t>
    </dgm:pt>
    <dgm:pt modelId="{47CC1520-3DF1-4471-8D3E-D7A0DEED8773}" type="sibTrans" cxnId="{5C7C9A84-C7AD-405D-9194-4116D85929AE}">
      <dgm:prSet/>
      <dgm:spPr/>
      <dgm:t>
        <a:bodyPr/>
        <a:lstStyle/>
        <a:p>
          <a:endParaRPr lang="en-US" sz="3200"/>
        </a:p>
      </dgm:t>
    </dgm:pt>
    <dgm:pt modelId="{3A400085-3A85-4B17-B882-4432132DFA2C}">
      <dgm:prSet phldrT="[Texto]" custT="1"/>
      <dgm:spPr/>
      <dgm:t>
        <a:bodyPr/>
        <a:lstStyle/>
        <a:p>
          <a:r>
            <a:rPr lang="es-PA" sz="2800" smtClean="0"/>
            <a:t>Socio-Demográficos</a:t>
          </a:r>
          <a:endParaRPr lang="en-US" sz="2800" dirty="0"/>
        </a:p>
      </dgm:t>
    </dgm:pt>
    <dgm:pt modelId="{8D6FD8B9-A488-4E73-AE5B-0B910A644214}" type="parTrans" cxnId="{44FFECF4-F5F2-47B0-A841-0C79C3024ACC}">
      <dgm:prSet/>
      <dgm:spPr/>
      <dgm:t>
        <a:bodyPr/>
        <a:lstStyle/>
        <a:p>
          <a:endParaRPr lang="en-US" sz="3200"/>
        </a:p>
      </dgm:t>
    </dgm:pt>
    <dgm:pt modelId="{4343CF0D-C4B6-4CEF-9538-4F1B9B63A667}" type="sibTrans" cxnId="{44FFECF4-F5F2-47B0-A841-0C79C3024ACC}">
      <dgm:prSet/>
      <dgm:spPr/>
      <dgm:t>
        <a:bodyPr/>
        <a:lstStyle/>
        <a:p>
          <a:endParaRPr lang="en-US" sz="3200"/>
        </a:p>
      </dgm:t>
    </dgm:pt>
    <dgm:pt modelId="{280627AA-34F4-4BCC-8D3F-B9787739CA1F}">
      <dgm:prSet phldrT="[Texto]" custT="1"/>
      <dgm:spPr/>
      <dgm:t>
        <a:bodyPr/>
        <a:lstStyle/>
        <a:p>
          <a:r>
            <a:rPr lang="es-PA" sz="2800" smtClean="0"/>
            <a:t>Salud</a:t>
          </a:r>
          <a:endParaRPr lang="en-US" sz="2800" dirty="0"/>
        </a:p>
      </dgm:t>
    </dgm:pt>
    <dgm:pt modelId="{B1EE2CDF-0895-4BD1-9861-8AE47FB1D94D}" type="parTrans" cxnId="{96A219BA-E88C-43B7-AFB2-FF55CB16A881}">
      <dgm:prSet/>
      <dgm:spPr/>
      <dgm:t>
        <a:bodyPr/>
        <a:lstStyle/>
        <a:p>
          <a:endParaRPr lang="en-US" sz="3200"/>
        </a:p>
      </dgm:t>
    </dgm:pt>
    <dgm:pt modelId="{D32BC57F-1888-4B10-836D-682CEF3488C2}" type="sibTrans" cxnId="{96A219BA-E88C-43B7-AFB2-FF55CB16A881}">
      <dgm:prSet/>
      <dgm:spPr/>
      <dgm:t>
        <a:bodyPr/>
        <a:lstStyle/>
        <a:p>
          <a:endParaRPr lang="en-US" sz="3200"/>
        </a:p>
      </dgm:t>
    </dgm:pt>
    <dgm:pt modelId="{932E6B64-381F-499B-9929-6E38DEC55658}" type="pres">
      <dgm:prSet presAssocID="{07A5CEB4-6EAB-4B4C-9582-2842118F4CB6}" presName="compositeShape" presStyleCnt="0">
        <dgm:presLayoutVars>
          <dgm:chMax val="7"/>
          <dgm:dir/>
          <dgm:resizeHandles val="exact"/>
        </dgm:presLayoutVars>
      </dgm:prSet>
      <dgm:spPr/>
    </dgm:pt>
    <dgm:pt modelId="{D327C304-5E5E-4039-8559-4B22B679ABDB}" type="pres">
      <dgm:prSet presAssocID="{23C37047-4B29-49CF-90F1-C2E39768A85D}" presName="circ1" presStyleLbl="vennNode1" presStyleIdx="0" presStyleCnt="4"/>
      <dgm:spPr/>
      <dgm:t>
        <a:bodyPr/>
        <a:lstStyle/>
        <a:p>
          <a:endParaRPr lang="en-US"/>
        </a:p>
      </dgm:t>
    </dgm:pt>
    <dgm:pt modelId="{E2FE4F5B-8421-4CEE-A455-5CB4C5066A3E}" type="pres">
      <dgm:prSet presAssocID="{23C37047-4B29-49CF-90F1-C2E39768A8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197D2-E518-4CAC-8C26-2475B6D08775}" type="pres">
      <dgm:prSet presAssocID="{283531A8-CEB7-4DBF-B26B-CE50BD028CB8}" presName="circ2" presStyleLbl="vennNode1" presStyleIdx="1" presStyleCnt="4"/>
      <dgm:spPr/>
      <dgm:t>
        <a:bodyPr/>
        <a:lstStyle/>
        <a:p>
          <a:endParaRPr lang="en-US"/>
        </a:p>
      </dgm:t>
    </dgm:pt>
    <dgm:pt modelId="{19899087-C5C3-4B27-8205-BB862CC8EC38}" type="pres">
      <dgm:prSet presAssocID="{283531A8-CEB7-4DBF-B26B-CE50BD028C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7423A-5FF8-4708-9010-53C7E8AD9E5A}" type="pres">
      <dgm:prSet presAssocID="{3A400085-3A85-4B17-B882-4432132DFA2C}" presName="circ3" presStyleLbl="vennNode1" presStyleIdx="2" presStyleCnt="4"/>
      <dgm:spPr/>
      <dgm:t>
        <a:bodyPr/>
        <a:lstStyle/>
        <a:p>
          <a:endParaRPr lang="en-US"/>
        </a:p>
      </dgm:t>
    </dgm:pt>
    <dgm:pt modelId="{3B073BDA-52D5-42BE-AA64-190A9453A27F}" type="pres">
      <dgm:prSet presAssocID="{3A400085-3A85-4B17-B882-4432132DFA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5494-F77A-4A8F-8193-650F18CA778A}" type="pres">
      <dgm:prSet presAssocID="{280627AA-34F4-4BCC-8D3F-B9787739CA1F}" presName="circ4" presStyleLbl="vennNode1" presStyleIdx="3" presStyleCnt="4"/>
      <dgm:spPr/>
      <dgm:t>
        <a:bodyPr/>
        <a:lstStyle/>
        <a:p>
          <a:endParaRPr lang="es-ES"/>
        </a:p>
      </dgm:t>
    </dgm:pt>
    <dgm:pt modelId="{32CAE52F-DB49-45B8-9BCF-6977E0091678}" type="pres">
      <dgm:prSet presAssocID="{280627AA-34F4-4BCC-8D3F-B9787739CA1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709424-3266-44FE-8927-4C65B31D6DB6}" type="presOf" srcId="{280627AA-34F4-4BCC-8D3F-B9787739CA1F}" destId="{32CAE52F-DB49-45B8-9BCF-6977E0091678}" srcOrd="1" destOrd="0" presId="urn:microsoft.com/office/officeart/2005/8/layout/venn1"/>
    <dgm:cxn modelId="{96A219BA-E88C-43B7-AFB2-FF55CB16A881}" srcId="{07A5CEB4-6EAB-4B4C-9582-2842118F4CB6}" destId="{280627AA-34F4-4BCC-8D3F-B9787739CA1F}" srcOrd="3" destOrd="0" parTransId="{B1EE2CDF-0895-4BD1-9861-8AE47FB1D94D}" sibTransId="{D32BC57F-1888-4B10-836D-682CEF3488C2}"/>
    <dgm:cxn modelId="{5C7C9A84-C7AD-405D-9194-4116D85929AE}" srcId="{07A5CEB4-6EAB-4B4C-9582-2842118F4CB6}" destId="{283531A8-CEB7-4DBF-B26B-CE50BD028CB8}" srcOrd="1" destOrd="0" parTransId="{0253DE6A-DD7C-4FE5-B555-B183E7ED6B87}" sibTransId="{47CC1520-3DF1-4471-8D3E-D7A0DEED8773}"/>
    <dgm:cxn modelId="{95CAACBD-1C79-49FF-9B6E-6AC26E60F94F}" type="presOf" srcId="{07A5CEB4-6EAB-4B4C-9582-2842118F4CB6}" destId="{932E6B64-381F-499B-9929-6E38DEC55658}" srcOrd="0" destOrd="0" presId="urn:microsoft.com/office/officeart/2005/8/layout/venn1"/>
    <dgm:cxn modelId="{BDAD648C-9D2E-4FD3-BE71-FD6C07D5EE37}" srcId="{07A5CEB4-6EAB-4B4C-9582-2842118F4CB6}" destId="{23C37047-4B29-49CF-90F1-C2E39768A85D}" srcOrd="0" destOrd="0" parTransId="{B33F0625-C98A-498D-9EF2-2BFA1155D997}" sibTransId="{7FB6BF16-0089-4E62-A62F-07A026203837}"/>
    <dgm:cxn modelId="{5212853B-D644-4720-8849-C5F19168AA5B}" type="presOf" srcId="{280627AA-34F4-4BCC-8D3F-B9787739CA1F}" destId="{F6F55494-F77A-4A8F-8193-650F18CA778A}" srcOrd="0" destOrd="0" presId="urn:microsoft.com/office/officeart/2005/8/layout/venn1"/>
    <dgm:cxn modelId="{13FC9E83-C088-4F6F-8896-6D1015F0F808}" type="presOf" srcId="{23C37047-4B29-49CF-90F1-C2E39768A85D}" destId="{D327C304-5E5E-4039-8559-4B22B679ABDB}" srcOrd="0" destOrd="0" presId="urn:microsoft.com/office/officeart/2005/8/layout/venn1"/>
    <dgm:cxn modelId="{68D86979-6A33-4FD7-A8D9-345DD1C58011}" type="presOf" srcId="{23C37047-4B29-49CF-90F1-C2E39768A85D}" destId="{E2FE4F5B-8421-4CEE-A455-5CB4C5066A3E}" srcOrd="1" destOrd="0" presId="urn:microsoft.com/office/officeart/2005/8/layout/venn1"/>
    <dgm:cxn modelId="{410FE229-A1C2-485E-A491-603CCA35FADF}" type="presOf" srcId="{283531A8-CEB7-4DBF-B26B-CE50BD028CB8}" destId="{C02197D2-E518-4CAC-8C26-2475B6D08775}" srcOrd="0" destOrd="0" presId="urn:microsoft.com/office/officeart/2005/8/layout/venn1"/>
    <dgm:cxn modelId="{44FFECF4-F5F2-47B0-A841-0C79C3024ACC}" srcId="{07A5CEB4-6EAB-4B4C-9582-2842118F4CB6}" destId="{3A400085-3A85-4B17-B882-4432132DFA2C}" srcOrd="2" destOrd="0" parTransId="{8D6FD8B9-A488-4E73-AE5B-0B910A644214}" sibTransId="{4343CF0D-C4B6-4CEF-9538-4F1B9B63A667}"/>
    <dgm:cxn modelId="{4FF3F309-7DBC-425F-8A46-FC8A83902E0D}" type="presOf" srcId="{283531A8-CEB7-4DBF-B26B-CE50BD028CB8}" destId="{19899087-C5C3-4B27-8205-BB862CC8EC38}" srcOrd="1" destOrd="0" presId="urn:microsoft.com/office/officeart/2005/8/layout/venn1"/>
    <dgm:cxn modelId="{11C36295-CEBE-4C05-AB26-039F1F03E4D3}" type="presOf" srcId="{3A400085-3A85-4B17-B882-4432132DFA2C}" destId="{3B073BDA-52D5-42BE-AA64-190A9453A27F}" srcOrd="1" destOrd="0" presId="urn:microsoft.com/office/officeart/2005/8/layout/venn1"/>
    <dgm:cxn modelId="{4C0C308B-089F-4688-954B-9171DB2E89DF}" type="presOf" srcId="{3A400085-3A85-4B17-B882-4432132DFA2C}" destId="{DE47423A-5FF8-4708-9010-53C7E8AD9E5A}" srcOrd="0" destOrd="0" presId="urn:microsoft.com/office/officeart/2005/8/layout/venn1"/>
    <dgm:cxn modelId="{AC3542A2-21A4-4B15-83A7-DD4A4382A900}" type="presParOf" srcId="{932E6B64-381F-499B-9929-6E38DEC55658}" destId="{D327C304-5E5E-4039-8559-4B22B679ABDB}" srcOrd="0" destOrd="0" presId="urn:microsoft.com/office/officeart/2005/8/layout/venn1"/>
    <dgm:cxn modelId="{D0F6F1DF-ECB2-4823-986E-1B64A17B203C}" type="presParOf" srcId="{932E6B64-381F-499B-9929-6E38DEC55658}" destId="{E2FE4F5B-8421-4CEE-A455-5CB4C5066A3E}" srcOrd="1" destOrd="0" presId="urn:microsoft.com/office/officeart/2005/8/layout/venn1"/>
    <dgm:cxn modelId="{FA828834-FDEF-4DB0-8975-1CFBE8B16265}" type="presParOf" srcId="{932E6B64-381F-499B-9929-6E38DEC55658}" destId="{C02197D2-E518-4CAC-8C26-2475B6D08775}" srcOrd="2" destOrd="0" presId="urn:microsoft.com/office/officeart/2005/8/layout/venn1"/>
    <dgm:cxn modelId="{B753F76C-29BD-40EB-A5ED-E44B44BA263B}" type="presParOf" srcId="{932E6B64-381F-499B-9929-6E38DEC55658}" destId="{19899087-C5C3-4B27-8205-BB862CC8EC38}" srcOrd="3" destOrd="0" presId="urn:microsoft.com/office/officeart/2005/8/layout/venn1"/>
    <dgm:cxn modelId="{1999259F-DC78-4292-B20D-CD1E61F37727}" type="presParOf" srcId="{932E6B64-381F-499B-9929-6E38DEC55658}" destId="{DE47423A-5FF8-4708-9010-53C7E8AD9E5A}" srcOrd="4" destOrd="0" presId="urn:microsoft.com/office/officeart/2005/8/layout/venn1"/>
    <dgm:cxn modelId="{24F6CA7A-F3BA-4EFD-9013-5E8E9AE9302F}" type="presParOf" srcId="{932E6B64-381F-499B-9929-6E38DEC55658}" destId="{3B073BDA-52D5-42BE-AA64-190A9453A27F}" srcOrd="5" destOrd="0" presId="urn:microsoft.com/office/officeart/2005/8/layout/venn1"/>
    <dgm:cxn modelId="{4FED68CE-FEFC-4E52-B337-BFDDD67D9119}" type="presParOf" srcId="{932E6B64-381F-499B-9929-6E38DEC55658}" destId="{F6F55494-F77A-4A8F-8193-650F18CA778A}" srcOrd="6" destOrd="0" presId="urn:microsoft.com/office/officeart/2005/8/layout/venn1"/>
    <dgm:cxn modelId="{1DB50441-6307-4CA6-B6CF-AB9E3953E523}" type="presParOf" srcId="{932E6B64-381F-499B-9929-6E38DEC55658}" destId="{32CAE52F-DB49-45B8-9BCF-6977E009167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89C99-E551-4571-BD21-337ED77DAEC8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E35AF2-890A-4728-BCD9-D332AD11C628}">
      <dgm:prSet phldrT="[Texto]" custT="1"/>
      <dgm:spPr/>
      <dgm:t>
        <a:bodyPr/>
        <a:lstStyle/>
        <a:p>
          <a:r>
            <a:rPr lang="es-PA" sz="2000" dirty="0" smtClean="0"/>
            <a:t>Historia Socio laboral y cultural del individuo</a:t>
          </a:r>
          <a:endParaRPr lang="en-US" sz="2000" dirty="0"/>
        </a:p>
      </dgm:t>
    </dgm:pt>
    <dgm:pt modelId="{BEED0709-9D3E-452D-BCA3-8978ACF466FA}" type="parTrans" cxnId="{50126CE6-9AE9-4AB3-88EF-32E3024E709B}">
      <dgm:prSet/>
      <dgm:spPr/>
      <dgm:t>
        <a:bodyPr/>
        <a:lstStyle/>
        <a:p>
          <a:endParaRPr lang="en-US" sz="2000"/>
        </a:p>
      </dgm:t>
    </dgm:pt>
    <dgm:pt modelId="{032F24FA-D048-40E3-9EFD-39209B70CDFB}" type="sibTrans" cxnId="{50126CE6-9AE9-4AB3-88EF-32E3024E709B}">
      <dgm:prSet/>
      <dgm:spPr/>
      <dgm:t>
        <a:bodyPr/>
        <a:lstStyle/>
        <a:p>
          <a:endParaRPr lang="en-US" sz="2000"/>
        </a:p>
      </dgm:t>
    </dgm:pt>
    <dgm:pt modelId="{0F920822-5BC0-42C3-9AB8-2E9769F8C6FB}">
      <dgm:prSet phldrT="[Texto]" custT="1"/>
      <dgm:spPr/>
      <dgm:t>
        <a:bodyPr/>
        <a:lstStyle/>
        <a:p>
          <a:r>
            <a:rPr lang="es-PA" sz="2000" dirty="0" smtClean="0"/>
            <a:t>La Jubilación o retiro de funciones laborales</a:t>
          </a:r>
          <a:endParaRPr lang="en-US" sz="2000" dirty="0"/>
        </a:p>
      </dgm:t>
    </dgm:pt>
    <dgm:pt modelId="{885C1987-C8CD-4D7D-96F0-A93BE0E987EA}" type="parTrans" cxnId="{BD617308-1737-4E36-8D5C-5CBA0B2C268A}">
      <dgm:prSet/>
      <dgm:spPr/>
      <dgm:t>
        <a:bodyPr/>
        <a:lstStyle/>
        <a:p>
          <a:endParaRPr lang="en-US" sz="2000"/>
        </a:p>
      </dgm:t>
    </dgm:pt>
    <dgm:pt modelId="{F8367D58-E191-48F8-8159-18B36C7CD727}" type="sibTrans" cxnId="{BD617308-1737-4E36-8D5C-5CBA0B2C268A}">
      <dgm:prSet/>
      <dgm:spPr/>
      <dgm:t>
        <a:bodyPr/>
        <a:lstStyle/>
        <a:p>
          <a:endParaRPr lang="en-US" sz="2000"/>
        </a:p>
      </dgm:t>
    </dgm:pt>
    <dgm:pt modelId="{8878C7EA-0F18-4A36-93AC-53BEA5C20FEE}">
      <dgm:prSet phldrT="[Texto]" custT="1"/>
      <dgm:spPr/>
      <dgm:t>
        <a:bodyPr/>
        <a:lstStyle/>
        <a:p>
          <a:r>
            <a:rPr lang="es-PA" sz="2000" dirty="0" smtClean="0"/>
            <a:t>La familia como obstáculo</a:t>
          </a:r>
          <a:endParaRPr lang="en-US" sz="2000" dirty="0"/>
        </a:p>
      </dgm:t>
    </dgm:pt>
    <dgm:pt modelId="{9B6C0EF2-DC95-4E7D-AE82-69BCABA2437B}" type="parTrans" cxnId="{A0E3CE30-8DD8-4A01-B06F-F4BFCC079F7F}">
      <dgm:prSet/>
      <dgm:spPr/>
      <dgm:t>
        <a:bodyPr/>
        <a:lstStyle/>
        <a:p>
          <a:endParaRPr lang="en-US" sz="2000"/>
        </a:p>
      </dgm:t>
    </dgm:pt>
    <dgm:pt modelId="{F3CC0977-6500-42CA-B0C1-B51C6D7E913E}" type="sibTrans" cxnId="{A0E3CE30-8DD8-4A01-B06F-F4BFCC079F7F}">
      <dgm:prSet/>
      <dgm:spPr/>
      <dgm:t>
        <a:bodyPr/>
        <a:lstStyle/>
        <a:p>
          <a:endParaRPr lang="en-US" sz="2000"/>
        </a:p>
      </dgm:t>
    </dgm:pt>
    <dgm:pt modelId="{FE3D50D8-C65E-4A9F-9218-0F578F73CC4D}">
      <dgm:prSet phldrT="[Texto]" custT="1"/>
      <dgm:spPr/>
      <dgm:t>
        <a:bodyPr/>
        <a:lstStyle/>
        <a:p>
          <a:r>
            <a:rPr lang="es-PA" sz="2000" dirty="0" smtClean="0"/>
            <a:t>Creencias religiosas</a:t>
          </a:r>
          <a:endParaRPr lang="en-US" sz="2000" dirty="0"/>
        </a:p>
      </dgm:t>
    </dgm:pt>
    <dgm:pt modelId="{EA743390-0FCA-433A-9EBA-29F6D7B41515}" type="parTrans" cxnId="{1B7CB559-3F8C-4276-9CED-4D4B09928917}">
      <dgm:prSet/>
      <dgm:spPr/>
      <dgm:t>
        <a:bodyPr/>
        <a:lstStyle/>
        <a:p>
          <a:endParaRPr lang="en-US" sz="2000"/>
        </a:p>
      </dgm:t>
    </dgm:pt>
    <dgm:pt modelId="{B902BB8F-0AA9-4B9C-AAAA-9E2BEB047A8F}" type="sibTrans" cxnId="{1B7CB559-3F8C-4276-9CED-4D4B09928917}">
      <dgm:prSet/>
      <dgm:spPr/>
      <dgm:t>
        <a:bodyPr/>
        <a:lstStyle/>
        <a:p>
          <a:endParaRPr lang="en-US" sz="2000"/>
        </a:p>
      </dgm:t>
    </dgm:pt>
    <dgm:pt modelId="{1E030F4E-F2CF-463C-B414-6BAD5C859125}">
      <dgm:prSet phldrT="[Texto]" custT="1"/>
      <dgm:spPr/>
      <dgm:t>
        <a:bodyPr/>
        <a:lstStyle/>
        <a:p>
          <a:r>
            <a:rPr lang="es-PA" sz="2000" dirty="0" smtClean="0"/>
            <a:t>Estado civil</a:t>
          </a:r>
          <a:endParaRPr lang="en-US" sz="2000" dirty="0"/>
        </a:p>
      </dgm:t>
    </dgm:pt>
    <dgm:pt modelId="{6774E3AA-09E3-460E-BB31-00BB5EDDA63A}" type="parTrans" cxnId="{FDBBA3EC-1367-4FFB-B7C1-1C6BF8E92568}">
      <dgm:prSet/>
      <dgm:spPr/>
      <dgm:t>
        <a:bodyPr/>
        <a:lstStyle/>
        <a:p>
          <a:endParaRPr lang="en-US" sz="2000"/>
        </a:p>
      </dgm:t>
    </dgm:pt>
    <dgm:pt modelId="{4BB75453-BC45-4E06-A147-98426C0C049C}" type="sibTrans" cxnId="{FDBBA3EC-1367-4FFB-B7C1-1C6BF8E92568}">
      <dgm:prSet/>
      <dgm:spPr/>
      <dgm:t>
        <a:bodyPr/>
        <a:lstStyle/>
        <a:p>
          <a:endParaRPr lang="en-US" sz="2000"/>
        </a:p>
      </dgm:t>
    </dgm:pt>
    <dgm:pt modelId="{8B7A863B-680E-462A-A46C-229AE34D2EEA}">
      <dgm:prSet phldrT="[Texto]" custT="1"/>
      <dgm:spPr/>
      <dgm:t>
        <a:bodyPr/>
        <a:lstStyle/>
        <a:p>
          <a:r>
            <a:rPr lang="es-PA" sz="2000" dirty="0" smtClean="0"/>
            <a:t>Relación proporcional hombre: mujer</a:t>
          </a:r>
          <a:endParaRPr lang="en-US" sz="2000" dirty="0"/>
        </a:p>
      </dgm:t>
    </dgm:pt>
    <dgm:pt modelId="{412476F2-972F-4336-AEFC-55AAEC660F25}" type="parTrans" cxnId="{28562472-7286-4AF1-9EDD-9759F617B55D}">
      <dgm:prSet/>
      <dgm:spPr/>
      <dgm:t>
        <a:bodyPr/>
        <a:lstStyle/>
        <a:p>
          <a:endParaRPr lang="en-US" sz="2000"/>
        </a:p>
      </dgm:t>
    </dgm:pt>
    <dgm:pt modelId="{B326216B-D58C-4B2D-8C3A-D7A807EF8396}" type="sibTrans" cxnId="{28562472-7286-4AF1-9EDD-9759F617B55D}">
      <dgm:prSet/>
      <dgm:spPr/>
      <dgm:t>
        <a:bodyPr/>
        <a:lstStyle/>
        <a:p>
          <a:endParaRPr lang="en-US" sz="2000"/>
        </a:p>
      </dgm:t>
    </dgm:pt>
    <dgm:pt modelId="{4B33DE39-A3F0-4818-ADF0-9A4399D13F00}" type="pres">
      <dgm:prSet presAssocID="{EB989C99-E551-4571-BD21-337ED77DAE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E7D35A-C470-4C28-8F73-A35E641D940D}" type="pres">
      <dgm:prSet presAssocID="{6EE35AF2-890A-4728-BCD9-D332AD11C6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6B769-DE27-4EFA-8AD9-A58FF92D2F44}" type="pres">
      <dgm:prSet presAssocID="{032F24FA-D048-40E3-9EFD-39209B70CDFB}" presName="sibTrans" presStyleCnt="0"/>
      <dgm:spPr/>
    </dgm:pt>
    <dgm:pt modelId="{98660307-A6FC-4075-9C83-E75BFC3CCE4E}" type="pres">
      <dgm:prSet presAssocID="{0F920822-5BC0-42C3-9AB8-2E9769F8C6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0A5FC-7334-4BEA-A34A-FDADAF26950B}" type="pres">
      <dgm:prSet presAssocID="{F8367D58-E191-48F8-8159-18B36C7CD727}" presName="sibTrans" presStyleCnt="0"/>
      <dgm:spPr/>
    </dgm:pt>
    <dgm:pt modelId="{3FE99A61-7A8E-4316-A63B-2B8D0C010D79}" type="pres">
      <dgm:prSet presAssocID="{8878C7EA-0F18-4A36-93AC-53BEA5C20F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0BBF1-CBE5-4904-AFA0-5E891D0F558D}" type="pres">
      <dgm:prSet presAssocID="{F3CC0977-6500-42CA-B0C1-B51C6D7E913E}" presName="sibTrans" presStyleCnt="0"/>
      <dgm:spPr/>
    </dgm:pt>
    <dgm:pt modelId="{1C7B594F-C681-43FC-97A9-E85166295301}" type="pres">
      <dgm:prSet presAssocID="{FE3D50D8-C65E-4A9F-9218-0F578F73CC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489FB-3DF9-445E-A1C9-480B9ED24297}" type="pres">
      <dgm:prSet presAssocID="{B902BB8F-0AA9-4B9C-AAAA-9E2BEB047A8F}" presName="sibTrans" presStyleCnt="0"/>
      <dgm:spPr/>
    </dgm:pt>
    <dgm:pt modelId="{42326895-112E-418E-9FA9-DAE159AEE645}" type="pres">
      <dgm:prSet presAssocID="{1E030F4E-F2CF-463C-B414-6BAD5C8591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6FD3A-FE66-48D0-A8B0-97E0CF0993CC}" type="pres">
      <dgm:prSet presAssocID="{4BB75453-BC45-4E06-A147-98426C0C049C}" presName="sibTrans" presStyleCnt="0"/>
      <dgm:spPr/>
    </dgm:pt>
    <dgm:pt modelId="{419B4F81-BC98-4E13-BAB7-20C7410D4829}" type="pres">
      <dgm:prSet presAssocID="{8B7A863B-680E-462A-A46C-229AE34D2E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9E44D-13BD-40E5-AEFD-00BE50BEB139}" type="presOf" srcId="{1E030F4E-F2CF-463C-B414-6BAD5C859125}" destId="{42326895-112E-418E-9FA9-DAE159AEE645}" srcOrd="0" destOrd="0" presId="urn:microsoft.com/office/officeart/2005/8/layout/default"/>
    <dgm:cxn modelId="{4557A515-A970-4157-8F92-A7411358985E}" type="presOf" srcId="{0F920822-5BC0-42C3-9AB8-2E9769F8C6FB}" destId="{98660307-A6FC-4075-9C83-E75BFC3CCE4E}" srcOrd="0" destOrd="0" presId="urn:microsoft.com/office/officeart/2005/8/layout/default"/>
    <dgm:cxn modelId="{50126CE6-9AE9-4AB3-88EF-32E3024E709B}" srcId="{EB989C99-E551-4571-BD21-337ED77DAEC8}" destId="{6EE35AF2-890A-4728-BCD9-D332AD11C628}" srcOrd="0" destOrd="0" parTransId="{BEED0709-9D3E-452D-BCA3-8978ACF466FA}" sibTransId="{032F24FA-D048-40E3-9EFD-39209B70CDFB}"/>
    <dgm:cxn modelId="{1B7CB559-3F8C-4276-9CED-4D4B09928917}" srcId="{EB989C99-E551-4571-BD21-337ED77DAEC8}" destId="{FE3D50D8-C65E-4A9F-9218-0F578F73CC4D}" srcOrd="3" destOrd="0" parTransId="{EA743390-0FCA-433A-9EBA-29F6D7B41515}" sibTransId="{B902BB8F-0AA9-4B9C-AAAA-9E2BEB047A8F}"/>
    <dgm:cxn modelId="{FDBBA3EC-1367-4FFB-B7C1-1C6BF8E92568}" srcId="{EB989C99-E551-4571-BD21-337ED77DAEC8}" destId="{1E030F4E-F2CF-463C-B414-6BAD5C859125}" srcOrd="4" destOrd="0" parTransId="{6774E3AA-09E3-460E-BB31-00BB5EDDA63A}" sibTransId="{4BB75453-BC45-4E06-A147-98426C0C049C}"/>
    <dgm:cxn modelId="{9B7C9F5E-494D-4928-8D69-5E1B04CF93E1}" type="presOf" srcId="{8878C7EA-0F18-4A36-93AC-53BEA5C20FEE}" destId="{3FE99A61-7A8E-4316-A63B-2B8D0C010D79}" srcOrd="0" destOrd="0" presId="urn:microsoft.com/office/officeart/2005/8/layout/default"/>
    <dgm:cxn modelId="{A6D983E3-4E3C-4BF7-BCBD-D06565AB3E01}" type="presOf" srcId="{FE3D50D8-C65E-4A9F-9218-0F578F73CC4D}" destId="{1C7B594F-C681-43FC-97A9-E85166295301}" srcOrd="0" destOrd="0" presId="urn:microsoft.com/office/officeart/2005/8/layout/default"/>
    <dgm:cxn modelId="{8226EDB4-2EA7-4F54-8AA8-4F0AA9DAB638}" type="presOf" srcId="{EB989C99-E551-4571-BD21-337ED77DAEC8}" destId="{4B33DE39-A3F0-4818-ADF0-9A4399D13F00}" srcOrd="0" destOrd="0" presId="urn:microsoft.com/office/officeart/2005/8/layout/default"/>
    <dgm:cxn modelId="{28562472-7286-4AF1-9EDD-9759F617B55D}" srcId="{EB989C99-E551-4571-BD21-337ED77DAEC8}" destId="{8B7A863B-680E-462A-A46C-229AE34D2EEA}" srcOrd="5" destOrd="0" parTransId="{412476F2-972F-4336-AEFC-55AAEC660F25}" sibTransId="{B326216B-D58C-4B2D-8C3A-D7A807EF8396}"/>
    <dgm:cxn modelId="{831F840A-0D0B-4E16-BEBA-6826B72180BC}" type="presOf" srcId="{6EE35AF2-890A-4728-BCD9-D332AD11C628}" destId="{DCE7D35A-C470-4C28-8F73-A35E641D940D}" srcOrd="0" destOrd="0" presId="urn:microsoft.com/office/officeart/2005/8/layout/default"/>
    <dgm:cxn modelId="{BD617308-1737-4E36-8D5C-5CBA0B2C268A}" srcId="{EB989C99-E551-4571-BD21-337ED77DAEC8}" destId="{0F920822-5BC0-42C3-9AB8-2E9769F8C6FB}" srcOrd="1" destOrd="0" parTransId="{885C1987-C8CD-4D7D-96F0-A93BE0E987EA}" sibTransId="{F8367D58-E191-48F8-8159-18B36C7CD727}"/>
    <dgm:cxn modelId="{A0E3CE30-8DD8-4A01-B06F-F4BFCC079F7F}" srcId="{EB989C99-E551-4571-BD21-337ED77DAEC8}" destId="{8878C7EA-0F18-4A36-93AC-53BEA5C20FEE}" srcOrd="2" destOrd="0" parTransId="{9B6C0EF2-DC95-4E7D-AE82-69BCABA2437B}" sibTransId="{F3CC0977-6500-42CA-B0C1-B51C6D7E913E}"/>
    <dgm:cxn modelId="{0B7424D3-F628-4B98-9DFA-41DD4A120FB2}" type="presOf" srcId="{8B7A863B-680E-462A-A46C-229AE34D2EEA}" destId="{419B4F81-BC98-4E13-BAB7-20C7410D4829}" srcOrd="0" destOrd="0" presId="urn:microsoft.com/office/officeart/2005/8/layout/default"/>
    <dgm:cxn modelId="{F05E972B-CF31-4C2A-8DBE-5F8C6FD5E748}" type="presParOf" srcId="{4B33DE39-A3F0-4818-ADF0-9A4399D13F00}" destId="{DCE7D35A-C470-4C28-8F73-A35E641D940D}" srcOrd="0" destOrd="0" presId="urn:microsoft.com/office/officeart/2005/8/layout/default"/>
    <dgm:cxn modelId="{7DE3904B-D2CF-43CD-9F93-E4B7DBCD9194}" type="presParOf" srcId="{4B33DE39-A3F0-4818-ADF0-9A4399D13F00}" destId="{C296B769-DE27-4EFA-8AD9-A58FF92D2F44}" srcOrd="1" destOrd="0" presId="urn:microsoft.com/office/officeart/2005/8/layout/default"/>
    <dgm:cxn modelId="{D1C23004-B418-4EE2-BE8C-E703F84266EF}" type="presParOf" srcId="{4B33DE39-A3F0-4818-ADF0-9A4399D13F00}" destId="{98660307-A6FC-4075-9C83-E75BFC3CCE4E}" srcOrd="2" destOrd="0" presId="urn:microsoft.com/office/officeart/2005/8/layout/default"/>
    <dgm:cxn modelId="{42FEE844-19A2-4DEB-8282-8D8E545F6279}" type="presParOf" srcId="{4B33DE39-A3F0-4818-ADF0-9A4399D13F00}" destId="{8D90A5FC-7334-4BEA-A34A-FDADAF26950B}" srcOrd="3" destOrd="0" presId="urn:microsoft.com/office/officeart/2005/8/layout/default"/>
    <dgm:cxn modelId="{C8B9268A-EAA2-4FFE-98D3-9EFBDD967823}" type="presParOf" srcId="{4B33DE39-A3F0-4818-ADF0-9A4399D13F00}" destId="{3FE99A61-7A8E-4316-A63B-2B8D0C010D79}" srcOrd="4" destOrd="0" presId="urn:microsoft.com/office/officeart/2005/8/layout/default"/>
    <dgm:cxn modelId="{C2D1D762-6AB3-43B3-96EA-42FFF1540CB4}" type="presParOf" srcId="{4B33DE39-A3F0-4818-ADF0-9A4399D13F00}" destId="{87C0BBF1-CBE5-4904-AFA0-5E891D0F558D}" srcOrd="5" destOrd="0" presId="urn:microsoft.com/office/officeart/2005/8/layout/default"/>
    <dgm:cxn modelId="{C6E6BFC9-905B-4C80-AF0D-A6FE7992E5FF}" type="presParOf" srcId="{4B33DE39-A3F0-4818-ADF0-9A4399D13F00}" destId="{1C7B594F-C681-43FC-97A9-E85166295301}" srcOrd="6" destOrd="0" presId="urn:microsoft.com/office/officeart/2005/8/layout/default"/>
    <dgm:cxn modelId="{3B73322B-2A80-47C6-91EE-6093D32EB4A6}" type="presParOf" srcId="{4B33DE39-A3F0-4818-ADF0-9A4399D13F00}" destId="{962489FB-3DF9-445E-A1C9-480B9ED24297}" srcOrd="7" destOrd="0" presId="urn:microsoft.com/office/officeart/2005/8/layout/default"/>
    <dgm:cxn modelId="{6013789A-D395-4FCA-BC3A-E858F05E5B63}" type="presParOf" srcId="{4B33DE39-A3F0-4818-ADF0-9A4399D13F00}" destId="{42326895-112E-418E-9FA9-DAE159AEE645}" srcOrd="8" destOrd="0" presId="urn:microsoft.com/office/officeart/2005/8/layout/default"/>
    <dgm:cxn modelId="{1964E846-9CA1-4966-B652-9DB6B6F91C77}" type="presParOf" srcId="{4B33DE39-A3F0-4818-ADF0-9A4399D13F00}" destId="{B8B6FD3A-FE66-48D0-A8B0-97E0CF0993CC}" srcOrd="9" destOrd="0" presId="urn:microsoft.com/office/officeart/2005/8/layout/default"/>
    <dgm:cxn modelId="{DD2B58F2-2118-401E-ADC9-23E887C5A48C}" type="presParOf" srcId="{4B33DE39-A3F0-4818-ADF0-9A4399D13F00}" destId="{419B4F81-BC98-4E13-BAB7-20C7410D48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C304-5E5E-4039-8559-4B22B679ABDB}">
      <dsp:nvSpPr>
        <dsp:cNvPr id="0" name=""/>
        <dsp:cNvSpPr/>
      </dsp:nvSpPr>
      <dsp:spPr>
        <a:xfrm>
          <a:off x="1596053" y="170389"/>
          <a:ext cx="3458117" cy="34581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smtClean="0"/>
            <a:t>Fisiológicos</a:t>
          </a:r>
          <a:endParaRPr lang="en-US" sz="2800" kern="1200" dirty="0"/>
        </a:p>
      </dsp:txBody>
      <dsp:txXfrm>
        <a:off x="1995067" y="635905"/>
        <a:ext cx="2660090" cy="1097287"/>
      </dsp:txXfrm>
    </dsp:sp>
    <dsp:sp modelId="{C02197D2-E518-4CAC-8C26-2475B6D08775}">
      <dsp:nvSpPr>
        <dsp:cNvPr id="0" name=""/>
        <dsp:cNvSpPr/>
      </dsp:nvSpPr>
      <dsp:spPr>
        <a:xfrm>
          <a:off x="3125605" y="1699941"/>
          <a:ext cx="3458117" cy="34581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smtClean="0"/>
            <a:t>Psicológicos</a:t>
          </a:r>
          <a:endParaRPr lang="en-US" sz="2800" kern="1200" dirty="0"/>
        </a:p>
      </dsp:txBody>
      <dsp:txXfrm>
        <a:off x="4987668" y="2098955"/>
        <a:ext cx="1330045" cy="2660090"/>
      </dsp:txXfrm>
    </dsp:sp>
    <dsp:sp modelId="{DE47423A-5FF8-4708-9010-53C7E8AD9E5A}">
      <dsp:nvSpPr>
        <dsp:cNvPr id="0" name=""/>
        <dsp:cNvSpPr/>
      </dsp:nvSpPr>
      <dsp:spPr>
        <a:xfrm>
          <a:off x="1596053" y="3229493"/>
          <a:ext cx="3458117" cy="34581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smtClean="0"/>
            <a:t>Socio-Demográficos</a:t>
          </a:r>
          <a:endParaRPr lang="en-US" sz="2800" kern="1200" dirty="0"/>
        </a:p>
      </dsp:txBody>
      <dsp:txXfrm>
        <a:off x="1995067" y="5124807"/>
        <a:ext cx="2660090" cy="1097287"/>
      </dsp:txXfrm>
    </dsp:sp>
    <dsp:sp modelId="{F6F55494-F77A-4A8F-8193-650F18CA778A}">
      <dsp:nvSpPr>
        <dsp:cNvPr id="0" name=""/>
        <dsp:cNvSpPr/>
      </dsp:nvSpPr>
      <dsp:spPr>
        <a:xfrm>
          <a:off x="66502" y="1699941"/>
          <a:ext cx="3458117" cy="34581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smtClean="0"/>
            <a:t>Salud</a:t>
          </a:r>
          <a:endParaRPr lang="en-US" sz="2800" kern="1200" dirty="0"/>
        </a:p>
      </dsp:txBody>
      <dsp:txXfrm>
        <a:off x="332511" y="2098955"/>
        <a:ext cx="1330045" cy="266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7D35A-C470-4C28-8F73-A35E641D940D}">
      <dsp:nvSpPr>
        <dsp:cNvPr id="0" name=""/>
        <dsp:cNvSpPr/>
      </dsp:nvSpPr>
      <dsp:spPr>
        <a:xfrm>
          <a:off x="0" y="32811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Historia Socio laboral y cultural del individuo</a:t>
          </a:r>
          <a:endParaRPr lang="en-US" sz="2000" kern="1200" dirty="0"/>
        </a:p>
      </dsp:txBody>
      <dsp:txXfrm>
        <a:off x="0" y="328111"/>
        <a:ext cx="3021385" cy="1812831"/>
      </dsp:txXfrm>
    </dsp:sp>
    <dsp:sp modelId="{98660307-A6FC-4075-9C83-E75BFC3CCE4E}">
      <dsp:nvSpPr>
        <dsp:cNvPr id="0" name=""/>
        <dsp:cNvSpPr/>
      </dsp:nvSpPr>
      <dsp:spPr>
        <a:xfrm>
          <a:off x="3323524" y="32811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7119"/>
                <a:satOff val="-9398"/>
                <a:lumOff val="7009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-7119"/>
                <a:satOff val="-9398"/>
                <a:lumOff val="700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La Jubilación o retiro de funciones laborales</a:t>
          </a:r>
          <a:endParaRPr lang="en-US" sz="2000" kern="1200" dirty="0"/>
        </a:p>
      </dsp:txBody>
      <dsp:txXfrm>
        <a:off x="3323524" y="328111"/>
        <a:ext cx="3021385" cy="1812831"/>
      </dsp:txXfrm>
    </dsp:sp>
    <dsp:sp modelId="{3FE99A61-7A8E-4316-A63B-2B8D0C010D79}">
      <dsp:nvSpPr>
        <dsp:cNvPr id="0" name=""/>
        <dsp:cNvSpPr/>
      </dsp:nvSpPr>
      <dsp:spPr>
        <a:xfrm>
          <a:off x="6647049" y="32811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4238"/>
                <a:satOff val="-18796"/>
                <a:lumOff val="14017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-14238"/>
                <a:satOff val="-18796"/>
                <a:lumOff val="1401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La familia como obstáculo</a:t>
          </a:r>
          <a:endParaRPr lang="en-US" sz="2000" kern="1200" dirty="0"/>
        </a:p>
      </dsp:txBody>
      <dsp:txXfrm>
        <a:off x="6647049" y="328111"/>
        <a:ext cx="3021385" cy="1812831"/>
      </dsp:txXfrm>
    </dsp:sp>
    <dsp:sp modelId="{1C7B594F-C681-43FC-97A9-E85166295301}">
      <dsp:nvSpPr>
        <dsp:cNvPr id="0" name=""/>
        <dsp:cNvSpPr/>
      </dsp:nvSpPr>
      <dsp:spPr>
        <a:xfrm>
          <a:off x="0" y="244308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1356"/>
                <a:satOff val="-28194"/>
                <a:lumOff val="21026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-21356"/>
                <a:satOff val="-28194"/>
                <a:lumOff val="2102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Creencias religiosas</a:t>
          </a:r>
          <a:endParaRPr lang="en-US" sz="2000" kern="1200" dirty="0"/>
        </a:p>
      </dsp:txBody>
      <dsp:txXfrm>
        <a:off x="0" y="2443081"/>
        <a:ext cx="3021385" cy="1812831"/>
      </dsp:txXfrm>
    </dsp:sp>
    <dsp:sp modelId="{42326895-112E-418E-9FA9-DAE159AEE645}">
      <dsp:nvSpPr>
        <dsp:cNvPr id="0" name=""/>
        <dsp:cNvSpPr/>
      </dsp:nvSpPr>
      <dsp:spPr>
        <a:xfrm>
          <a:off x="3323524" y="244308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8475"/>
                <a:satOff val="-37592"/>
                <a:lumOff val="28034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-28475"/>
                <a:satOff val="-37592"/>
                <a:lumOff val="2803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Estado civil</a:t>
          </a:r>
          <a:endParaRPr lang="en-US" sz="2000" kern="1200" dirty="0"/>
        </a:p>
      </dsp:txBody>
      <dsp:txXfrm>
        <a:off x="3323524" y="2443081"/>
        <a:ext cx="3021385" cy="1812831"/>
      </dsp:txXfrm>
    </dsp:sp>
    <dsp:sp modelId="{419B4F81-BC98-4E13-BAB7-20C7410D4829}">
      <dsp:nvSpPr>
        <dsp:cNvPr id="0" name=""/>
        <dsp:cNvSpPr/>
      </dsp:nvSpPr>
      <dsp:spPr>
        <a:xfrm>
          <a:off x="6647049" y="2443081"/>
          <a:ext cx="3021385" cy="18128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5594"/>
                <a:satOff val="-46990"/>
                <a:lumOff val="35043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-35594"/>
                <a:satOff val="-46990"/>
                <a:lumOff val="350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Relación proporcional hombre: mujer</a:t>
          </a:r>
          <a:endParaRPr lang="en-US" sz="2000" kern="1200" dirty="0"/>
        </a:p>
      </dsp:txBody>
      <dsp:txXfrm>
        <a:off x="6647049" y="2443081"/>
        <a:ext cx="3021385" cy="181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1328" y="0"/>
            <a:ext cx="10359483" cy="3329581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 VS SEXO EN LA TERCERA EDAD: TABÚES, ALTERNATIVAS Y RELACIONES SALUDABLES</a:t>
            </a:r>
            <a:r>
              <a:rPr lang="es-ES" sz="4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74230" y="4842294"/>
            <a:ext cx="4114651" cy="201570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Dra. Berta E. Aguilar S.                                                    </a:t>
            </a:r>
            <a:r>
              <a:rPr lang="es-ES" dirty="0" smtClean="0">
                <a:solidFill>
                  <a:schemeClr val="tx1"/>
                </a:solidFill>
              </a:rPr>
              <a:t>Médica Psiquiatra.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19 </a:t>
            </a:r>
            <a:r>
              <a:rPr lang="es-ES" dirty="0">
                <a:solidFill>
                  <a:schemeClr val="tx1"/>
                </a:solidFill>
              </a:rPr>
              <a:t>de mayo de 2017.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16" y="3714688"/>
            <a:ext cx="4836454" cy="27084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797" y="790175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 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8430" y="2793148"/>
            <a:ext cx="9310606" cy="4195481"/>
          </a:xfrm>
        </p:spPr>
        <p:txBody>
          <a:bodyPr/>
          <a:lstStyle/>
          <a:p>
            <a:pPr algn="just"/>
            <a:r>
              <a:rPr lang="es-ES" dirty="0"/>
              <a:t>La F</a:t>
            </a:r>
            <a:r>
              <a:rPr lang="es-ES" dirty="0" smtClean="0"/>
              <a:t>isiología </a:t>
            </a:r>
            <a:r>
              <a:rPr lang="es-ES" dirty="0"/>
              <a:t>Sexual sufre cambios con el envejecimiento, el mundo de los sentimientos no sufre ningún proceso de deterioro y el deseo de vivir conscientemente la sexualidad persiste en un gran número de A.M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vida afectiva y la expresión sexual persisten a lo largo de la vida.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02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972030"/>
            <a:ext cx="3918856" cy="5305825"/>
          </a:xfrm>
        </p:spPr>
        <p:txBody>
          <a:bodyPr/>
          <a:lstStyle/>
          <a:p>
            <a:pPr algn="ctr"/>
            <a:r>
              <a:rPr lang="es-PA" sz="4800" dirty="0">
                <a:solidFill>
                  <a:srgbClr val="FFFF00"/>
                </a:solidFill>
              </a:rPr>
              <a:t>ASPECTOS INFLUYENTES EN LA SEXUALIDAD DEL ADULTO MAYOR</a:t>
            </a:r>
            <a:endParaRPr lang="es-ES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9557"/>
              </p:ext>
            </p:extLst>
          </p:nvPr>
        </p:nvGraphicFramePr>
        <p:xfrm>
          <a:off x="4854387" y="0"/>
          <a:ext cx="66502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81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637775"/>
            <a:ext cx="9012837" cy="140053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FISIOLÓGICOS</a:t>
            </a:r>
            <a:endParaRPr lang="es-E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07470"/>
              </p:ext>
            </p:extLst>
          </p:nvPr>
        </p:nvGraphicFramePr>
        <p:xfrm>
          <a:off x="514626" y="1948542"/>
          <a:ext cx="10799806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03"/>
                <a:gridCol w="5399903"/>
              </a:tblGrid>
              <a:tr h="441552">
                <a:tc>
                  <a:txBody>
                    <a:bodyPr/>
                    <a:lstStyle/>
                    <a:p>
                      <a:pPr algn="ctr"/>
                      <a:r>
                        <a:rPr lang="es-PA" sz="2400" dirty="0" smtClean="0"/>
                        <a:t>MUJER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400" dirty="0" smtClean="0"/>
                        <a:t>HOMBRE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Finaliza</a:t>
                      </a:r>
                      <a:r>
                        <a:rPr lang="en-US" baseline="0" dirty="0" smtClean="0"/>
                        <a:t> la capacidad reproductiva.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/>
                        <a:t>Disminución </a:t>
                      </a:r>
                      <a:r>
                        <a:rPr lang="es-PA" dirty="0" smtClean="0"/>
                        <a:t>gradual del nivel de testosterona.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Disminuye</a:t>
                      </a:r>
                      <a:r>
                        <a:rPr lang="en-US" baseline="0" dirty="0" smtClean="0"/>
                        <a:t> la tasa de estrogenos y progesterona (menopausia).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Los testículos</a:t>
                      </a:r>
                      <a:r>
                        <a:rPr lang="es-ES" baseline="0" dirty="0" smtClean="0"/>
                        <a:t> se hacen mas pequeños y flácidos.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Cambios</a:t>
                      </a:r>
                      <a:r>
                        <a:rPr lang="en-US" baseline="0" dirty="0" smtClean="0"/>
                        <a:t> en la figura corporal y en la distribución de la grasa.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Hay una</a:t>
                      </a:r>
                      <a:r>
                        <a:rPr lang="es-ES" baseline="0" dirty="0" smtClean="0"/>
                        <a:t> menor producción de espermatozoides.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Dificultades en la exitación y lubricación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Reducción de la viscosidad y el volumen del líquido seminal.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Descenso de las contracciones en el orgasmo.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Disminución</a:t>
                      </a:r>
                      <a:r>
                        <a:rPr lang="es-ES" baseline="0" dirty="0" smtClean="0"/>
                        <a:t> de la fuerza eyaculatoria.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Disminución del tamaño del útero y la vagina.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Aumento</a:t>
                      </a:r>
                      <a:r>
                        <a:rPr lang="es-ES" baseline="0" dirty="0" smtClean="0"/>
                        <a:t> del tamaño de la glándula prostática.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</a:t>
                      </a:r>
                      <a:r>
                        <a:rPr lang="en-US" baseline="0" dirty="0" smtClean="0"/>
                        <a:t> orgasmo pierde calidad fisiológica pero gana a nivel psicológico y emocional.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4"/>
          <a:stretch/>
        </p:blipFill>
        <p:spPr bwMode="auto">
          <a:xfrm>
            <a:off x="8474387" y="0"/>
            <a:ext cx="2956949" cy="1895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6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0091" y="843136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PSICOLÓGICOS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15468"/>
              </p:ext>
            </p:extLst>
          </p:nvPr>
        </p:nvGraphicFramePr>
        <p:xfrm>
          <a:off x="1045025" y="2406951"/>
          <a:ext cx="10014857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1485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2000" b="0" dirty="0" smtClean="0"/>
                        <a:t>La aceptación de la propia imagen corporal, la pérdida de capacidad física y los cambios fisiológicos en su sexualidad.</a:t>
                      </a:r>
                      <a:endParaRPr lang="en-US" sz="2000" b="0" dirty="0" smtClean="0"/>
                    </a:p>
                    <a:p>
                      <a:pPr algn="just"/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es-PA" sz="2000" dirty="0" smtClean="0"/>
                        <a:t>La aceptación de la vulnerabilidad de la vida y de la proximidad de la muerte.</a:t>
                      </a:r>
                      <a:endParaRPr lang="en-US" sz="2000" dirty="0" smtClean="0"/>
                    </a:p>
                    <a:p>
                      <a:pPr algn="just"/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2000" dirty="0" smtClean="0"/>
                        <a:t>Los adultos mayores muestran una clara necesidad de relaciones íntimas emocionales y de pertenencia</a:t>
                      </a:r>
                      <a:endParaRPr lang="en-US" sz="2000" dirty="0" smtClean="0"/>
                    </a:p>
                    <a:p>
                      <a:pPr algn="just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dirty="0" smtClean="0"/>
                        <a:t>La autoestima, autoaceptación, comunicación también influyen en la sexualidad</a:t>
                      </a:r>
                      <a:endParaRPr lang="en-US" sz="180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2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143" y="581309"/>
            <a:ext cx="11495313" cy="1400530"/>
          </a:xfrm>
        </p:spPr>
        <p:txBody>
          <a:bodyPr/>
          <a:lstStyle/>
          <a:p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SOCIO – DEMOGRÁFICOS 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56062"/>
              </p:ext>
            </p:extLst>
          </p:nvPr>
        </p:nvGraphicFramePr>
        <p:xfrm>
          <a:off x="960503" y="2068925"/>
          <a:ext cx="9668435" cy="45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15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766" y="768403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DE LA SALUD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2433918"/>
            <a:ext cx="8946541" cy="4195481"/>
          </a:xfrm>
        </p:spPr>
        <p:txBody>
          <a:bodyPr/>
          <a:lstStyle/>
          <a:p>
            <a:pPr lvl="1"/>
            <a:r>
              <a:rPr lang="es-PA" dirty="0"/>
              <a:t>Enfermedades Cardiovasculares</a:t>
            </a:r>
          </a:p>
          <a:p>
            <a:pPr lvl="1"/>
            <a:r>
              <a:rPr lang="es-PA" dirty="0"/>
              <a:t>Diabetes Mellitus</a:t>
            </a:r>
          </a:p>
          <a:p>
            <a:pPr lvl="1"/>
            <a:r>
              <a:rPr lang="es-PA" dirty="0"/>
              <a:t>Hipertrofia Prostática Benigna</a:t>
            </a:r>
          </a:p>
          <a:p>
            <a:pPr lvl="1"/>
            <a:r>
              <a:rPr lang="es-PA" dirty="0"/>
              <a:t>Dolor Crónico</a:t>
            </a:r>
          </a:p>
          <a:p>
            <a:pPr lvl="1"/>
            <a:r>
              <a:rPr lang="es-PA" dirty="0"/>
              <a:t>Patología Artrítica</a:t>
            </a:r>
          </a:p>
          <a:p>
            <a:pPr lvl="1"/>
            <a:r>
              <a:rPr lang="es-PA" dirty="0"/>
              <a:t>Enfermedades Pulmonares severas</a:t>
            </a:r>
          </a:p>
          <a:p>
            <a:pPr lvl="1"/>
            <a:r>
              <a:rPr lang="es-PA" dirty="0"/>
              <a:t>Depresión/Ansiedad</a:t>
            </a:r>
          </a:p>
          <a:p>
            <a:pPr lvl="1"/>
            <a:r>
              <a:rPr lang="es-PA" dirty="0"/>
              <a:t>Polifarmacia</a:t>
            </a:r>
          </a:p>
          <a:p>
            <a:pPr lvl="1"/>
            <a:r>
              <a:rPr lang="es-PA" dirty="0"/>
              <a:t>Ingesta de Alcohol/Uso de Cigarrillo</a:t>
            </a:r>
            <a:endParaRPr lang="en-US" dirty="0"/>
          </a:p>
          <a:p>
            <a:endParaRPr lang="es-ES" dirty="0"/>
          </a:p>
        </p:txBody>
      </p:sp>
      <p:pic>
        <p:nvPicPr>
          <p:cNvPr id="4" name="Picture 10" descr="http://www.diariosur.es/RC/200810/01/Media/beso--253x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984" y="2351382"/>
            <a:ext cx="4714908" cy="3540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864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57" y="180576"/>
            <a:ext cx="11212285" cy="1400530"/>
          </a:xfrm>
        </p:spPr>
        <p:txBody>
          <a:bodyPr/>
          <a:lstStyle/>
          <a:p>
            <a:pPr algn="ctr"/>
            <a:r>
              <a:rPr lang="es-ES" sz="48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Personales que Afectan las Relaciones Sexuales en los </a:t>
            </a:r>
            <a:r>
              <a:rPr lang="es-ES" sz="48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 MAYORES</a:t>
            </a:r>
            <a:endParaRPr lang="es-ES" sz="48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969" y="3030074"/>
            <a:ext cx="5580517" cy="4195481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Falta de estímulo sexual por una vida sexual monótona.</a:t>
            </a:r>
          </a:p>
          <a:p>
            <a:pPr lvl="0"/>
            <a:r>
              <a:rPr lang="es-ES" dirty="0"/>
              <a:t>Menor intensidad de las relaciones sociales.</a:t>
            </a:r>
          </a:p>
          <a:p>
            <a:pPr lvl="0"/>
            <a:r>
              <a:rPr lang="es-ES" dirty="0"/>
              <a:t>Agotamiento físico y psíquico propio de la ancianidad.</a:t>
            </a:r>
          </a:p>
          <a:p>
            <a:pPr lvl="0"/>
            <a:r>
              <a:rPr lang="es-ES" dirty="0"/>
              <a:t>Trabajo, jubilación y aspectos económicos.</a:t>
            </a:r>
          </a:p>
          <a:p>
            <a:pPr lvl="0"/>
            <a:r>
              <a:rPr lang="es-ES" dirty="0"/>
              <a:t>Viudez.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433458" y="3354723"/>
            <a:ext cx="6096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prstClr val="white"/>
                </a:solidFill>
                <a:ea typeface="+mj-ea"/>
                <a:cs typeface="+mj-cs"/>
              </a:rPr>
              <a:t>Enfermedades físicas y mentales.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prstClr val="white"/>
                </a:solidFill>
                <a:ea typeface="+mj-ea"/>
                <a:cs typeface="+mj-cs"/>
              </a:rPr>
              <a:t>Medicamentos. Antidepresivos.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prstClr val="white"/>
                </a:solidFill>
                <a:ea typeface="+mj-ea"/>
                <a:cs typeface="+mj-cs"/>
              </a:rPr>
              <a:t>Alcoholismo.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prstClr val="white"/>
                </a:solidFill>
                <a:ea typeface="+mj-ea"/>
                <a:cs typeface="+mj-cs"/>
              </a:rPr>
              <a:t>Creencias religiosas,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prstClr val="white"/>
                </a:solidFill>
                <a:ea typeface="+mj-ea"/>
                <a:cs typeface="+mj-cs"/>
              </a:rPr>
              <a:t>Temor al desempeño.</a:t>
            </a:r>
          </a:p>
        </p:txBody>
      </p:sp>
    </p:spTree>
    <p:extLst>
      <p:ext uri="{BB962C8B-B14F-4D97-AF65-F5344CB8AC3E}">
        <p14:creationId xmlns:p14="http://schemas.microsoft.com/office/powerpoint/2010/main" val="120163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053" y="308528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116" y="1709058"/>
            <a:ext cx="11321142" cy="4691741"/>
          </a:xfrm>
        </p:spPr>
        <p:txBody>
          <a:bodyPr>
            <a:normAutofit fontScale="92500" lnSpcReduction="10000"/>
          </a:bodyPr>
          <a:lstStyle/>
          <a:p>
            <a:r>
              <a:rPr lang="es-CL" dirty="0">
                <a:latin typeface="Century Gothic" panose="020B0502020202020204" pitchFamily="34" charset="0"/>
              </a:rPr>
              <a:t>El </a:t>
            </a:r>
            <a:r>
              <a:rPr lang="es-CL" sz="2200" dirty="0">
                <a:latin typeface="Century Gothic" panose="020B0502020202020204" pitchFamily="34" charset="0"/>
              </a:rPr>
              <a:t>tema de la sexualidad de las personas de la tercera edad es un tabú para la sociedad en sí</a:t>
            </a:r>
            <a:r>
              <a:rPr lang="es-CL" sz="2200" dirty="0" smtClean="0">
                <a:latin typeface="Century Gothic" panose="020B0502020202020204" pitchFamily="34" charset="0"/>
              </a:rPr>
              <a:t>.</a:t>
            </a:r>
          </a:p>
          <a:p>
            <a:endParaRPr lang="es-CL" sz="2200" dirty="0">
              <a:latin typeface="Century Gothic" panose="020B0502020202020204" pitchFamily="34" charset="0"/>
            </a:endParaRPr>
          </a:p>
          <a:p>
            <a:r>
              <a:rPr lang="es-PA" sz="2200" dirty="0"/>
              <a:t>Los cambios fisiológicos normales de la vejez en general, permiten la actividad </a:t>
            </a:r>
            <a:r>
              <a:rPr lang="es-PA" sz="2200" dirty="0" smtClean="0"/>
              <a:t>sexual.</a:t>
            </a:r>
          </a:p>
          <a:p>
            <a:endParaRPr lang="es-PA" sz="2200" dirty="0"/>
          </a:p>
          <a:p>
            <a:r>
              <a:rPr lang="es-PA" sz="2200" dirty="0"/>
              <a:t>Existe disminución en la frecuencia de determinadas actividades sexuales y otras pueden mantenerse o </a:t>
            </a:r>
            <a:r>
              <a:rPr lang="es-PA" sz="2200" dirty="0" smtClean="0"/>
              <a:t>aumentar.</a:t>
            </a:r>
          </a:p>
          <a:p>
            <a:pPr marL="0" indent="0">
              <a:buNone/>
            </a:pPr>
            <a:endParaRPr lang="es-PA" sz="2200" dirty="0"/>
          </a:p>
          <a:p>
            <a:r>
              <a:rPr lang="es-PA" sz="2200" dirty="0"/>
              <a:t>La satisfacción sexual no tiene por qué disminuir y a veces puede mejorar </a:t>
            </a:r>
            <a:r>
              <a:rPr lang="es-PA" sz="2200" dirty="0" smtClean="0"/>
              <a:t>incluso.</a:t>
            </a:r>
          </a:p>
          <a:p>
            <a:endParaRPr lang="es-PA" sz="2200" dirty="0"/>
          </a:p>
          <a:p>
            <a:pPr algn="just"/>
            <a:r>
              <a:rPr lang="es-CL" sz="2200" dirty="0">
                <a:latin typeface="Century Gothic" panose="020B0502020202020204" pitchFamily="34" charset="0"/>
              </a:rPr>
              <a:t>Es importante que profesionales, personas de la tercera edad y la sociedad en sí conozcan estos cambios permitiendo de ese modo a los adultos mayores una adaptación a ellos y contribuir a mejorar su calidad de vida.</a:t>
            </a:r>
          </a:p>
          <a:p>
            <a:endParaRPr lang="es-PA" dirty="0"/>
          </a:p>
          <a:p>
            <a:endParaRPr lang="es-CL" dirty="0">
              <a:latin typeface="Century Gothic" panose="020B0502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70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50372"/>
            <a:ext cx="12083143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PARA TODO SER HUMANO</a:t>
            </a:r>
          </a:p>
          <a:p>
            <a:pPr algn="ctr"/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s-ES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s-ES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s-ES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SEXO,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FORMA PARTE DE UNA VIDA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PLENA Y SALUDABLE. </a:t>
            </a:r>
          </a:p>
          <a:p>
            <a:pPr algn="ctr"/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30" name="Picture 6" descr="https://s-media-cache-ak0.pinimg.com/736x/30/ec/cf/30eccf09389a2a9e544bbbd3df5f83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26" y="1347636"/>
            <a:ext cx="4172403" cy="2777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0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pais.com/elpais/imagenes/2013/07/19/viajero_astuto/1374236889_137423_1374236889_005_sumario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140" y="1643744"/>
            <a:ext cx="9403742" cy="46808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INTRODUCCIÓN</a:t>
            </a:r>
          </a:p>
          <a:p>
            <a:endParaRPr lang="es-ES" dirty="0"/>
          </a:p>
          <a:p>
            <a:r>
              <a:rPr lang="es-ES" dirty="0" smtClean="0"/>
              <a:t>EPIDEMIOLOGÍA</a:t>
            </a:r>
          </a:p>
          <a:p>
            <a:endParaRPr lang="es-ES" dirty="0"/>
          </a:p>
          <a:p>
            <a:r>
              <a:rPr lang="es-ES" dirty="0" smtClean="0"/>
              <a:t>CONCEPTOS</a:t>
            </a:r>
          </a:p>
          <a:p>
            <a:endParaRPr lang="es-ES" dirty="0"/>
          </a:p>
          <a:p>
            <a:r>
              <a:rPr lang="es-ES" dirty="0" smtClean="0"/>
              <a:t>MITOS SOBRE SEXUALIDAD EN EL ADULTO MAYOR.</a:t>
            </a:r>
          </a:p>
          <a:p>
            <a:endParaRPr lang="es-ES" dirty="0"/>
          </a:p>
          <a:p>
            <a:r>
              <a:rPr lang="es-ES" dirty="0" smtClean="0"/>
              <a:t>ASPECTOS INFLUYENTES EN LA SEXUALIDAD DEL ADULTO MAYOR.</a:t>
            </a:r>
          </a:p>
          <a:p>
            <a:endParaRPr lang="es-ES" dirty="0"/>
          </a:p>
          <a:p>
            <a:r>
              <a:rPr lang="es-ES" dirty="0" smtClean="0"/>
              <a:t>CONCLUSIONES.</a:t>
            </a:r>
          </a:p>
        </p:txBody>
      </p:sp>
    </p:spTree>
    <p:extLst>
      <p:ext uri="{BB962C8B-B14F-4D97-AF65-F5344CB8AC3E}">
        <p14:creationId xmlns:p14="http://schemas.microsoft.com/office/powerpoint/2010/main" val="117647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654" y="365632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EPIDEMIOLOGÍA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486" y="1933175"/>
            <a:ext cx="11854543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En el año 2010, los adultos mayores de 60 años representaban el 7% de la población panameña; en el año 2050 representarán casi el 20% (1 de cada 5 personas).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región de Latinoamérica y el Caribe y países como Panamá están experimentando una de las tasas más rápidas de envejecimiento poblacional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caribe es la región en desarrollo “MAS VIEJA” del mundo, pues el 9% de su población total tiene 60 años y más.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envejecimiento de la población se refiere al aumento cada vez mayor de la proporción de personas de edad dentro de la estructura poblacional general.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Al llegar el año 2025 casi el 30% de los habitantes de la Unión Europea superara los 60 años.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82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6172" y="1999861"/>
            <a:ext cx="7064826" cy="4522055"/>
          </a:xfrm>
        </p:spPr>
        <p:txBody>
          <a:bodyPr>
            <a:normAutofit/>
          </a:bodyPr>
          <a:lstStyle/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es-ES" dirty="0">
                <a:solidFill>
                  <a:prstClr val="white"/>
                </a:solidFill>
              </a:rPr>
              <a:t>ONU resolución 45/106 del 14 de diciembre de 1990 designa el primero de octubre como “DÍA INTERNACONAL DE LAS PERSONAS DE TERCERA EDAD</a:t>
            </a:r>
            <a:r>
              <a:rPr lang="es-ES" dirty="0" smtClean="0">
                <a:solidFill>
                  <a:prstClr val="white"/>
                </a:solidFill>
              </a:rPr>
              <a:t>.”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endParaRPr lang="es-ES" dirty="0">
              <a:solidFill>
                <a:prstClr val="white"/>
              </a:solidFill>
            </a:endParaRPr>
          </a:p>
          <a:p>
            <a:pPr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es-ES" dirty="0">
                <a:solidFill>
                  <a:prstClr val="white"/>
                </a:solidFill>
              </a:rPr>
              <a:t>El decreto ejecutivo número 9 del 30 de octubre de </a:t>
            </a:r>
            <a:r>
              <a:rPr lang="es-ES" dirty="0" smtClean="0">
                <a:solidFill>
                  <a:prstClr val="white"/>
                </a:solidFill>
              </a:rPr>
              <a:t>1978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(Panamá).</a:t>
            </a:r>
            <a:endParaRPr lang="es-ES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Semana de la Tercera edad (tercera semana de noviembre).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8" y="330227"/>
            <a:ext cx="9400847" cy="1548518"/>
          </a:xfrm>
          <a:prstGeom prst="rect">
            <a:avLst/>
          </a:prstGeom>
        </p:spPr>
      </p:pic>
      <p:pic>
        <p:nvPicPr>
          <p:cNvPr id="8" name="Picture 2" descr="http://www.losanteojosdeltata.com.ar/_recursos/adjuntos_notas/100%20anios%20se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8" y="2304661"/>
            <a:ext cx="3232082" cy="2958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1" y="790175"/>
            <a:ext cx="9404723" cy="1400530"/>
          </a:xfrm>
        </p:spPr>
        <p:txBody>
          <a:bodyPr/>
          <a:lstStyle/>
          <a:p>
            <a:pPr algn="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SEGÚN LA OMS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303289"/>
            <a:ext cx="6106886" cy="4195481"/>
          </a:xfrm>
        </p:spPr>
        <p:txBody>
          <a:bodyPr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O.M.S. considera el Placer Sexual como un Derecho Humano Básico.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O.M.S. “La Sexualidad es la integración de los elementos somáticos, emocionales, intelectuales y sociales del ser sexual, por medios que sean positivamente enriquecedores y que potencien la personalidad, la comunicación y el amor”.</a:t>
            </a:r>
          </a:p>
          <a:p>
            <a:endParaRPr lang="es-ES" dirty="0"/>
          </a:p>
        </p:txBody>
      </p:sp>
      <p:pic>
        <p:nvPicPr>
          <p:cNvPr id="1026" name="Picture 2" descr="http://www.conversandoenpositivo.cl/portal/images/stories/sexualidad%20tercera%20e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43" y="2863421"/>
            <a:ext cx="3483429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 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9255" y="1998490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Es el conjunto de </a:t>
            </a:r>
            <a:r>
              <a:rPr lang="es-ES" sz="3200" dirty="0" smtClean="0"/>
              <a:t>Condiciones Anatómicas, Fisiológicas </a:t>
            </a:r>
            <a:r>
              <a:rPr lang="es-ES" sz="3200" dirty="0"/>
              <a:t>y </a:t>
            </a:r>
            <a:r>
              <a:rPr lang="es-ES" sz="3200" dirty="0" smtClean="0"/>
              <a:t>Psicológico-Afectivas </a:t>
            </a:r>
            <a:r>
              <a:rPr lang="es-ES" sz="3200" dirty="0"/>
              <a:t>que caracterizan el sexo de cada individuo.</a:t>
            </a:r>
          </a:p>
          <a:p>
            <a:pPr marL="0" indent="0" algn="ctr">
              <a:buNone/>
            </a:pPr>
            <a:endParaRPr lang="es-E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91002"/>
            <a:ext cx="4942114" cy="3166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4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775" y="518032"/>
            <a:ext cx="9404723" cy="1400530"/>
          </a:xfrm>
        </p:spPr>
        <p:txBody>
          <a:bodyPr/>
          <a:lstStyle/>
          <a:p>
            <a:pPr algn="ctr"/>
            <a:r>
              <a:rPr lang="es-ES" sz="48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Sexual </a:t>
            </a:r>
            <a:r>
              <a:rPr lang="es-ES" sz="48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Geriátrica.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220" y="2126151"/>
            <a:ext cx="4970917" cy="4195481"/>
          </a:xfrm>
        </p:spPr>
        <p:txBody>
          <a:bodyPr/>
          <a:lstStyle/>
          <a:p>
            <a:pPr marL="0" indent="0" algn="just">
              <a:buNone/>
              <a:tabLst>
                <a:tab pos="2960688" algn="l"/>
              </a:tabLst>
            </a:pPr>
            <a:r>
              <a:rPr lang="es-ES" dirty="0"/>
              <a:t>“La expresión </a:t>
            </a:r>
            <a:r>
              <a:rPr lang="es-ES" dirty="0" smtClean="0"/>
              <a:t>Psicológica </a:t>
            </a:r>
            <a:r>
              <a:rPr lang="es-ES" dirty="0"/>
              <a:t>de Emociones y Compromisos que requiere la mayor cantidad y calidad de comunicación entre compañeros en una relación de confianza, amor, compartir y placer, con o sin </a:t>
            </a:r>
            <a:r>
              <a:rPr lang="es-ES" dirty="0" smtClean="0"/>
              <a:t>coito” </a:t>
            </a:r>
            <a:r>
              <a:rPr lang="es-ES" dirty="0"/>
              <a:t>(</a:t>
            </a:r>
            <a:r>
              <a:rPr lang="es-ES" dirty="0" err="1"/>
              <a:t>Maslow</a:t>
            </a:r>
            <a:r>
              <a:rPr lang="es-ES" dirty="0"/>
              <a:t>).</a:t>
            </a:r>
          </a:p>
          <a:p>
            <a:pPr>
              <a:tabLst>
                <a:tab pos="2960688" algn="l"/>
              </a:tabLst>
            </a:pP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69" y="2912889"/>
            <a:ext cx="5504859" cy="3408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0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597" y="681318"/>
            <a:ext cx="9404723" cy="140053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543" y="2259747"/>
            <a:ext cx="11277600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La palabra </a:t>
            </a:r>
            <a:r>
              <a:rPr lang="es-ES" dirty="0"/>
              <a:t>Sexualidad evoca</a:t>
            </a:r>
            <a:r>
              <a:rPr lang="es-ES" dirty="0" smtClean="0"/>
              <a:t>: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Afecto, Comunicación, Juventud, Salud y Belleza. 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La Sexualidad en el A.M. En ésta etapa de la vida la afectividad cobra gran importancia como mediadora de las relaciones sexuales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En el A.M. surge un nuevo lenguaje sexual en el cual se revela el amor, el afecto, la relación interpersonal, mucho más que el significado preferentemente Sexual-Genital tan restringido de la juventud. 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93" y="1456210"/>
            <a:ext cx="2972678" cy="210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9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86" y="0"/>
            <a:ext cx="11212287" cy="135431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 SOBRE SEXUALIDAD EN EL ADULTO MAYOR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682803"/>
            <a:ext cx="11810999" cy="51751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El Sexo </a:t>
            </a:r>
            <a:r>
              <a:rPr lang="es-ES" b="1" dirty="0" smtClean="0"/>
              <a:t>no es importante </a:t>
            </a:r>
            <a:r>
              <a:rPr lang="es-ES" dirty="0" smtClean="0"/>
              <a:t>en la edad avanzada. Se supone que los últimos años de la vida son asexuales.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</a:t>
            </a:r>
            <a:r>
              <a:rPr lang="es-ES" b="1" dirty="0" smtClean="0"/>
              <a:t>Interés </a:t>
            </a:r>
            <a:r>
              <a:rPr lang="es-ES" dirty="0" smtClean="0"/>
              <a:t>por el sexo es un hecho anormal en la gente de edad.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Los ancianos no tienen </a:t>
            </a:r>
            <a:r>
              <a:rPr lang="es-ES" b="1" dirty="0" smtClean="0"/>
              <a:t>capacidad</a:t>
            </a:r>
            <a:r>
              <a:rPr lang="es-ES" dirty="0" smtClean="0"/>
              <a:t> fisiológica que les permita tener conductas sexuales.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sexualidad se </a:t>
            </a:r>
            <a:r>
              <a:rPr lang="es-ES" b="1" dirty="0" smtClean="0"/>
              <a:t>debilita</a:t>
            </a:r>
            <a:r>
              <a:rPr lang="es-ES" dirty="0" smtClean="0"/>
              <a:t> en la menopausia y desaparece en la tercera edad.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Sexualidad ha de ser </a:t>
            </a:r>
            <a:r>
              <a:rPr lang="es-ES" b="1" dirty="0" smtClean="0"/>
              <a:t>productiva</a:t>
            </a:r>
            <a:r>
              <a:rPr lang="es-ES" dirty="0" smtClean="0"/>
              <a:t> (sexualidad=procreación).ç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Es </a:t>
            </a:r>
            <a:r>
              <a:rPr lang="es-ES" b="1" dirty="0" smtClean="0"/>
              <a:t>aceptable </a:t>
            </a:r>
            <a:r>
              <a:rPr lang="es-ES" dirty="0" smtClean="0"/>
              <a:t>la pareja de hombre mayor y mujer joven, pero es ridícula la pareja de una mujer mayor y un hombre joven.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las </a:t>
            </a:r>
            <a:r>
              <a:rPr lang="es-ES" b="1" dirty="0" smtClean="0"/>
              <a:t>instituciones, </a:t>
            </a:r>
            <a:r>
              <a:rPr lang="es-ES" dirty="0" smtClean="0"/>
              <a:t>las personas de edad deben ser separadas por sexo para evitar problemas para el personal y las criticas de las familias y la comunidad.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4076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1060</Words>
  <Application>Microsoft Office PowerPoint</Application>
  <PresentationFormat>Panorámica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LA SEXUALIDAD VS SEXO EN LA TERCERA EDAD: TABÚES, ALTERNATIVAS Y RELACIONES SALUDABLES.</vt:lpstr>
      <vt:lpstr>INDICE</vt:lpstr>
      <vt:lpstr>EPIDEMIOLOGÍA</vt:lpstr>
      <vt:lpstr>Presentación de PowerPoint</vt:lpstr>
      <vt:lpstr>DEFINICIÓN SEGÚN LA OMS</vt:lpstr>
      <vt:lpstr>SEXUALIDAD </vt:lpstr>
      <vt:lpstr>Salud Sexual Geriátrica. </vt:lpstr>
      <vt:lpstr>SEXUALIDAD</vt:lpstr>
      <vt:lpstr>MITOS SOBRE SEXUALIDAD EN EL ADULTO MAYOR</vt:lpstr>
      <vt:lpstr>SEXUALIDAD </vt:lpstr>
      <vt:lpstr>ASPECTOS INFLUYENTES EN LA SEXUALIDAD DEL ADULTO MAYOR</vt:lpstr>
      <vt:lpstr>ASPECTOS FISIOLÓGICOS</vt:lpstr>
      <vt:lpstr>ASPECTOS PSICOLÓGICOS</vt:lpstr>
      <vt:lpstr>ASPECTOS SOCIO – DEMOGRÁFICOS </vt:lpstr>
      <vt:lpstr>ASPECTO DE LA SALUD</vt:lpstr>
      <vt:lpstr>Factores Personales que Afectan las Relaciones Sexuales en los ADULTOS MAYORES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SEXUALIDAD VS SEXO EN LA TERCERA EDAD: TABÚES, ALTERNATIVAS Y RELACIONES SALUDABLES.</dc:title>
  <dc:creator>Berta Aguilar</dc:creator>
  <cp:lastModifiedBy>Berta Aguilar</cp:lastModifiedBy>
  <cp:revision>12</cp:revision>
  <dcterms:created xsi:type="dcterms:W3CDTF">2017-05-13T22:04:06Z</dcterms:created>
  <dcterms:modified xsi:type="dcterms:W3CDTF">2017-05-16T01:14:48Z</dcterms:modified>
</cp:coreProperties>
</file>