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319" r:id="rId4"/>
    <p:sldId id="320" r:id="rId5"/>
    <p:sldId id="321" r:id="rId6"/>
    <p:sldId id="291" r:id="rId7"/>
    <p:sldId id="292" r:id="rId8"/>
    <p:sldId id="323" r:id="rId9"/>
    <p:sldId id="326" r:id="rId10"/>
    <p:sldId id="324" r:id="rId11"/>
    <p:sldId id="295" r:id="rId12"/>
    <p:sldId id="313" r:id="rId13"/>
    <p:sldId id="287" r:id="rId14"/>
    <p:sldId id="285" r:id="rId15"/>
    <p:sldId id="286" r:id="rId16"/>
    <p:sldId id="308" r:id="rId17"/>
    <p:sldId id="328" r:id="rId18"/>
    <p:sldId id="297" r:id="rId19"/>
    <p:sldId id="298" r:id="rId20"/>
    <p:sldId id="283" r:id="rId21"/>
    <p:sldId id="300" r:id="rId22"/>
    <p:sldId id="288" r:id="rId23"/>
    <p:sldId id="302" r:id="rId24"/>
    <p:sldId id="310" r:id="rId25"/>
    <p:sldId id="316" r:id="rId26"/>
    <p:sldId id="318"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4C2BE-7100-479C-AB8F-24A7FF04563E}" type="datetimeFigureOut">
              <a:rPr lang="es-ES" smtClean="0"/>
              <a:t>18/05/2017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CB0F1F-2C9D-4600-BE51-40991A77FD67}" type="slidenum">
              <a:rPr lang="es-ES" smtClean="0"/>
              <a:t>‹Nº›</a:t>
            </a:fld>
            <a:endParaRPr lang="es-ES"/>
          </a:p>
        </p:txBody>
      </p:sp>
    </p:spTree>
    <p:extLst>
      <p:ext uri="{BB962C8B-B14F-4D97-AF65-F5344CB8AC3E}">
        <p14:creationId xmlns:p14="http://schemas.microsoft.com/office/powerpoint/2010/main" val="316340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a:t>
            </a:r>
            <a:r>
              <a:rPr lang="es-ES" baseline="0" dirty="0" smtClean="0"/>
              <a:t> obesidad es una característica heredable que contribuye a la substancial morbilidad y mortalidad en el mundo. Además de las contribuciones genéticas, la obesidad es el resultado de una compleja interacción de factores ambientales, sociales, que pueden ser transmitidos de padres a hijos independientemente de la variabilidad en la secuencia genética.</a:t>
            </a:r>
          </a:p>
          <a:p>
            <a:r>
              <a:rPr lang="es-ES" baseline="0" dirty="0" smtClean="0"/>
              <a:t>A nivel molecular, la exposición a estos factores puede modificar </a:t>
            </a:r>
            <a:r>
              <a:rPr lang="es-ES" baseline="0" dirty="0" err="1" smtClean="0"/>
              <a:t>epigenéticamente</a:t>
            </a:r>
            <a:r>
              <a:rPr lang="es-ES" baseline="0" dirty="0" smtClean="0"/>
              <a:t> al ADN. Con los avances en las tecnologías genómicas, nosotros podemos integrar factores genéticos, </a:t>
            </a:r>
            <a:r>
              <a:rPr lang="es-ES" baseline="0" dirty="0" err="1" smtClean="0"/>
              <a:t>epigenéticos</a:t>
            </a:r>
            <a:r>
              <a:rPr lang="es-ES" baseline="0" dirty="0" smtClean="0"/>
              <a:t> y ambientales para conocer más sobre la etiología de la obesidad y sus tratamientos.</a:t>
            </a:r>
            <a:endParaRPr lang="es-ES" dirty="0"/>
          </a:p>
        </p:txBody>
      </p:sp>
      <p:sp>
        <p:nvSpPr>
          <p:cNvPr id="4" name="3 Marcador de número de diapositiva"/>
          <p:cNvSpPr>
            <a:spLocks noGrp="1"/>
          </p:cNvSpPr>
          <p:nvPr>
            <p:ph type="sldNum" sz="quarter" idx="10"/>
          </p:nvPr>
        </p:nvSpPr>
        <p:spPr/>
        <p:txBody>
          <a:bodyPr/>
          <a:lstStyle/>
          <a:p>
            <a:fld id="{A6CB0F1F-2C9D-4600-BE51-40991A77FD67}" type="slidenum">
              <a:rPr lang="es-ES" smtClean="0"/>
              <a:t>2</a:t>
            </a:fld>
            <a:endParaRPr lang="es-ES"/>
          </a:p>
        </p:txBody>
      </p:sp>
    </p:spTree>
    <p:extLst>
      <p:ext uri="{BB962C8B-B14F-4D97-AF65-F5344CB8AC3E}">
        <p14:creationId xmlns:p14="http://schemas.microsoft.com/office/powerpoint/2010/main" val="418396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Frontiers</a:t>
            </a:r>
            <a:r>
              <a:rPr lang="es-ES" baseline="0" dirty="0" smtClean="0"/>
              <a:t> in </a:t>
            </a:r>
            <a:r>
              <a:rPr lang="es-ES" baseline="0" dirty="0" err="1" smtClean="0"/>
              <a:t>oncology</a:t>
            </a:r>
            <a:r>
              <a:rPr lang="es-ES" baseline="0" dirty="0" smtClean="0"/>
              <a:t> </a:t>
            </a:r>
            <a:r>
              <a:rPr lang="es-ES" baseline="0" dirty="0" err="1" smtClean="0"/>
              <a:t>july</a:t>
            </a:r>
            <a:r>
              <a:rPr lang="es-ES" baseline="0" dirty="0" smtClean="0"/>
              <a:t> 2015 </a:t>
            </a:r>
            <a:r>
              <a:rPr lang="es-ES" baseline="0" dirty="0" err="1" smtClean="0"/>
              <a:t>voleme</a:t>
            </a:r>
            <a:r>
              <a:rPr lang="es-ES" baseline="0" dirty="0" smtClean="0"/>
              <a:t> 5 </a:t>
            </a:r>
            <a:r>
              <a:rPr lang="es-ES" baseline="0" dirty="0" err="1" smtClean="0"/>
              <a:t>article</a:t>
            </a:r>
            <a:r>
              <a:rPr lang="es-ES" baseline="0" dirty="0" smtClean="0"/>
              <a:t> 157</a:t>
            </a:r>
            <a:endParaRPr lang="es-ES" dirty="0"/>
          </a:p>
        </p:txBody>
      </p:sp>
      <p:sp>
        <p:nvSpPr>
          <p:cNvPr id="4" name="3 Marcador de número de diapositiva"/>
          <p:cNvSpPr>
            <a:spLocks noGrp="1"/>
          </p:cNvSpPr>
          <p:nvPr>
            <p:ph type="sldNum" sz="quarter" idx="10"/>
          </p:nvPr>
        </p:nvSpPr>
        <p:spPr/>
        <p:txBody>
          <a:bodyPr/>
          <a:lstStyle/>
          <a:p>
            <a:fld id="{A6CB0F1F-2C9D-4600-BE51-40991A77FD67}" type="slidenum">
              <a:rPr lang="es-ES" smtClean="0"/>
              <a:t>7</a:t>
            </a:fld>
            <a:endParaRPr lang="es-ES"/>
          </a:p>
        </p:txBody>
      </p:sp>
    </p:spTree>
    <p:extLst>
      <p:ext uri="{BB962C8B-B14F-4D97-AF65-F5344CB8AC3E}">
        <p14:creationId xmlns:p14="http://schemas.microsoft.com/office/powerpoint/2010/main" val="57593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tejido adiposo de las mujeres obesas produce altos niveles de la enzima</a:t>
            </a:r>
            <a:r>
              <a:rPr lang="es-ES" baseline="0" dirty="0" smtClean="0"/>
              <a:t> </a:t>
            </a:r>
            <a:r>
              <a:rPr lang="es-ES" baseline="0" dirty="0" err="1" smtClean="0"/>
              <a:t>aromatasa</a:t>
            </a:r>
            <a:r>
              <a:rPr lang="es-ES" baseline="0" dirty="0" smtClean="0"/>
              <a:t>, permitiendo el incremento del nivel de estrógenos. Además, la obesidad determina el incremento en los niveles circulantes de insulina y del factor de crecimiento </a:t>
            </a:r>
            <a:r>
              <a:rPr lang="es-ES" baseline="0" dirty="0" err="1" smtClean="0"/>
              <a:t>insulinoide</a:t>
            </a:r>
            <a:r>
              <a:rPr lang="es-ES" baseline="0" dirty="0" smtClean="0"/>
              <a:t>, los cuales actúan como </a:t>
            </a:r>
            <a:r>
              <a:rPr lang="es-ES" baseline="0" dirty="0" err="1" smtClean="0"/>
              <a:t>mitógenos</a:t>
            </a:r>
            <a:r>
              <a:rPr lang="es-ES" baseline="0" dirty="0" smtClean="0"/>
              <a:t> de células epiteliales de </a:t>
            </a:r>
            <a:r>
              <a:rPr lang="es-ES" baseline="0" dirty="0" err="1" smtClean="0"/>
              <a:t>cancer</a:t>
            </a:r>
            <a:r>
              <a:rPr lang="es-ES" baseline="0" dirty="0" smtClean="0"/>
              <a:t> de mama, estimulando su degeneración neoplásica. Los adipocitos pueden producir </a:t>
            </a:r>
            <a:r>
              <a:rPr lang="es-ES" baseline="0" dirty="0" err="1" smtClean="0"/>
              <a:t>citocinas</a:t>
            </a:r>
            <a:r>
              <a:rPr lang="es-ES" baseline="0" dirty="0" smtClean="0"/>
              <a:t> inflamatorias como el TNF e IL-6.</a:t>
            </a:r>
          </a:p>
          <a:p>
            <a:endParaRPr lang="es-ES" baseline="0" dirty="0" smtClean="0"/>
          </a:p>
          <a:p>
            <a:r>
              <a:rPr lang="es-ES" baseline="0" dirty="0" smtClean="0"/>
              <a:t>J. </a:t>
            </a:r>
            <a:r>
              <a:rPr lang="es-ES" baseline="0" dirty="0" err="1" smtClean="0"/>
              <a:t>Cell</a:t>
            </a:r>
            <a:r>
              <a:rPr lang="es-ES" baseline="0" dirty="0" smtClean="0"/>
              <a:t> </a:t>
            </a:r>
            <a:r>
              <a:rPr lang="es-ES" baseline="0" dirty="0" err="1" smtClean="0"/>
              <a:t>Physiol</a:t>
            </a:r>
            <a:r>
              <a:rPr lang="es-ES" baseline="0" dirty="0" smtClean="0"/>
              <a:t>. 232: 69-77, 2017.</a:t>
            </a:r>
            <a:endParaRPr lang="es-ES" dirty="0"/>
          </a:p>
        </p:txBody>
      </p:sp>
      <p:sp>
        <p:nvSpPr>
          <p:cNvPr id="4" name="3 Marcador de número de diapositiva"/>
          <p:cNvSpPr>
            <a:spLocks noGrp="1"/>
          </p:cNvSpPr>
          <p:nvPr>
            <p:ph type="sldNum" sz="quarter" idx="10"/>
          </p:nvPr>
        </p:nvSpPr>
        <p:spPr/>
        <p:txBody>
          <a:bodyPr/>
          <a:lstStyle/>
          <a:p>
            <a:fld id="{A6CB0F1F-2C9D-4600-BE51-40991A77FD67}" type="slidenum">
              <a:rPr lang="es-ES" smtClean="0"/>
              <a:t>8</a:t>
            </a:fld>
            <a:endParaRPr lang="es-ES"/>
          </a:p>
        </p:txBody>
      </p:sp>
    </p:spTree>
    <p:extLst>
      <p:ext uri="{BB962C8B-B14F-4D97-AF65-F5344CB8AC3E}">
        <p14:creationId xmlns:p14="http://schemas.microsoft.com/office/powerpoint/2010/main" val="397831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519" indent="-285080" eaLnBrk="0" hangingPunct="0">
              <a:spcBef>
                <a:spcPct val="30000"/>
              </a:spcBef>
              <a:defRPr sz="1200">
                <a:solidFill>
                  <a:schemeClr val="tx1"/>
                </a:solidFill>
                <a:latin typeface="Calibri" pitchFamily="34" charset="0"/>
                <a:ea typeface="MS PGothic" pitchFamily="34" charset="-128"/>
              </a:defRPr>
            </a:lvl2pPr>
            <a:lvl3pPr marL="1141878" indent="-227441" eaLnBrk="0" hangingPunct="0">
              <a:spcBef>
                <a:spcPct val="30000"/>
              </a:spcBef>
              <a:defRPr sz="1200">
                <a:solidFill>
                  <a:schemeClr val="tx1"/>
                </a:solidFill>
                <a:latin typeface="Calibri" pitchFamily="34" charset="0"/>
                <a:ea typeface="MS PGothic" pitchFamily="34" charset="-128"/>
              </a:defRPr>
            </a:lvl3pPr>
            <a:lvl4pPr marL="1599875" indent="-227441" eaLnBrk="0" hangingPunct="0">
              <a:spcBef>
                <a:spcPct val="30000"/>
              </a:spcBef>
              <a:defRPr sz="1200">
                <a:solidFill>
                  <a:schemeClr val="tx1"/>
                </a:solidFill>
                <a:latin typeface="Calibri" pitchFamily="34" charset="0"/>
                <a:ea typeface="MS PGothic" pitchFamily="34" charset="-128"/>
              </a:defRPr>
            </a:lvl4pPr>
            <a:lvl5pPr marL="2056314" indent="-227441" eaLnBrk="0" hangingPunct="0">
              <a:spcBef>
                <a:spcPct val="30000"/>
              </a:spcBef>
              <a:defRPr sz="1200">
                <a:solidFill>
                  <a:schemeClr val="tx1"/>
                </a:solidFill>
                <a:latin typeface="Calibri" pitchFamily="34" charset="0"/>
                <a:ea typeface="MS PGothic" pitchFamily="34" charset="-128"/>
              </a:defRPr>
            </a:lvl5pPr>
            <a:lvl6pPr marL="250496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61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226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0916"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461B974A-1955-4725-8EFB-D487906B4282}" type="slidenum">
              <a:rPr lang="es-ES" altLang="es-MX" smtClean="0">
                <a:latin typeface="Arial" pitchFamily="34" charset="0"/>
                <a:cs typeface="Arial" pitchFamily="34" charset="0"/>
              </a:rPr>
              <a:pPr eaLnBrk="1" hangingPunct="1">
                <a:spcBef>
                  <a:spcPct val="0"/>
                </a:spcBef>
              </a:pPr>
              <a:t>14</a:t>
            </a:fld>
            <a:endParaRPr lang="es-ES" altLang="es-MX" smtClean="0">
              <a:latin typeface="Arial" pitchFamily="34" charset="0"/>
              <a:cs typeface="Arial" pitchFamily="34" charset="0"/>
            </a:endParaRPr>
          </a:p>
        </p:txBody>
      </p:sp>
      <p:sp>
        <p:nvSpPr>
          <p:cNvPr id="76803"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440"/>
            <a:endParaRPr lang="es-MX" altLang="es-MX"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222402" indent="-36773751" eaLnBrk="0" hangingPunct="0">
              <a:spcBef>
                <a:spcPct val="30000"/>
              </a:spcBef>
              <a:defRPr sz="1200">
                <a:solidFill>
                  <a:schemeClr val="tx1"/>
                </a:solidFill>
                <a:latin typeface="Calibri" pitchFamily="34" charset="0"/>
                <a:ea typeface="MS PGothic" pitchFamily="34" charset="-128"/>
              </a:defRPr>
            </a:lvl2pPr>
            <a:lvl3pPr marL="1121626" indent="-224325" eaLnBrk="0" hangingPunct="0">
              <a:spcBef>
                <a:spcPct val="30000"/>
              </a:spcBef>
              <a:defRPr sz="1200">
                <a:solidFill>
                  <a:schemeClr val="tx1"/>
                </a:solidFill>
                <a:latin typeface="Calibri" pitchFamily="34" charset="0"/>
                <a:ea typeface="MS PGothic" pitchFamily="34" charset="-128"/>
              </a:defRPr>
            </a:lvl3pPr>
            <a:lvl4pPr marL="1570276" indent="-224325" eaLnBrk="0" hangingPunct="0">
              <a:spcBef>
                <a:spcPct val="30000"/>
              </a:spcBef>
              <a:defRPr sz="1200">
                <a:solidFill>
                  <a:schemeClr val="tx1"/>
                </a:solidFill>
                <a:latin typeface="Calibri" pitchFamily="34" charset="0"/>
                <a:ea typeface="MS PGothic" pitchFamily="34" charset="-128"/>
              </a:defRPr>
            </a:lvl4pPr>
            <a:lvl5pPr marL="2018927" indent="-224325" eaLnBrk="0" hangingPunct="0">
              <a:spcBef>
                <a:spcPct val="30000"/>
              </a:spcBef>
              <a:defRPr sz="1200">
                <a:solidFill>
                  <a:schemeClr val="tx1"/>
                </a:solidFill>
                <a:latin typeface="Calibri" pitchFamily="34" charset="0"/>
                <a:ea typeface="MS PGothic" pitchFamily="34" charset="-128"/>
              </a:defRPr>
            </a:lvl5pPr>
            <a:lvl6pPr marL="2467577" indent="-224325" defTabSz="86147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defTabSz="86147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defTabSz="86147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defTabSz="86147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5FA66356-B410-454E-B684-B2D8C8FE43E6}" type="slidenum">
              <a:rPr lang="es-ES" altLang="es-MX" smtClean="0">
                <a:latin typeface="Arial" pitchFamily="34" charset="0"/>
              </a:rPr>
              <a:pPr eaLnBrk="1" hangingPunct="1">
                <a:spcBef>
                  <a:spcPct val="0"/>
                </a:spcBef>
              </a:pPr>
              <a:t>15</a:t>
            </a:fld>
            <a:endParaRPr lang="es-ES" altLang="es-MX" smtClean="0">
              <a:latin typeface="Arial" pitchFamily="34" charset="0"/>
            </a:endParaRPr>
          </a:p>
        </p:txBody>
      </p:sp>
      <p:sp>
        <p:nvSpPr>
          <p:cNvPr id="79875" name="Marcador de imagen de diapositiva 1"/>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440">
              <a:spcBef>
                <a:spcPct val="0"/>
              </a:spcBef>
            </a:pPr>
            <a:r>
              <a:rPr lang="es-ES_tradnl" altLang="es-MX" smtClean="0">
                <a:latin typeface="Arial" pitchFamily="34" charset="0"/>
              </a:rPr>
              <a:t>Adaptado de Epigenetics and human disease: translating basic biology into clinical applicatios. Carpeta epigenética y RSV.</a:t>
            </a:r>
          </a:p>
          <a:p>
            <a:pPr defTabSz="456440">
              <a:spcBef>
                <a:spcPct val="0"/>
              </a:spcBef>
            </a:pPr>
            <a:r>
              <a:rPr lang="es-ES_tradnl" altLang="es-MX" b="1" smtClean="0"/>
              <a:t>Figura 00. Patrón de metilación de dinucleótidos CpG en células normales Vs tumorales.</a:t>
            </a:r>
            <a:r>
              <a:rPr lang="es-ES_tradnl" altLang="es-MX" smtClean="0"/>
              <a:t> (A) Patrón de metilación de CpG en la región promotora de una célula normal. Los números 1, 2 y 3 de las cajas representan los exones, las líneas entre las cajas representan los intrones. Los dinucleótidos CpGs se encuentran en altas concentraciones cerca de la región promotora de los genes y generalmente no están metilados (círculos blancos). La ausencia de metilación en la región promotora de células normales está asociada con un sitio de transcripción activa (flecha). Esos dinucleótidos son generalmente raros en el resto del genoma que generalmente se encuentra metilado (círculos negros). (B) Patrón de metilación en dinucleótidos CpG en células tumorales. La metilación de las CpG en la región promotora está asociada con la supresión de la transcripción del gen (X) (16).</a:t>
            </a:r>
            <a:endParaRPr lang="es-MX" altLang="es-MX" smtClean="0"/>
          </a:p>
          <a:p>
            <a:pPr defTabSz="456440">
              <a:spcBef>
                <a:spcPct val="0"/>
              </a:spcBef>
            </a:pPr>
            <a:endParaRPr lang="es-ES_tradnl" altLang="es-MX" smtClean="0">
              <a:latin typeface="Arial" pitchFamily="34" charset="0"/>
            </a:endParaRPr>
          </a:p>
          <a:p>
            <a:pPr defTabSz="456440">
              <a:spcBef>
                <a:spcPct val="0"/>
              </a:spcBef>
            </a:pPr>
            <a:endParaRPr lang="es-ES_tradnl" altLang="es-MX" smtClean="0">
              <a:latin typeface="Arial" pitchFamily="34" charset="0"/>
            </a:endParaRPr>
          </a:p>
        </p:txBody>
      </p:sp>
      <p:sp>
        <p:nvSpPr>
          <p:cNvPr id="79877" name="Marcador de número de diapositiva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8778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8778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8778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8778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pPr>
            <a:fld id="{69F15413-FDC3-44F3-9F85-B44603DA5B1F}" type="slidenum">
              <a:rPr lang="es-ES_tradnl" altLang="es-MX"/>
              <a:pPr algn="r" eaLnBrk="1" hangingPunct="1">
                <a:spcBef>
                  <a:spcPct val="0"/>
                </a:spcBef>
              </a:pPr>
              <a:t>15</a:t>
            </a:fld>
            <a:endParaRPr lang="es-ES_tradnl" alt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finales del siglo pasado, la identificación de las variantes genéticas asociadas</a:t>
            </a:r>
            <a:r>
              <a:rPr lang="es-ES" baseline="0" dirty="0" smtClean="0"/>
              <a:t> a la obesidad. Permitieron conocer que la Obesidad  en las personas que eran portadoras de una mutación en un gen, podían tener alteraciones en la regulación del apetito, en la ruta metabólica de la </a:t>
            </a:r>
            <a:r>
              <a:rPr lang="es-ES" baseline="0" dirty="0" err="1" smtClean="0"/>
              <a:t>leptina-melanocortina</a:t>
            </a:r>
            <a:r>
              <a:rPr lang="es-ES" baseline="0" dirty="0" smtClean="0"/>
              <a:t>, incluyendo en la </a:t>
            </a:r>
            <a:r>
              <a:rPr lang="es-ES" baseline="0" dirty="0" err="1" smtClean="0"/>
              <a:t>leptina</a:t>
            </a:r>
            <a:r>
              <a:rPr lang="es-ES" baseline="0" dirty="0" smtClean="0"/>
              <a:t>, el receptor de </a:t>
            </a:r>
            <a:r>
              <a:rPr lang="es-ES" baseline="0" dirty="0" err="1" smtClean="0"/>
              <a:t>leptina</a:t>
            </a:r>
            <a:r>
              <a:rPr lang="es-ES" baseline="0" dirty="0" smtClean="0"/>
              <a:t>, pro-</a:t>
            </a:r>
            <a:r>
              <a:rPr lang="es-ES" baseline="0" dirty="0" err="1" smtClean="0"/>
              <a:t>opiomelanocortina</a:t>
            </a:r>
            <a:r>
              <a:rPr lang="es-ES" baseline="0" dirty="0" smtClean="0"/>
              <a:t> (POMC) y en el receptor de </a:t>
            </a:r>
            <a:r>
              <a:rPr lang="es-ES" baseline="0" dirty="0" err="1" smtClean="0"/>
              <a:t>melanocortina</a:t>
            </a:r>
            <a:r>
              <a:rPr lang="es-ES" baseline="0" dirty="0" smtClean="0"/>
              <a:t> 4 (MC4R).</a:t>
            </a:r>
          </a:p>
          <a:p>
            <a:endParaRPr lang="es-ES" baseline="0" dirty="0" smtClean="0"/>
          </a:p>
          <a:p>
            <a:r>
              <a:rPr lang="es-ES" baseline="0" dirty="0" smtClean="0"/>
              <a:t>Desde hace apenas 15 años los avances en la biología molecular y la genómica, han permitido a los investigadores estudiar la variación de millones de sitios del genoma humano en relación a la adiposidad. </a:t>
            </a:r>
            <a:endParaRPr lang="es-ES" dirty="0"/>
          </a:p>
        </p:txBody>
      </p:sp>
      <p:sp>
        <p:nvSpPr>
          <p:cNvPr id="4" name="3 Marcador de número de diapositiva"/>
          <p:cNvSpPr>
            <a:spLocks noGrp="1"/>
          </p:cNvSpPr>
          <p:nvPr>
            <p:ph type="sldNum" sz="quarter" idx="10"/>
          </p:nvPr>
        </p:nvSpPr>
        <p:spPr/>
        <p:txBody>
          <a:bodyPr/>
          <a:lstStyle/>
          <a:p>
            <a:fld id="{A6CB0F1F-2C9D-4600-BE51-40991A77FD67}" type="slidenum">
              <a:rPr lang="es-ES" smtClean="0"/>
              <a:t>16</a:t>
            </a:fld>
            <a:endParaRPr lang="es-ES"/>
          </a:p>
        </p:txBody>
      </p:sp>
    </p:spTree>
    <p:extLst>
      <p:ext uri="{BB962C8B-B14F-4D97-AF65-F5344CB8AC3E}">
        <p14:creationId xmlns:p14="http://schemas.microsoft.com/office/powerpoint/2010/main" val="282281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519" indent="-285080" eaLnBrk="0" hangingPunct="0">
              <a:spcBef>
                <a:spcPct val="30000"/>
              </a:spcBef>
              <a:defRPr sz="1200">
                <a:solidFill>
                  <a:schemeClr val="tx1"/>
                </a:solidFill>
                <a:latin typeface="Calibri" pitchFamily="34" charset="0"/>
                <a:ea typeface="MS PGothic" pitchFamily="34" charset="-128"/>
              </a:defRPr>
            </a:lvl2pPr>
            <a:lvl3pPr marL="1141878" indent="-227441" eaLnBrk="0" hangingPunct="0">
              <a:spcBef>
                <a:spcPct val="30000"/>
              </a:spcBef>
              <a:defRPr sz="1200">
                <a:solidFill>
                  <a:schemeClr val="tx1"/>
                </a:solidFill>
                <a:latin typeface="Calibri" pitchFamily="34" charset="0"/>
                <a:ea typeface="MS PGothic" pitchFamily="34" charset="-128"/>
              </a:defRPr>
            </a:lvl3pPr>
            <a:lvl4pPr marL="1599875" indent="-227441" eaLnBrk="0" hangingPunct="0">
              <a:spcBef>
                <a:spcPct val="30000"/>
              </a:spcBef>
              <a:defRPr sz="1200">
                <a:solidFill>
                  <a:schemeClr val="tx1"/>
                </a:solidFill>
                <a:latin typeface="Calibri" pitchFamily="34" charset="0"/>
                <a:ea typeface="MS PGothic" pitchFamily="34" charset="-128"/>
              </a:defRPr>
            </a:lvl4pPr>
            <a:lvl5pPr marL="2056314" indent="-227441" eaLnBrk="0" hangingPunct="0">
              <a:spcBef>
                <a:spcPct val="30000"/>
              </a:spcBef>
              <a:defRPr sz="1200">
                <a:solidFill>
                  <a:schemeClr val="tx1"/>
                </a:solidFill>
                <a:latin typeface="Calibri" pitchFamily="34" charset="0"/>
                <a:ea typeface="MS PGothic" pitchFamily="34" charset="-128"/>
              </a:defRPr>
            </a:lvl5pPr>
            <a:lvl6pPr marL="250496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61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2265"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50916" indent="-227441" defTabSz="86147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F3F5203-9E8A-43B9-BF5F-23CEE9228630}" type="slidenum">
              <a:rPr lang="es-ES" altLang="es-MX" smtClean="0">
                <a:latin typeface="Arial" pitchFamily="34" charset="0"/>
                <a:cs typeface="Arial" pitchFamily="34" charset="0"/>
              </a:rPr>
              <a:pPr eaLnBrk="1" hangingPunct="1">
                <a:spcBef>
                  <a:spcPct val="0"/>
                </a:spcBef>
              </a:pPr>
              <a:t>20</a:t>
            </a:fld>
            <a:endParaRPr lang="es-ES" altLang="es-MX" smtClean="0">
              <a:latin typeface="Arial" pitchFamily="34" charset="0"/>
              <a:cs typeface="Arial" pitchFamily="34" charset="0"/>
            </a:endParaRPr>
          </a:p>
        </p:txBody>
      </p:sp>
      <p:sp>
        <p:nvSpPr>
          <p:cNvPr id="74755"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6440"/>
            <a:r>
              <a:rPr lang="es-MX" altLang="es-MX" smtClean="0">
                <a:latin typeface="Arial" pitchFamily="34" charset="0"/>
                <a:cs typeface="Arial" pitchFamily="34" charset="0"/>
              </a:rPr>
              <a:t>5 al 10% de todos los cánceres son causados por defectos genéticos. 90-95% por factores ambientales y estilo de vida, incluyendo dieta (30-35%) humo de tabaco (25-30%) y alcohol (4-6%).</a:t>
            </a:r>
          </a:p>
          <a:p>
            <a:pPr defTabSz="456440"/>
            <a:r>
              <a:rPr lang="es-MX" altLang="en-US" sz="1000"/>
              <a:t>Noorwati Sutandyo. Nutritional Carcinogenesis, Vol 42 • Number 1 • January 2010</a:t>
            </a:r>
            <a:endParaRPr lang="es-ES" altLang="es-MX" sz="100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err="1" smtClean="0"/>
              <a:t>Danaei</a:t>
            </a:r>
            <a:r>
              <a:rPr lang="es-MX" dirty="0" smtClean="0"/>
              <a:t> et al. Calculó</a:t>
            </a:r>
            <a:r>
              <a:rPr lang="es-MX" baseline="0" dirty="0" smtClean="0"/>
              <a:t> en 2005 que el 21% de las muertes por cáncer de mama registradas en el mundo son atribuibles al consumo de alcohol, sobrepeso, obesidad y la falta de actividad física (factores modificables).</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La carcinogénesis es un proceso a través del cual una célula evade los mecanismos de control de crecimiento normales y se divide de forma descontrolada; surge como resultado de alteraciones químicas o biológicas que ocurren en células normales en un proceso de pasos múltiples que involucra cambios a nivel genético (inicio), la promoción y progresión de tumores malignos (1). El cáncer aparece cuando una sola célula acumula mutaciones, generalmente durante varios años, escapando de los procesos de control de la proliferación y muerte celular. La transformación de una célula normal en tumoral, conlleva una pérdida de su capacidad para responder a factores inhibidores del crecimiento, se genera como consecuencia la acumulación progresiva de defectos en el genoma, que contribuyen, en su conjunto, a la generación y progresión tumoral. La gran mayoría de los tipos tumorales presenta una enorme variedad de funciones génicas alteradas, incluyendo la activación de genes promotores del crecimiento, así como el silenciamiento de genes con funciones supresoras de la proliferación celular. En general, el metabolismo de las células de cáncer es resultado directo de la modulación de rutas de señalización en que oncogenes y genes supresores de tumor pueden perder su actividad normal afectando también la actividad de enzimas metabólicas y permitiendo que las células adquieran la capacidad de formar tumores (2).</a:t>
            </a:r>
            <a:endParaRPr lang="es-MX" sz="1200" kern="1200" dirty="0" smtClean="0">
              <a:solidFill>
                <a:schemeClr val="tx1"/>
              </a:solidFill>
              <a:effectLst/>
              <a:latin typeface="+mn-lt"/>
              <a:ea typeface="+mn-ea"/>
              <a:cs typeface="+mn-cs"/>
            </a:endParaRPr>
          </a:p>
          <a:p>
            <a:endParaRPr lang="es-MX" baseline="0" dirty="0" smtClean="0"/>
          </a:p>
        </p:txBody>
      </p:sp>
      <p:sp>
        <p:nvSpPr>
          <p:cNvPr id="4" name="3 Marcador de número de diapositiva"/>
          <p:cNvSpPr>
            <a:spLocks noGrp="1"/>
          </p:cNvSpPr>
          <p:nvPr>
            <p:ph type="sldNum" sz="quarter" idx="10"/>
          </p:nvPr>
        </p:nvSpPr>
        <p:spPr/>
        <p:txBody>
          <a:bodyPr/>
          <a:lstStyle/>
          <a:p>
            <a:fld id="{FBC36B47-6CD8-4B17-8894-41402E8C8F9B}" type="slidenum">
              <a:rPr lang="es-MX" smtClean="0"/>
              <a:t>21</a:t>
            </a:fld>
            <a:endParaRPr lang="es-MX"/>
          </a:p>
        </p:txBody>
      </p:sp>
    </p:spTree>
    <p:extLst>
      <p:ext uri="{BB962C8B-B14F-4D97-AF65-F5344CB8AC3E}">
        <p14:creationId xmlns:p14="http://schemas.microsoft.com/office/powerpoint/2010/main" val="325443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AA69A3B9-3B28-41A6-8904-CF2D64E773FC}" type="slidenum">
              <a:rPr lang="en-US" smtClean="0"/>
              <a:t>24</a:t>
            </a:fld>
            <a:endParaRPr lang="en-US"/>
          </a:p>
        </p:txBody>
      </p:sp>
    </p:spTree>
    <p:extLst>
      <p:ext uri="{BB962C8B-B14F-4D97-AF65-F5344CB8AC3E}">
        <p14:creationId xmlns:p14="http://schemas.microsoft.com/office/powerpoint/2010/main" val="217111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B32C192-3114-4928-978F-2B73F7597C8A}" type="datetimeFigureOut">
              <a:rPr lang="es-ES" smtClean="0"/>
              <a:t>18/05/2017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32C192-3114-4928-978F-2B73F7597C8A}" type="datetimeFigureOut">
              <a:rPr lang="es-ES" smtClean="0"/>
              <a:t>18/05/2017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32C192-3114-4928-978F-2B73F7597C8A}" type="datetimeFigureOut">
              <a:rPr lang="es-ES" smtClean="0"/>
              <a:t>18/05/2017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B32C192-3114-4928-978F-2B73F7597C8A}" type="datetimeFigureOut">
              <a:rPr lang="es-ES" smtClean="0"/>
              <a:t>18/05/2017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B32C192-3114-4928-978F-2B73F7597C8A}" type="datetimeFigureOut">
              <a:rPr lang="es-ES" smtClean="0"/>
              <a:t>18/05/2017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B32C192-3114-4928-978F-2B73F7597C8A}" type="datetimeFigureOut">
              <a:rPr lang="es-ES" smtClean="0"/>
              <a:t>18/05/2017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7B32C192-3114-4928-978F-2B73F7597C8A}" type="datetimeFigureOut">
              <a:rPr lang="es-ES" smtClean="0"/>
              <a:t>18/05/2017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B32C192-3114-4928-978F-2B73F7597C8A}" type="datetimeFigureOut">
              <a:rPr lang="es-ES" smtClean="0"/>
              <a:t>18/05/2017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2C192-3114-4928-978F-2B73F7597C8A}" type="datetimeFigureOut">
              <a:rPr lang="es-ES" smtClean="0"/>
              <a:t>18/05/2017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DA5B4F7-2A9E-4D7A-9E58-8EA8A59B3F58}"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B32C192-3114-4928-978F-2B73F7597C8A}" type="datetimeFigureOut">
              <a:rPr lang="es-ES" smtClean="0"/>
              <a:t>18/05/2017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DA5B4F7-2A9E-4D7A-9E58-8EA8A59B3F58}"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7B32C192-3114-4928-978F-2B73F7597C8A}" type="datetimeFigureOut">
              <a:rPr lang="es-ES" smtClean="0"/>
              <a:t>18/05/2017</a:t>
            </a:fld>
            <a:endParaRPr lang="es-ES"/>
          </a:p>
        </p:txBody>
      </p:sp>
      <p:sp>
        <p:nvSpPr>
          <p:cNvPr id="9" name="Slide Number Placeholder 8"/>
          <p:cNvSpPr>
            <a:spLocks noGrp="1"/>
          </p:cNvSpPr>
          <p:nvPr>
            <p:ph type="sldNum" sz="quarter" idx="11"/>
          </p:nvPr>
        </p:nvSpPr>
        <p:spPr/>
        <p:txBody>
          <a:bodyPr/>
          <a:lstStyle/>
          <a:p>
            <a:fld id="{6DA5B4F7-2A9E-4D7A-9E58-8EA8A59B3F58}"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DA5B4F7-2A9E-4D7A-9E58-8EA8A59B3F58}"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B32C192-3114-4928-978F-2B73F7597C8A}" type="datetimeFigureOut">
              <a:rPr lang="es-ES" smtClean="0"/>
              <a:t>18/05/2017</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asomep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Resultado de imagen para asomep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Resultado de imagen para asomep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Resultado de imagen para asome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893" y="-209"/>
            <a:ext cx="2136611" cy="2136611"/>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612775" y="2175383"/>
            <a:ext cx="7047185" cy="2308324"/>
          </a:xfrm>
          <a:prstGeom prst="rect">
            <a:avLst/>
          </a:prstGeom>
          <a:noFill/>
        </p:spPr>
        <p:txBody>
          <a:bodyPr wrap="square" rtlCol="0">
            <a:spAutoFit/>
          </a:bodyPr>
          <a:lstStyle/>
          <a:p>
            <a:pPr algn="ctr"/>
            <a:r>
              <a:rPr lang="es-ES" sz="4800" b="1" dirty="0" smtClean="0">
                <a:latin typeface="Century Gothic" panose="020B0502020202020204" pitchFamily="34" charset="0"/>
              </a:rPr>
              <a:t>Vínculos </a:t>
            </a:r>
            <a:r>
              <a:rPr lang="es-ES" sz="4800" b="1" dirty="0" err="1" smtClean="0">
                <a:solidFill>
                  <a:schemeClr val="tx1">
                    <a:lumMod val="75000"/>
                    <a:lumOff val="25000"/>
                  </a:schemeClr>
                </a:solidFill>
                <a:latin typeface="Century Gothic" panose="020B0502020202020204" pitchFamily="34" charset="0"/>
              </a:rPr>
              <a:t>Epigenéticos</a:t>
            </a:r>
            <a:r>
              <a:rPr lang="es-ES" sz="4800" b="1" dirty="0" smtClean="0">
                <a:latin typeface="Century Gothic" panose="020B0502020202020204" pitchFamily="34" charset="0"/>
              </a:rPr>
              <a:t> </a:t>
            </a:r>
          </a:p>
          <a:p>
            <a:pPr algn="ctr"/>
            <a:r>
              <a:rPr lang="es-ES" sz="4800" b="1" dirty="0" smtClean="0">
                <a:latin typeface="Century Gothic" panose="020B0502020202020204" pitchFamily="34" charset="0"/>
              </a:rPr>
              <a:t>entre la </a:t>
            </a:r>
            <a:r>
              <a:rPr lang="es-ES" sz="4800" b="1" dirty="0" smtClean="0">
                <a:solidFill>
                  <a:srgbClr val="FFC000"/>
                </a:solidFill>
                <a:latin typeface="Century Gothic" panose="020B0502020202020204" pitchFamily="34" charset="0"/>
              </a:rPr>
              <a:t>Obesidad</a:t>
            </a:r>
            <a:r>
              <a:rPr lang="es-ES" sz="4800" b="1" dirty="0" smtClean="0">
                <a:latin typeface="Century Gothic" panose="020B0502020202020204" pitchFamily="34" charset="0"/>
              </a:rPr>
              <a:t> </a:t>
            </a:r>
          </a:p>
          <a:p>
            <a:pPr algn="ctr"/>
            <a:r>
              <a:rPr lang="es-ES" sz="4800" b="1" dirty="0" smtClean="0">
                <a:latin typeface="Century Gothic" panose="020B0502020202020204" pitchFamily="34" charset="0"/>
              </a:rPr>
              <a:t>y el </a:t>
            </a:r>
            <a:r>
              <a:rPr lang="es-ES" sz="4800" b="1" dirty="0" smtClean="0">
                <a:solidFill>
                  <a:srgbClr val="C00000"/>
                </a:solidFill>
                <a:latin typeface="Century Gothic" panose="020B0502020202020204" pitchFamily="34" charset="0"/>
              </a:rPr>
              <a:t>Cáncer de mama</a:t>
            </a:r>
            <a:endParaRPr lang="es-ES" sz="4800" b="1" dirty="0">
              <a:solidFill>
                <a:srgbClr val="C00000"/>
              </a:solidFill>
              <a:latin typeface="Century Gothic" panose="020B0502020202020204" pitchFamily="34" charset="0"/>
            </a:endParaRPr>
          </a:p>
        </p:txBody>
      </p:sp>
      <p:sp>
        <p:nvSpPr>
          <p:cNvPr id="8" name="7 CuadroTexto"/>
          <p:cNvSpPr txBox="1"/>
          <p:nvPr/>
        </p:nvSpPr>
        <p:spPr>
          <a:xfrm>
            <a:off x="4504929" y="5877271"/>
            <a:ext cx="3735318" cy="646331"/>
          </a:xfrm>
          <a:prstGeom prst="rect">
            <a:avLst/>
          </a:prstGeom>
          <a:noFill/>
        </p:spPr>
        <p:txBody>
          <a:bodyPr wrap="none" rtlCol="0">
            <a:spAutoFit/>
          </a:bodyPr>
          <a:lstStyle/>
          <a:p>
            <a:r>
              <a:rPr lang="es-ES" b="1" dirty="0" smtClean="0">
                <a:latin typeface="Century Gothic" panose="020B0502020202020204" pitchFamily="34" charset="0"/>
              </a:rPr>
              <a:t>M. N C. </a:t>
            </a:r>
            <a:r>
              <a:rPr lang="es-ES" b="1" dirty="0" err="1" smtClean="0">
                <a:latin typeface="Century Gothic" panose="020B0502020202020204" pitchFamily="34" charset="0"/>
              </a:rPr>
              <a:t>Rubiceli</a:t>
            </a:r>
            <a:r>
              <a:rPr lang="es-ES" b="1" dirty="0" smtClean="0">
                <a:latin typeface="Century Gothic" panose="020B0502020202020204" pitchFamily="34" charset="0"/>
              </a:rPr>
              <a:t> Medina Aguilar</a:t>
            </a:r>
          </a:p>
          <a:p>
            <a:endParaRPr lang="es-ES" b="1" dirty="0">
              <a:latin typeface="Century Gothic" panose="020B0502020202020204" pitchFamily="34" charset="0"/>
            </a:endParaRPr>
          </a:p>
        </p:txBody>
      </p:sp>
    </p:spTree>
    <p:extLst>
      <p:ext uri="{BB962C8B-B14F-4D97-AF65-F5344CB8AC3E}">
        <p14:creationId xmlns:p14="http://schemas.microsoft.com/office/powerpoint/2010/main" val="289002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332656"/>
            <a:ext cx="6942955" cy="400110"/>
          </a:xfrm>
          <a:prstGeom prst="rect">
            <a:avLst/>
          </a:prstGeom>
          <a:noFill/>
        </p:spPr>
        <p:txBody>
          <a:bodyPr wrap="square" rtlCol="0">
            <a:spAutoFit/>
          </a:bodyPr>
          <a:lstStyle/>
          <a:p>
            <a:pPr algn="ctr"/>
            <a:r>
              <a:rPr lang="es-ES" sz="2000" b="1" dirty="0" smtClean="0">
                <a:latin typeface="Century Gothic" panose="020B0502020202020204" pitchFamily="34" charset="0"/>
              </a:rPr>
              <a:t>Genética y </a:t>
            </a:r>
            <a:r>
              <a:rPr lang="es-ES" sz="2000" b="1" dirty="0" err="1" smtClean="0">
                <a:latin typeface="Century Gothic" panose="020B0502020202020204" pitchFamily="34" charset="0"/>
              </a:rPr>
              <a:t>Epigenética</a:t>
            </a:r>
            <a:r>
              <a:rPr lang="es-ES" sz="2000" b="1" dirty="0" smtClean="0">
                <a:latin typeface="Century Gothic" panose="020B0502020202020204" pitchFamily="34" charset="0"/>
              </a:rPr>
              <a:t> de la Obesidad</a:t>
            </a:r>
            <a:endParaRPr lang="es-ES" sz="2000" b="1" dirty="0">
              <a:latin typeface="Century Gothic" panose="020B0502020202020204" pitchFamily="34" charset="0"/>
            </a:endParaRPr>
          </a:p>
        </p:txBody>
      </p:sp>
      <p:sp>
        <p:nvSpPr>
          <p:cNvPr id="5" name="4 CuadroTexto"/>
          <p:cNvSpPr txBox="1"/>
          <p:nvPr/>
        </p:nvSpPr>
        <p:spPr>
          <a:xfrm>
            <a:off x="755576" y="1340768"/>
            <a:ext cx="7416824" cy="870688"/>
          </a:xfrm>
          <a:prstGeom prst="rect">
            <a:avLst/>
          </a:prstGeom>
          <a:noFill/>
          <a:ln>
            <a:solidFill>
              <a:srgbClr val="92D050"/>
            </a:solidFill>
          </a:ln>
        </p:spPr>
        <p:txBody>
          <a:bodyPr wrap="square" rtlCol="0">
            <a:spAutoFit/>
          </a:bodyPr>
          <a:lstStyle/>
          <a:p>
            <a:pPr marL="285750" indent="-285750">
              <a:lnSpc>
                <a:spcPct val="150000"/>
              </a:lnSpc>
              <a:buFont typeface="Arial" panose="020B0604020202020204" pitchFamily="34" charset="0"/>
              <a:buChar char="•"/>
            </a:pPr>
            <a:r>
              <a:rPr lang="es-ES" dirty="0" smtClean="0">
                <a:latin typeface="Century Gothic" panose="020B0502020202020204" pitchFamily="34" charset="0"/>
              </a:rPr>
              <a:t>La variabilidad genética contribuye a la susceptibilidad de presentar obesidad.</a:t>
            </a:r>
            <a:endParaRPr lang="es-ES" dirty="0">
              <a:latin typeface="Century Gothic" panose="020B0502020202020204" pitchFamily="34" charset="0"/>
            </a:endParaRPr>
          </a:p>
        </p:txBody>
      </p:sp>
      <p:sp>
        <p:nvSpPr>
          <p:cNvPr id="6" name="5 CuadroTexto"/>
          <p:cNvSpPr txBox="1"/>
          <p:nvPr/>
        </p:nvSpPr>
        <p:spPr>
          <a:xfrm>
            <a:off x="683568" y="4106396"/>
            <a:ext cx="7488832" cy="1338828"/>
          </a:xfrm>
          <a:prstGeom prst="rect">
            <a:avLst/>
          </a:prstGeom>
          <a:noFill/>
          <a:ln>
            <a:solidFill>
              <a:srgbClr val="92D050"/>
            </a:solidFill>
          </a:ln>
        </p:spPr>
        <p:txBody>
          <a:bodyPr wrap="square" rtlCol="0">
            <a:spAutoFit/>
          </a:bodyPr>
          <a:lstStyle/>
          <a:p>
            <a:pPr marL="285750" indent="-285750">
              <a:lnSpc>
                <a:spcPct val="150000"/>
              </a:lnSpc>
              <a:buFont typeface="Arial" panose="020B0604020202020204" pitchFamily="34" charset="0"/>
              <a:buChar char="•"/>
            </a:pPr>
            <a:r>
              <a:rPr lang="es-ES" dirty="0" smtClean="0">
                <a:latin typeface="Century Gothic" panose="020B0502020202020204" pitchFamily="34" charset="0"/>
              </a:rPr>
              <a:t>Los cambios heredables que afectan la función de los genes, pero que no modifican la secuencia del DNA  (mecanismos </a:t>
            </a:r>
            <a:r>
              <a:rPr lang="es-ES" dirty="0" err="1" smtClean="0">
                <a:latin typeface="Century Gothic" panose="020B0502020202020204" pitchFamily="34" charset="0"/>
              </a:rPr>
              <a:t>epigenéticos</a:t>
            </a:r>
            <a:r>
              <a:rPr lang="es-ES" dirty="0" smtClean="0">
                <a:latin typeface="Century Gothic" panose="020B0502020202020204" pitchFamily="34" charset="0"/>
              </a:rPr>
              <a:t>).</a:t>
            </a:r>
          </a:p>
        </p:txBody>
      </p:sp>
      <p:cxnSp>
        <p:nvCxnSpPr>
          <p:cNvPr id="8" name="7 Conector recto de flecha"/>
          <p:cNvCxnSpPr>
            <a:stCxn id="5" idx="2"/>
          </p:cNvCxnSpPr>
          <p:nvPr/>
        </p:nvCxnSpPr>
        <p:spPr>
          <a:xfrm>
            <a:off x="4463988" y="2211456"/>
            <a:ext cx="0" cy="5694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4464833" y="3573016"/>
            <a:ext cx="0" cy="4912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10 Elipse"/>
          <p:cNvSpPr/>
          <p:nvPr/>
        </p:nvSpPr>
        <p:spPr>
          <a:xfrm>
            <a:off x="3275856" y="2780928"/>
            <a:ext cx="2520280" cy="79208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Century Gothic" panose="020B0502020202020204" pitchFamily="34" charset="0"/>
              </a:rPr>
              <a:t>Obesidad</a:t>
            </a:r>
            <a:endParaRPr lang="es-E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88955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893"/>
          <a:stretch/>
        </p:blipFill>
        <p:spPr bwMode="auto">
          <a:xfrm>
            <a:off x="63647" y="633263"/>
            <a:ext cx="2916849" cy="324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0" y="23151"/>
            <a:ext cx="3486852" cy="369332"/>
          </a:xfrm>
          <a:prstGeom prst="rect">
            <a:avLst/>
          </a:prstGeom>
          <a:noFill/>
        </p:spPr>
        <p:txBody>
          <a:bodyPr wrap="none" rtlCol="0">
            <a:spAutoFit/>
          </a:bodyPr>
          <a:lstStyle/>
          <a:p>
            <a:r>
              <a:rPr lang="es-ES" b="1" dirty="0" smtClean="0">
                <a:latin typeface="Century Gothic" panose="020B0502020202020204" pitchFamily="34" charset="0"/>
              </a:rPr>
              <a:t>Genes asociados a obesidad</a:t>
            </a:r>
            <a:endParaRPr lang="es-ES" b="1" dirty="0">
              <a:latin typeface="Century Gothic" panose="020B0502020202020204" pitchFamily="34" charset="0"/>
            </a:endParaRPr>
          </a:p>
        </p:txBody>
      </p:sp>
      <p:sp>
        <p:nvSpPr>
          <p:cNvPr id="5" name="4 CuadroTexto"/>
          <p:cNvSpPr txBox="1"/>
          <p:nvPr/>
        </p:nvSpPr>
        <p:spPr>
          <a:xfrm>
            <a:off x="6192550" y="6581001"/>
            <a:ext cx="2951449" cy="276999"/>
          </a:xfrm>
          <a:prstGeom prst="rect">
            <a:avLst/>
          </a:prstGeom>
          <a:noFill/>
        </p:spPr>
        <p:txBody>
          <a:bodyPr wrap="none" rtlCol="0">
            <a:spAutoFit/>
          </a:bodyPr>
          <a:lstStyle/>
          <a:p>
            <a:r>
              <a:rPr lang="es-ES" sz="1200" b="1" dirty="0" err="1" smtClean="0">
                <a:latin typeface="Century Gothic" panose="020B0502020202020204" pitchFamily="34" charset="0"/>
              </a:rPr>
              <a:t>Gastroenterology</a:t>
            </a:r>
            <a:r>
              <a:rPr lang="es-ES" sz="1200" b="1" dirty="0" smtClean="0">
                <a:latin typeface="Century Gothic" panose="020B0502020202020204" pitchFamily="34" charset="0"/>
              </a:rPr>
              <a:t> 2017;152:1695-1706</a:t>
            </a:r>
            <a:endParaRPr lang="es-ES" sz="1200" b="1" dirty="0">
              <a:latin typeface="Century Gothic" panose="020B0502020202020204" pitchFamily="34" charset="0"/>
            </a:endParaRPr>
          </a:p>
        </p:txBody>
      </p:sp>
      <p:sp>
        <p:nvSpPr>
          <p:cNvPr id="6" name="5 CuadroTexto"/>
          <p:cNvSpPr txBox="1"/>
          <p:nvPr/>
        </p:nvSpPr>
        <p:spPr>
          <a:xfrm>
            <a:off x="5724128" y="23151"/>
            <a:ext cx="2483372" cy="1477328"/>
          </a:xfrm>
          <a:prstGeom prst="rect">
            <a:avLst/>
          </a:prstGeom>
          <a:noFill/>
        </p:spPr>
        <p:txBody>
          <a:bodyPr wrap="none" rtlCol="0">
            <a:spAutoFit/>
          </a:bodyPr>
          <a:lstStyle/>
          <a:p>
            <a:pPr algn="ctr"/>
            <a:r>
              <a:rPr lang="es-ES" dirty="0" smtClean="0">
                <a:latin typeface="Century Gothic" panose="020B0502020202020204" pitchFamily="34" charset="0"/>
              </a:rPr>
              <a:t>Variantes genéticas </a:t>
            </a:r>
          </a:p>
          <a:p>
            <a:pPr algn="ctr"/>
            <a:r>
              <a:rPr lang="es-ES" dirty="0" smtClean="0">
                <a:latin typeface="Century Gothic" panose="020B0502020202020204" pitchFamily="34" charset="0"/>
              </a:rPr>
              <a:t>contribuyen</a:t>
            </a:r>
          </a:p>
          <a:p>
            <a:pPr algn="ctr"/>
            <a:r>
              <a:rPr lang="es-ES" dirty="0" smtClean="0">
                <a:latin typeface="Century Gothic" panose="020B0502020202020204" pitchFamily="34" charset="0"/>
              </a:rPr>
              <a:t>entre el 40 y 85% </a:t>
            </a:r>
          </a:p>
          <a:p>
            <a:pPr algn="ctr"/>
            <a:r>
              <a:rPr lang="es-ES" dirty="0" smtClean="0">
                <a:latin typeface="Century Gothic" panose="020B0502020202020204" pitchFamily="34" charset="0"/>
              </a:rPr>
              <a:t>de la variación </a:t>
            </a:r>
          </a:p>
          <a:p>
            <a:pPr algn="ctr"/>
            <a:r>
              <a:rPr lang="es-ES" dirty="0" smtClean="0">
                <a:latin typeface="Century Gothic" panose="020B0502020202020204" pitchFamily="34" charset="0"/>
              </a:rPr>
              <a:t>en el IMC</a:t>
            </a:r>
            <a:endParaRPr lang="es-ES" dirty="0">
              <a:latin typeface="Century Gothic" panose="020B0502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496" y="1621318"/>
            <a:ext cx="6163503" cy="462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564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9"/>
          <p:cNvPicPr>
            <a:picLocks noChangeAspect="1"/>
          </p:cNvPicPr>
          <p:nvPr/>
        </p:nvPicPr>
        <p:blipFill rotWithShape="1">
          <a:blip r:embed="rId2">
            <a:extLst>
              <a:ext uri="{28A0092B-C50C-407E-A947-70E740481C1C}">
                <a14:useLocalDpi xmlns:a14="http://schemas.microsoft.com/office/drawing/2010/main" val="0"/>
              </a:ext>
            </a:extLst>
          </a:blip>
          <a:srcRect t="9399" b="13414"/>
          <a:stretch/>
        </p:blipFill>
        <p:spPr bwMode="auto">
          <a:xfrm>
            <a:off x="13756" y="260648"/>
            <a:ext cx="4286250" cy="311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Imagen 10"/>
          <p:cNvPicPr>
            <a:picLocks noChangeAspect="1"/>
          </p:cNvPicPr>
          <p:nvPr/>
        </p:nvPicPr>
        <p:blipFill rotWithShape="1">
          <a:blip r:embed="rId3">
            <a:extLst>
              <a:ext uri="{28A0092B-C50C-407E-A947-70E740481C1C}">
                <a14:useLocalDpi xmlns:a14="http://schemas.microsoft.com/office/drawing/2010/main" val="0"/>
              </a:ext>
            </a:extLst>
          </a:blip>
          <a:srcRect l="4211" t="-1152" r="20486" b="1152"/>
          <a:stretch/>
        </p:blipFill>
        <p:spPr bwMode="auto">
          <a:xfrm>
            <a:off x="4080222" y="144497"/>
            <a:ext cx="4384328"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11"/>
          <p:cNvSpPr txBox="1">
            <a:spLocks noChangeArrowheads="1"/>
          </p:cNvSpPr>
          <p:nvPr/>
        </p:nvSpPr>
        <p:spPr bwMode="auto">
          <a:xfrm>
            <a:off x="323527" y="3884563"/>
            <a:ext cx="777686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50000"/>
              </a:lnSpc>
            </a:pPr>
            <a:r>
              <a:rPr lang="es-ES_tradnl" altLang="en-US" sz="1800" dirty="0">
                <a:latin typeface="Century Gothic" panose="020B0502020202020204" pitchFamily="34" charset="0"/>
              </a:rPr>
              <a:t>Alteraciones en genes:</a:t>
            </a:r>
          </a:p>
          <a:p>
            <a:pPr lvl="1" algn="just" eaLnBrk="1" hangingPunct="1">
              <a:lnSpc>
                <a:spcPct val="150000"/>
              </a:lnSpc>
              <a:buFont typeface="Arial" pitchFamily="34" charset="0"/>
              <a:buChar char="•"/>
            </a:pPr>
            <a:r>
              <a:rPr lang="es-ES_tradnl" altLang="en-US" sz="1800" dirty="0">
                <a:latin typeface="Century Gothic" panose="020B0502020202020204" pitchFamily="34" charset="0"/>
              </a:rPr>
              <a:t>que se expresan en tejido adiposo.</a:t>
            </a:r>
          </a:p>
          <a:p>
            <a:pPr lvl="1" algn="just" eaLnBrk="1" hangingPunct="1">
              <a:lnSpc>
                <a:spcPct val="150000"/>
              </a:lnSpc>
              <a:buFont typeface="Arial" pitchFamily="34" charset="0"/>
              <a:buChar char="•"/>
            </a:pPr>
            <a:r>
              <a:rPr lang="es-ES_tradnl" altLang="en-US" sz="1800" dirty="0">
                <a:latin typeface="Century Gothic" panose="020B0502020202020204" pitchFamily="34" charset="0"/>
              </a:rPr>
              <a:t>genes metabólicos; </a:t>
            </a:r>
          </a:p>
          <a:p>
            <a:pPr lvl="1" algn="just" eaLnBrk="1" hangingPunct="1">
              <a:lnSpc>
                <a:spcPct val="150000"/>
              </a:lnSpc>
              <a:buFont typeface="Arial" pitchFamily="34" charset="0"/>
              <a:buChar char="•"/>
            </a:pPr>
            <a:r>
              <a:rPr lang="es-ES_tradnl" altLang="en-US" sz="1800" dirty="0">
                <a:latin typeface="Century Gothic" panose="020B0502020202020204" pitchFamily="34" charset="0"/>
              </a:rPr>
              <a:t>para controlar hambre y saciedad;</a:t>
            </a:r>
          </a:p>
          <a:p>
            <a:pPr lvl="1" algn="just" eaLnBrk="1" hangingPunct="1">
              <a:lnSpc>
                <a:spcPct val="150000"/>
              </a:lnSpc>
              <a:buFont typeface="Arial" pitchFamily="34" charset="0"/>
              <a:buChar char="•"/>
            </a:pPr>
            <a:r>
              <a:rPr lang="es-ES_tradnl" altLang="en-US" sz="1800" dirty="0">
                <a:latin typeface="Century Gothic" panose="020B0502020202020204" pitchFamily="34" charset="0"/>
              </a:rPr>
              <a:t> reguladores del  gasto energético;</a:t>
            </a:r>
          </a:p>
          <a:p>
            <a:pPr lvl="1" algn="just" eaLnBrk="1" hangingPunct="1">
              <a:lnSpc>
                <a:spcPct val="150000"/>
              </a:lnSpc>
              <a:buFont typeface="Arial" pitchFamily="34" charset="0"/>
              <a:buChar char="•"/>
            </a:pPr>
            <a:r>
              <a:rPr lang="es-ES_tradnl" altLang="en-US" sz="1800" dirty="0">
                <a:latin typeface="Century Gothic" panose="020B0502020202020204" pitchFamily="34" charset="0"/>
              </a:rPr>
              <a:t> reguladores del crecimiento </a:t>
            </a:r>
            <a:r>
              <a:rPr lang="es-ES_tradnl" altLang="en-US" sz="1800" dirty="0" smtClean="0">
                <a:latin typeface="Century Gothic" panose="020B0502020202020204" pitchFamily="34" charset="0"/>
              </a:rPr>
              <a:t>y </a:t>
            </a:r>
            <a:r>
              <a:rPr lang="es-ES_tradnl" altLang="en-US" sz="1800" dirty="0">
                <a:latin typeface="Century Gothic" panose="020B0502020202020204" pitchFamily="34" charset="0"/>
              </a:rPr>
              <a:t>diferenciación de adipocitos.</a:t>
            </a:r>
          </a:p>
        </p:txBody>
      </p:sp>
      <p:sp>
        <p:nvSpPr>
          <p:cNvPr id="36869" name="CuadroTexto 12"/>
          <p:cNvSpPr txBox="1">
            <a:spLocks noChangeArrowheads="1"/>
          </p:cNvSpPr>
          <p:nvPr/>
        </p:nvSpPr>
        <p:spPr bwMode="auto">
          <a:xfrm rot="5400000">
            <a:off x="5828296" y="2888840"/>
            <a:ext cx="5895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s-ES_tradnl" altLang="en-US" sz="1800" b="1" dirty="0" err="1" smtClean="0">
                <a:solidFill>
                  <a:schemeClr val="bg1"/>
                </a:solidFill>
                <a:latin typeface="Century Gothic" panose="020B0502020202020204" pitchFamily="34" charset="0"/>
              </a:rPr>
              <a:t>Suceptibilidad</a:t>
            </a:r>
            <a:r>
              <a:rPr lang="es-ES_tradnl" altLang="en-US" sz="1800" b="1" dirty="0" smtClean="0">
                <a:solidFill>
                  <a:schemeClr val="bg1"/>
                </a:solidFill>
                <a:latin typeface="Century Gothic" panose="020B0502020202020204" pitchFamily="34" charset="0"/>
              </a:rPr>
              <a:t>  genética a la Obesidad</a:t>
            </a:r>
            <a:endParaRPr lang="es-ES_tradnl" altLang="en-US"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67408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latin typeface="Century Gothic" panose="020B0502020202020204" pitchFamily="34" charset="0"/>
              </a:rPr>
              <a:t>EPIGENÉTICA</a:t>
            </a:r>
            <a:endParaRPr lang="es-ES" dirty="0">
              <a:latin typeface="Century Gothic" panose="020B0502020202020204" pitchFamily="34" charset="0"/>
            </a:endParaRPr>
          </a:p>
        </p:txBody>
      </p:sp>
      <p:sp>
        <p:nvSpPr>
          <p:cNvPr id="3" name="2 Marcador de contenido"/>
          <p:cNvSpPr>
            <a:spLocks noGrp="1"/>
          </p:cNvSpPr>
          <p:nvPr>
            <p:ph idx="1"/>
          </p:nvPr>
        </p:nvSpPr>
        <p:spPr>
          <a:xfrm>
            <a:off x="395536" y="1556792"/>
            <a:ext cx="7920880" cy="3888432"/>
          </a:xfrm>
        </p:spPr>
        <p:txBody>
          <a:bodyPr>
            <a:noAutofit/>
          </a:bodyPr>
          <a:lstStyle/>
          <a:p>
            <a:pPr algn="ctr"/>
            <a:r>
              <a:rPr lang="es-ES" sz="4000" dirty="0" smtClean="0">
                <a:latin typeface="Century Gothic" panose="020B0502020202020204" pitchFamily="34" charset="0"/>
              </a:rPr>
              <a:t>Estudia los cambios en la función génica, que no implican modificaciones en la secuencia del ADN.</a:t>
            </a:r>
          </a:p>
          <a:p>
            <a:pPr marL="114300" indent="0" algn="ctr">
              <a:buNone/>
            </a:pPr>
            <a:endParaRPr lang="es-ES" sz="4000" dirty="0" smtClean="0">
              <a:latin typeface="Century Gothic" panose="020B0502020202020204" pitchFamily="34" charset="0"/>
            </a:endParaRPr>
          </a:p>
          <a:p>
            <a:pPr algn="ctr"/>
            <a:r>
              <a:rPr lang="es-ES" sz="4000" dirty="0" smtClean="0">
                <a:latin typeface="Century Gothic" panose="020B0502020202020204" pitchFamily="34" charset="0"/>
              </a:rPr>
              <a:t>Heredables y Reversibles</a:t>
            </a:r>
            <a:endParaRPr lang="es-ES" sz="4000" dirty="0">
              <a:latin typeface="Century Gothic" panose="020B0502020202020204" pitchFamily="34" charset="0"/>
            </a:endParaRPr>
          </a:p>
        </p:txBody>
      </p:sp>
    </p:spTree>
    <p:extLst>
      <p:ext uri="{BB962C8B-B14F-4D97-AF65-F5344CB8AC3E}">
        <p14:creationId xmlns:p14="http://schemas.microsoft.com/office/powerpoint/2010/main" val="1902318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auto">
          <a:xfrm>
            <a:off x="0" y="0"/>
            <a:ext cx="9144000" cy="461665"/>
          </a:xfrm>
          <a:prstGeom prst="rect">
            <a:avLst/>
          </a:prstGeom>
          <a:solidFill>
            <a:schemeClr val="tx1">
              <a:lumMod val="75000"/>
              <a:lumOff val="25000"/>
            </a:schemeClr>
          </a:solidFill>
          <a:ln w="9525">
            <a:noFill/>
            <a:miter lim="800000"/>
            <a:headEnd/>
            <a:tailEnd/>
          </a:ln>
          <a:effectLst>
            <a:outerShdw dist="38100" dir="2700000" algn="tl" rotWithShape="0">
              <a:srgbClr val="E0C1FF">
                <a:alpha val="42998"/>
              </a:srgbClr>
            </a:outerShdw>
          </a:effec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defRPr/>
            </a:pPr>
            <a:r>
              <a:rPr lang="es-ES" sz="2400" b="1" dirty="0" smtClean="0">
                <a:solidFill>
                  <a:schemeClr val="bg1"/>
                </a:solidFill>
                <a:latin typeface="Century Gothic" panose="020B0502020202020204" pitchFamily="34" charset="0"/>
                <a:cs typeface="Arial" panose="020B0604020202020204" pitchFamily="34" charset="0"/>
              </a:rPr>
              <a:t> Factores ambientales modifican la expresión genética</a:t>
            </a:r>
          </a:p>
        </p:txBody>
      </p:sp>
      <p:sp>
        <p:nvSpPr>
          <p:cNvPr id="2" name="1 CuadroTexto"/>
          <p:cNvSpPr txBox="1"/>
          <p:nvPr/>
        </p:nvSpPr>
        <p:spPr>
          <a:xfrm>
            <a:off x="1907704" y="3501008"/>
            <a:ext cx="1584176" cy="830997"/>
          </a:xfrm>
          <a:prstGeom prst="rect">
            <a:avLst/>
          </a:prstGeom>
          <a:solidFill>
            <a:srgbClr val="92D050"/>
          </a:solidFill>
        </p:spPr>
        <p:txBody>
          <a:bodyPr wrap="square" rtlCol="0">
            <a:spAutoFit/>
          </a:bodyPr>
          <a:lstStyle/>
          <a:p>
            <a:pPr algn="ctr"/>
            <a:r>
              <a:rPr lang="es-ES" sz="1600" b="1" dirty="0" smtClean="0">
                <a:latin typeface="Century Gothic" panose="020B0502020202020204" pitchFamily="34" charset="0"/>
              </a:rPr>
              <a:t>Factores</a:t>
            </a:r>
          </a:p>
          <a:p>
            <a:pPr algn="ctr"/>
            <a:r>
              <a:rPr lang="es-ES" sz="1600" b="1" dirty="0" smtClean="0">
                <a:latin typeface="Century Gothic" panose="020B0502020202020204" pitchFamily="34" charset="0"/>
              </a:rPr>
              <a:t>Ambientales Obesidad</a:t>
            </a:r>
            <a:endParaRPr lang="es-ES" sz="1600" b="1" dirty="0">
              <a:latin typeface="Century Gothic" panose="020B050202020202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2929"/>
            <a:ext cx="82486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91" y="4725144"/>
            <a:ext cx="7882359"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61048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n 5"/>
          <p:cNvPicPr>
            <a:picLocks noChangeAspect="1"/>
          </p:cNvPicPr>
          <p:nvPr/>
        </p:nvPicPr>
        <p:blipFill>
          <a:blip r:embed="rId3">
            <a:extLst>
              <a:ext uri="{28A0092B-C50C-407E-A947-70E740481C1C}">
                <a14:useLocalDpi xmlns:a14="http://schemas.microsoft.com/office/drawing/2010/main" val="0"/>
              </a:ext>
            </a:extLst>
          </a:blip>
          <a:srcRect b="49634"/>
          <a:stretch>
            <a:fillRect/>
          </a:stretch>
        </p:blipFill>
        <p:spPr bwMode="auto">
          <a:xfrm>
            <a:off x="1476375" y="908050"/>
            <a:ext cx="6429375"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10 CuadroTexto"/>
          <p:cNvSpPr txBox="1">
            <a:spLocks noChangeArrowheads="1"/>
          </p:cNvSpPr>
          <p:nvPr/>
        </p:nvSpPr>
        <p:spPr bwMode="auto">
          <a:xfrm>
            <a:off x="5219700" y="549275"/>
            <a:ext cx="2524125" cy="350838"/>
          </a:xfrm>
          <a:prstGeom prst="rect">
            <a:avLst/>
          </a:prstGeom>
          <a:solidFill>
            <a:srgbClr val="CF171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b="1">
                <a:solidFill>
                  <a:schemeClr val="bg1"/>
                </a:solidFill>
                <a:latin typeface="Gill Sans MT" pitchFamily="34" charset="0"/>
              </a:rPr>
              <a:t>Patrones de metilación</a:t>
            </a:r>
            <a:endParaRPr lang="es-ES" altLang="es-MX" sz="1700" b="1">
              <a:solidFill>
                <a:schemeClr val="bg1"/>
              </a:solidFill>
              <a:latin typeface="Gill Sans MT" pitchFamily="34" charset="0"/>
            </a:endParaRPr>
          </a:p>
        </p:txBody>
      </p:sp>
      <p:sp>
        <p:nvSpPr>
          <p:cNvPr id="11268" name="11 CuadroTexto"/>
          <p:cNvSpPr txBox="1">
            <a:spLocks noChangeArrowheads="1"/>
          </p:cNvSpPr>
          <p:nvPr/>
        </p:nvSpPr>
        <p:spPr bwMode="auto">
          <a:xfrm>
            <a:off x="1403350" y="549275"/>
            <a:ext cx="2571750" cy="35083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b="1">
                <a:latin typeface="Gill Sans MT" pitchFamily="34" charset="0"/>
              </a:rPr>
              <a:t>Factores ambientales</a:t>
            </a:r>
            <a:endParaRPr lang="es-ES" altLang="es-MX" sz="1700" b="1">
              <a:latin typeface="Gill Sans MT" pitchFamily="34" charset="0"/>
            </a:endParaRPr>
          </a:p>
        </p:txBody>
      </p:sp>
      <p:pic>
        <p:nvPicPr>
          <p:cNvPr id="11269" name="14 Flecha derecha"/>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549275"/>
            <a:ext cx="5302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7"/>
          <p:cNvSpPr txBox="1">
            <a:spLocks noChangeArrowheads="1"/>
          </p:cNvSpPr>
          <p:nvPr/>
        </p:nvSpPr>
        <p:spPr bwMode="auto">
          <a:xfrm>
            <a:off x="1547813" y="3378200"/>
            <a:ext cx="1285875"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a:latin typeface="Gill Sans MT" pitchFamily="34" charset="0"/>
              </a:rPr>
              <a:t>Cromosoma</a:t>
            </a:r>
            <a:endParaRPr lang="es-ES" altLang="es-MX" sz="1700">
              <a:latin typeface="Gill Sans MT" pitchFamily="34" charset="0"/>
            </a:endParaRPr>
          </a:p>
        </p:txBody>
      </p:sp>
      <p:sp>
        <p:nvSpPr>
          <p:cNvPr id="11271" name="Text Box 8"/>
          <p:cNvSpPr txBox="1">
            <a:spLocks noChangeArrowheads="1"/>
          </p:cNvSpPr>
          <p:nvPr/>
        </p:nvSpPr>
        <p:spPr bwMode="auto">
          <a:xfrm>
            <a:off x="2592388" y="2708275"/>
            <a:ext cx="1116012"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a:latin typeface="Gill Sans MT" pitchFamily="34" charset="0"/>
              </a:rPr>
              <a:t>Cromatina</a:t>
            </a:r>
            <a:endParaRPr lang="es-ES" altLang="es-MX" sz="1700">
              <a:latin typeface="Gill Sans MT" pitchFamily="34" charset="0"/>
            </a:endParaRPr>
          </a:p>
        </p:txBody>
      </p:sp>
      <p:sp>
        <p:nvSpPr>
          <p:cNvPr id="11272" name="Text Box 9"/>
          <p:cNvSpPr txBox="1">
            <a:spLocks noChangeArrowheads="1"/>
          </p:cNvSpPr>
          <p:nvPr/>
        </p:nvSpPr>
        <p:spPr bwMode="auto">
          <a:xfrm>
            <a:off x="4140200" y="2708275"/>
            <a:ext cx="1290638" cy="350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a:latin typeface="Gill Sans MT" pitchFamily="34" charset="0"/>
              </a:rPr>
              <a:t>Nucleosoma</a:t>
            </a:r>
            <a:endParaRPr lang="es-ES" altLang="es-MX" sz="1700">
              <a:latin typeface="Gill Sans MT" pitchFamily="34" charset="0"/>
            </a:endParaRPr>
          </a:p>
        </p:txBody>
      </p:sp>
      <p:sp>
        <p:nvSpPr>
          <p:cNvPr id="11273" name="Text Box 10"/>
          <p:cNvSpPr txBox="1">
            <a:spLocks noChangeArrowheads="1"/>
          </p:cNvSpPr>
          <p:nvPr/>
        </p:nvSpPr>
        <p:spPr bwMode="auto">
          <a:xfrm>
            <a:off x="6227763" y="3429000"/>
            <a:ext cx="1371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latin typeface="Gill Sans MT" pitchFamily="34" charset="0"/>
              </a:rPr>
              <a:t>Metilación DNA</a:t>
            </a:r>
            <a:endParaRPr lang="es-ES" altLang="es-MX" sz="1400">
              <a:latin typeface="Gill Sans MT" pitchFamily="34" charset="0"/>
            </a:endParaRPr>
          </a:p>
        </p:txBody>
      </p:sp>
      <p:sp>
        <p:nvSpPr>
          <p:cNvPr id="11274" name="Text Box 11"/>
          <p:cNvSpPr txBox="1">
            <a:spLocks noChangeArrowheads="1"/>
          </p:cNvSpPr>
          <p:nvPr/>
        </p:nvSpPr>
        <p:spPr bwMode="auto">
          <a:xfrm>
            <a:off x="6011863" y="2133600"/>
            <a:ext cx="20621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latin typeface="Gill Sans MT" pitchFamily="34" charset="0"/>
              </a:rPr>
              <a:t>Modificaciones a Histonas</a:t>
            </a:r>
            <a:endParaRPr lang="es-ES" altLang="es-MX" sz="1400">
              <a:latin typeface="Gill Sans MT" pitchFamily="34" charset="0"/>
            </a:endParaRPr>
          </a:p>
        </p:txBody>
      </p:sp>
      <p:sp>
        <p:nvSpPr>
          <p:cNvPr id="11275" name="Text Box 12"/>
          <p:cNvSpPr txBox="1">
            <a:spLocks noChangeArrowheads="1"/>
          </p:cNvSpPr>
          <p:nvPr/>
        </p:nvSpPr>
        <p:spPr bwMode="auto">
          <a:xfrm>
            <a:off x="6804025" y="1108075"/>
            <a:ext cx="11525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latin typeface="Gill Sans MT" pitchFamily="34" charset="0"/>
              </a:rPr>
              <a:t>acetilación</a:t>
            </a:r>
            <a:endParaRPr lang="es-ES" altLang="es-MX" sz="1400">
              <a:latin typeface="Gill Sans MT" pitchFamily="34" charset="0"/>
            </a:endParaRPr>
          </a:p>
        </p:txBody>
      </p:sp>
      <p:sp>
        <p:nvSpPr>
          <p:cNvPr id="11276" name="Text Box 13"/>
          <p:cNvSpPr txBox="1">
            <a:spLocks noChangeArrowheads="1"/>
          </p:cNvSpPr>
          <p:nvPr/>
        </p:nvSpPr>
        <p:spPr bwMode="auto">
          <a:xfrm>
            <a:off x="6804025" y="1484313"/>
            <a:ext cx="1066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latin typeface="Gill Sans MT" pitchFamily="34" charset="0"/>
              </a:rPr>
              <a:t>fosforilación</a:t>
            </a:r>
            <a:endParaRPr lang="es-ES" altLang="es-MX" sz="1400">
              <a:latin typeface="Gill Sans MT" pitchFamily="34" charset="0"/>
            </a:endParaRPr>
          </a:p>
        </p:txBody>
      </p:sp>
      <p:sp>
        <p:nvSpPr>
          <p:cNvPr id="11277" name="Text Box 14"/>
          <p:cNvSpPr txBox="1">
            <a:spLocks noChangeArrowheads="1"/>
          </p:cNvSpPr>
          <p:nvPr/>
        </p:nvSpPr>
        <p:spPr bwMode="auto">
          <a:xfrm>
            <a:off x="5591175" y="1341438"/>
            <a:ext cx="92551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latin typeface="Gill Sans MT" pitchFamily="34" charset="0"/>
              </a:rPr>
              <a:t>metilación</a:t>
            </a:r>
            <a:endParaRPr lang="es-ES" altLang="es-MX" sz="1400">
              <a:latin typeface="Gill Sans MT" pitchFamily="34" charset="0"/>
            </a:endParaRPr>
          </a:p>
        </p:txBody>
      </p:sp>
      <p:sp>
        <p:nvSpPr>
          <p:cNvPr id="11278" name="Text Box 17"/>
          <p:cNvSpPr txBox="1">
            <a:spLocks noChangeArrowheads="1"/>
          </p:cNvSpPr>
          <p:nvPr/>
        </p:nvSpPr>
        <p:spPr bwMode="auto">
          <a:xfrm>
            <a:off x="620713" y="3860800"/>
            <a:ext cx="2236787" cy="1135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b="1">
                <a:latin typeface="Gill Sans MT" pitchFamily="34" charset="0"/>
              </a:rPr>
              <a:t>Genes </a:t>
            </a:r>
            <a:r>
              <a:rPr lang="ja-JP" altLang="es-MX" sz="1700" b="1">
                <a:latin typeface="Gill Sans MT" pitchFamily="34" charset="0"/>
              </a:rPr>
              <a:t>“</a:t>
            </a:r>
            <a:r>
              <a:rPr lang="es-MX" altLang="ja-JP" sz="1700" b="1">
                <a:latin typeface="Gill Sans MT" pitchFamily="34" charset="0"/>
              </a:rPr>
              <a:t>encendidos</a:t>
            </a:r>
            <a:r>
              <a:rPr lang="ja-JP" altLang="es-MX" sz="1700" b="1">
                <a:latin typeface="Gill Sans MT" pitchFamily="34" charset="0"/>
              </a:rPr>
              <a:t>”</a:t>
            </a:r>
            <a:endParaRPr lang="es-MX" altLang="ja-JP" sz="1700" b="1">
              <a:latin typeface="Gill Sans MT" pitchFamily="34" charset="0"/>
            </a:endParaRPr>
          </a:p>
          <a:p>
            <a:pPr eaLnBrk="1" hangingPunct="1">
              <a:spcBef>
                <a:spcPct val="0"/>
              </a:spcBef>
              <a:buFontTx/>
              <a:buNone/>
            </a:pPr>
            <a:r>
              <a:rPr lang="es-MX" altLang="es-MX" sz="1700">
                <a:latin typeface="Gill Sans MT" pitchFamily="34" charset="0"/>
              </a:rPr>
              <a:t>-cromatina abierta</a:t>
            </a:r>
          </a:p>
          <a:p>
            <a:pPr eaLnBrk="1" hangingPunct="1">
              <a:spcBef>
                <a:spcPct val="0"/>
              </a:spcBef>
              <a:buFontTx/>
              <a:buNone/>
            </a:pPr>
            <a:r>
              <a:rPr lang="es-MX" altLang="es-MX" sz="1700">
                <a:latin typeface="Gill Sans MT" pitchFamily="34" charset="0"/>
              </a:rPr>
              <a:t>-citosinas no metiladas</a:t>
            </a:r>
          </a:p>
          <a:p>
            <a:pPr eaLnBrk="1" hangingPunct="1">
              <a:spcBef>
                <a:spcPct val="0"/>
              </a:spcBef>
              <a:buFontTx/>
              <a:buNone/>
            </a:pPr>
            <a:r>
              <a:rPr lang="es-MX" altLang="es-MX" sz="1700">
                <a:latin typeface="Gill Sans MT" pitchFamily="34" charset="0"/>
              </a:rPr>
              <a:t>-histonas acetiladas</a:t>
            </a:r>
            <a:endParaRPr lang="es-ES" altLang="es-MX" sz="1700">
              <a:latin typeface="Gill Sans MT" pitchFamily="34" charset="0"/>
            </a:endParaRPr>
          </a:p>
        </p:txBody>
      </p:sp>
      <p:sp>
        <p:nvSpPr>
          <p:cNvPr id="11279" name="Text Box 18"/>
          <p:cNvSpPr txBox="1">
            <a:spLocks noChangeArrowheads="1"/>
          </p:cNvSpPr>
          <p:nvPr/>
        </p:nvSpPr>
        <p:spPr bwMode="auto">
          <a:xfrm>
            <a:off x="611188" y="5118100"/>
            <a:ext cx="2219325" cy="1135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700" b="1">
                <a:latin typeface="Gill Sans MT" pitchFamily="34" charset="0"/>
              </a:rPr>
              <a:t>Genes </a:t>
            </a:r>
            <a:r>
              <a:rPr lang="ja-JP" altLang="es-MX" sz="1700" b="1">
                <a:latin typeface="Gill Sans MT" pitchFamily="34" charset="0"/>
              </a:rPr>
              <a:t>“</a:t>
            </a:r>
            <a:r>
              <a:rPr lang="es-MX" altLang="ja-JP" sz="1700" b="1">
                <a:latin typeface="Gill Sans MT" pitchFamily="34" charset="0"/>
              </a:rPr>
              <a:t>apagados</a:t>
            </a:r>
            <a:r>
              <a:rPr lang="ja-JP" altLang="es-MX" sz="1700" b="1">
                <a:latin typeface="Gill Sans MT" pitchFamily="34" charset="0"/>
              </a:rPr>
              <a:t>”</a:t>
            </a:r>
            <a:endParaRPr lang="es-MX" altLang="ja-JP" sz="1700" b="1">
              <a:latin typeface="Gill Sans MT" pitchFamily="34" charset="0"/>
            </a:endParaRPr>
          </a:p>
          <a:p>
            <a:pPr eaLnBrk="1" hangingPunct="1">
              <a:spcBef>
                <a:spcPct val="0"/>
              </a:spcBef>
              <a:buFontTx/>
              <a:buNone/>
            </a:pPr>
            <a:r>
              <a:rPr lang="es-MX" altLang="es-MX" sz="1700">
                <a:latin typeface="Gill Sans MT" pitchFamily="34" charset="0"/>
              </a:rPr>
              <a:t>-cromatina condensada</a:t>
            </a:r>
          </a:p>
          <a:p>
            <a:pPr eaLnBrk="1" hangingPunct="1">
              <a:spcBef>
                <a:spcPct val="0"/>
              </a:spcBef>
              <a:buFontTx/>
              <a:buNone/>
            </a:pPr>
            <a:r>
              <a:rPr lang="es-MX" altLang="es-MX" sz="1700">
                <a:latin typeface="Gill Sans MT" pitchFamily="34" charset="0"/>
              </a:rPr>
              <a:t>-citosinas </a:t>
            </a:r>
            <a:r>
              <a:rPr lang="es-MX" altLang="es-MX" sz="1700">
                <a:solidFill>
                  <a:srgbClr val="FF0000"/>
                </a:solidFill>
                <a:latin typeface="Gill Sans MT" pitchFamily="34" charset="0"/>
              </a:rPr>
              <a:t>metiladas</a:t>
            </a:r>
          </a:p>
          <a:p>
            <a:pPr eaLnBrk="1" hangingPunct="1">
              <a:spcBef>
                <a:spcPct val="0"/>
              </a:spcBef>
              <a:buFontTx/>
              <a:buNone/>
            </a:pPr>
            <a:r>
              <a:rPr lang="es-MX" altLang="es-MX" sz="1700">
                <a:latin typeface="Gill Sans MT" pitchFamily="34" charset="0"/>
              </a:rPr>
              <a:t>-histonas desacetiladas</a:t>
            </a:r>
            <a:endParaRPr lang="es-ES" altLang="es-MX" sz="1700">
              <a:latin typeface="Gill Sans MT" pitchFamily="34" charset="0"/>
            </a:endParaRPr>
          </a:p>
        </p:txBody>
      </p:sp>
      <p:sp>
        <p:nvSpPr>
          <p:cNvPr id="11280" name="Marcador de contenido 7"/>
          <p:cNvSpPr>
            <a:spLocks/>
          </p:cNvSpPr>
          <p:nvPr/>
        </p:nvSpPr>
        <p:spPr bwMode="auto">
          <a:xfrm>
            <a:off x="-36512" y="0"/>
            <a:ext cx="9180513" cy="457200"/>
          </a:xfrm>
          <a:prstGeom prst="rect">
            <a:avLst/>
          </a:prstGeom>
          <a:solidFill>
            <a:schemeClr val="tx1">
              <a:lumMod val="75000"/>
              <a:lumOff val="25000"/>
            </a:schemeClr>
          </a:solidFill>
          <a:ln>
            <a:noFill/>
          </a:ln>
        </p:spPr>
        <p:txBody>
          <a:bodyPr lIns="87900" tIns="43951" rIns="87900" bIns="43951"/>
          <a:lstStyle>
            <a:lvl1pPr marL="365125" indent="-282575"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spcBef>
                <a:spcPts val="575"/>
              </a:spcBef>
              <a:buClr>
                <a:schemeClr val="accent1"/>
              </a:buClr>
              <a:buSzPct val="80000"/>
              <a:buFontTx/>
              <a:buNone/>
            </a:pPr>
            <a:r>
              <a:rPr lang="es-ES_tradnl" altLang="es-MX" sz="1700" b="1" dirty="0">
                <a:solidFill>
                  <a:schemeClr val="bg1"/>
                </a:solidFill>
                <a:latin typeface="Century Gothic" panose="020B0502020202020204" pitchFamily="34" charset="0"/>
              </a:rPr>
              <a:t>                          </a:t>
            </a:r>
            <a:r>
              <a:rPr lang="es-ES_tradnl" altLang="es-MX" sz="1700" b="1" dirty="0" smtClean="0">
                <a:solidFill>
                  <a:schemeClr val="bg1"/>
                </a:solidFill>
                <a:latin typeface="Century Gothic" panose="020B0502020202020204" pitchFamily="34" charset="0"/>
              </a:rPr>
              <a:t>  </a:t>
            </a:r>
            <a:r>
              <a:rPr lang="es-ES_tradnl" altLang="es-MX" sz="2400" b="1" dirty="0" smtClean="0">
                <a:solidFill>
                  <a:schemeClr val="bg1"/>
                </a:solidFill>
                <a:latin typeface="Century Gothic" panose="020B0502020202020204" pitchFamily="34" charset="0"/>
              </a:rPr>
              <a:t>Regulación </a:t>
            </a:r>
            <a:r>
              <a:rPr lang="es-ES_tradnl" altLang="es-MX" sz="2400" b="1" dirty="0" err="1">
                <a:solidFill>
                  <a:schemeClr val="bg1"/>
                </a:solidFill>
                <a:latin typeface="Century Gothic" panose="020B0502020202020204" pitchFamily="34" charset="0"/>
              </a:rPr>
              <a:t>Epigenética</a:t>
            </a:r>
            <a:r>
              <a:rPr lang="es-ES_tradnl" altLang="es-MX" sz="2400" b="1" dirty="0">
                <a:solidFill>
                  <a:schemeClr val="bg1"/>
                </a:solidFill>
                <a:latin typeface="Century Gothic" panose="020B0502020202020204" pitchFamily="34" charset="0"/>
              </a:rPr>
              <a:t> del Cáncer                                                                </a:t>
            </a:r>
          </a:p>
        </p:txBody>
      </p:sp>
      <p:pic>
        <p:nvPicPr>
          <p:cNvPr id="11281" name="Picture 20" descr="http://4.bp.blogspot.com/_Lr5mcnEdmqE/SbF1sPHIHOI/AAAAAAAAACY/ngYKfRV2NMY/s320/gen.bmp"/>
          <p:cNvPicPr>
            <a:picLocks noChangeAspect="1" noChangeArrowheads="1"/>
          </p:cNvPicPr>
          <p:nvPr/>
        </p:nvPicPr>
        <p:blipFill>
          <a:blip r:embed="rId5">
            <a:extLst>
              <a:ext uri="{28A0092B-C50C-407E-A947-70E740481C1C}">
                <a14:useLocalDpi xmlns:a14="http://schemas.microsoft.com/office/drawing/2010/main" val="0"/>
              </a:ext>
            </a:extLst>
          </a:blip>
          <a:srcRect r="5457" b="8791"/>
          <a:stretch>
            <a:fillRect/>
          </a:stretch>
        </p:blipFill>
        <p:spPr bwMode="auto">
          <a:xfrm>
            <a:off x="411163" y="1262063"/>
            <a:ext cx="1789112"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21 Imagen"/>
          <p:cNvPicPr>
            <a:picLocks noChangeAspect="1" noChangeArrowheads="1"/>
          </p:cNvPicPr>
          <p:nvPr/>
        </p:nvPicPr>
        <p:blipFill>
          <a:blip r:embed="rId6">
            <a:extLst>
              <a:ext uri="{28A0092B-C50C-407E-A947-70E740481C1C}">
                <a14:useLocalDpi xmlns:a14="http://schemas.microsoft.com/office/drawing/2010/main" val="0"/>
              </a:ext>
            </a:extLst>
          </a:blip>
          <a:srcRect b="50000"/>
          <a:stretch>
            <a:fillRect/>
          </a:stretch>
        </p:blipFill>
        <p:spPr bwMode="auto">
          <a:xfrm>
            <a:off x="2903538" y="4221163"/>
            <a:ext cx="5484886"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22 Imagen"/>
          <p:cNvPicPr>
            <a:picLocks noChangeAspect="1" noChangeArrowheads="1"/>
          </p:cNvPicPr>
          <p:nvPr/>
        </p:nvPicPr>
        <p:blipFill>
          <a:blip r:embed="rId6">
            <a:extLst>
              <a:ext uri="{28A0092B-C50C-407E-A947-70E740481C1C}">
                <a14:useLocalDpi xmlns:a14="http://schemas.microsoft.com/office/drawing/2010/main" val="0"/>
              </a:ext>
            </a:extLst>
          </a:blip>
          <a:srcRect t="60500"/>
          <a:stretch>
            <a:fillRect/>
          </a:stretch>
        </p:blipFill>
        <p:spPr bwMode="auto">
          <a:xfrm>
            <a:off x="2903538" y="5448300"/>
            <a:ext cx="5484886"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4" name="1 CuadroTexto"/>
          <p:cNvSpPr txBox="1">
            <a:spLocks noChangeArrowheads="1"/>
          </p:cNvSpPr>
          <p:nvPr/>
        </p:nvSpPr>
        <p:spPr bwMode="auto">
          <a:xfrm>
            <a:off x="3995738" y="3933825"/>
            <a:ext cx="3074987"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t>Región promotora de una célula normal</a:t>
            </a:r>
          </a:p>
        </p:txBody>
      </p:sp>
      <p:sp>
        <p:nvSpPr>
          <p:cNvPr id="11285" name="24 CuadroTexto"/>
          <p:cNvSpPr txBox="1">
            <a:spLocks noChangeArrowheads="1"/>
          </p:cNvSpPr>
          <p:nvPr/>
        </p:nvSpPr>
        <p:spPr bwMode="auto">
          <a:xfrm>
            <a:off x="3995738" y="5210175"/>
            <a:ext cx="3133725"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900" tIns="43951" rIns="87900" bIns="43951">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a:t>Región promotora de una célula tumoral</a:t>
            </a:r>
          </a:p>
        </p:txBody>
      </p:sp>
    </p:spTree>
    <p:extLst>
      <p:ext uri="{BB962C8B-B14F-4D97-AF65-F5344CB8AC3E}">
        <p14:creationId xmlns:p14="http://schemas.microsoft.com/office/powerpoint/2010/main" val="74544098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17" y="322628"/>
            <a:ext cx="8252979" cy="621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9 Grupo"/>
          <p:cNvGrpSpPr/>
          <p:nvPr/>
        </p:nvGrpSpPr>
        <p:grpSpPr>
          <a:xfrm>
            <a:off x="971600" y="1340768"/>
            <a:ext cx="7445796" cy="4736932"/>
            <a:chOff x="971600" y="1340768"/>
            <a:chExt cx="7445796" cy="4736932"/>
          </a:xfrm>
        </p:grpSpPr>
        <p:sp>
          <p:nvSpPr>
            <p:cNvPr id="4" name="3 CuadroTexto"/>
            <p:cNvSpPr txBox="1"/>
            <p:nvPr/>
          </p:nvSpPr>
          <p:spPr>
            <a:xfrm>
              <a:off x="2555776" y="1340768"/>
              <a:ext cx="1855084" cy="1015663"/>
            </a:xfrm>
            <a:prstGeom prst="rect">
              <a:avLst/>
            </a:prstGeom>
            <a:solidFill>
              <a:schemeClr val="bg2">
                <a:lumMod val="20000"/>
                <a:lumOff val="80000"/>
              </a:schemeClr>
            </a:solidFill>
          </p:spPr>
          <p:txBody>
            <a:bodyPr wrap="square" rtlCol="0">
              <a:spAutoFit/>
            </a:bodyPr>
            <a:lstStyle/>
            <a:p>
              <a:r>
                <a:rPr lang="es-ES" sz="1200" b="1" dirty="0" smtClean="0">
                  <a:latin typeface="Century Gothic" panose="020B0502020202020204" pitchFamily="34" charset="0"/>
                </a:rPr>
                <a:t>Factores Ambientales:</a:t>
              </a:r>
            </a:p>
            <a:p>
              <a:r>
                <a:rPr lang="es-ES" sz="1200" b="1" dirty="0" smtClean="0">
                  <a:latin typeface="Century Gothic" panose="020B0502020202020204" pitchFamily="34" charset="0"/>
                </a:rPr>
                <a:t>-Dieta</a:t>
              </a:r>
            </a:p>
            <a:p>
              <a:r>
                <a:rPr lang="es-ES" sz="1200" b="1" dirty="0" smtClean="0">
                  <a:latin typeface="Century Gothic" panose="020B0502020202020204" pitchFamily="34" charset="0"/>
                </a:rPr>
                <a:t>-Actividad física</a:t>
              </a:r>
            </a:p>
            <a:p>
              <a:r>
                <a:rPr lang="es-ES" sz="1200" b="1" dirty="0" smtClean="0">
                  <a:latin typeface="Century Gothic" panose="020B0502020202020204" pitchFamily="34" charset="0"/>
                </a:rPr>
                <a:t>-Envejecimiento</a:t>
              </a:r>
            </a:p>
            <a:p>
              <a:r>
                <a:rPr lang="es-ES" sz="1200" b="1" dirty="0" smtClean="0">
                  <a:latin typeface="Century Gothic" panose="020B0502020202020204" pitchFamily="34" charset="0"/>
                </a:rPr>
                <a:t>-Fumar/toxinas</a:t>
              </a:r>
            </a:p>
          </p:txBody>
        </p:sp>
        <p:sp>
          <p:nvSpPr>
            <p:cNvPr id="6" name="5 CuadroTexto"/>
            <p:cNvSpPr txBox="1"/>
            <p:nvPr/>
          </p:nvSpPr>
          <p:spPr>
            <a:xfrm>
              <a:off x="1979712" y="3356992"/>
              <a:ext cx="2448272" cy="830997"/>
            </a:xfrm>
            <a:prstGeom prst="rect">
              <a:avLst/>
            </a:prstGeom>
            <a:solidFill>
              <a:schemeClr val="bg2">
                <a:lumMod val="20000"/>
                <a:lumOff val="80000"/>
              </a:schemeClr>
            </a:solidFill>
          </p:spPr>
          <p:txBody>
            <a:bodyPr wrap="square" rtlCol="0">
              <a:spAutoFit/>
            </a:bodyPr>
            <a:lstStyle/>
            <a:p>
              <a:r>
                <a:rPr lang="es-ES" sz="1200" b="1" dirty="0" smtClean="0">
                  <a:latin typeface="Century Gothic" panose="020B0502020202020204" pitchFamily="34" charset="0"/>
                </a:rPr>
                <a:t>Modificaciones </a:t>
              </a:r>
              <a:r>
                <a:rPr lang="es-ES" sz="1200" b="1" dirty="0" err="1" smtClean="0">
                  <a:latin typeface="Century Gothic" panose="020B0502020202020204" pitchFamily="34" charset="0"/>
                </a:rPr>
                <a:t>epigenéticas</a:t>
              </a:r>
              <a:r>
                <a:rPr lang="es-ES" sz="1200" b="1" dirty="0" smtClean="0">
                  <a:latin typeface="Century Gothic" panose="020B0502020202020204" pitchFamily="34" charset="0"/>
                </a:rPr>
                <a:t>:</a:t>
              </a:r>
            </a:p>
            <a:p>
              <a:r>
                <a:rPr lang="es-ES" sz="1200" b="1" dirty="0" smtClean="0">
                  <a:latin typeface="Century Gothic" panose="020B0502020202020204" pitchFamily="34" charset="0"/>
                </a:rPr>
                <a:t>-Metilación del ADN</a:t>
              </a:r>
            </a:p>
            <a:p>
              <a:r>
                <a:rPr lang="es-ES" sz="1200" b="1" dirty="0" smtClean="0">
                  <a:latin typeface="Century Gothic" panose="020B0502020202020204" pitchFamily="34" charset="0"/>
                </a:rPr>
                <a:t>-Modificaciones a las histonas</a:t>
              </a:r>
            </a:p>
            <a:p>
              <a:r>
                <a:rPr lang="es-ES" sz="1200" b="1" dirty="0" smtClean="0">
                  <a:latin typeface="Century Gothic" panose="020B0502020202020204" pitchFamily="34" charset="0"/>
                </a:rPr>
                <a:t>-</a:t>
              </a:r>
              <a:r>
                <a:rPr lang="es-ES" sz="1200" b="1" dirty="0" err="1" smtClean="0">
                  <a:latin typeface="Century Gothic" panose="020B0502020202020204" pitchFamily="34" charset="0"/>
                </a:rPr>
                <a:t>microRNAs</a:t>
              </a:r>
              <a:endParaRPr lang="es-ES" sz="1200" b="1" dirty="0" smtClean="0">
                <a:latin typeface="Century Gothic" panose="020B0502020202020204" pitchFamily="34" charset="0"/>
              </a:endParaRPr>
            </a:p>
          </p:txBody>
        </p:sp>
        <p:sp>
          <p:nvSpPr>
            <p:cNvPr id="7" name="6 CuadroTexto"/>
            <p:cNvSpPr txBox="1"/>
            <p:nvPr/>
          </p:nvSpPr>
          <p:spPr>
            <a:xfrm>
              <a:off x="1763688" y="5431369"/>
              <a:ext cx="3382930" cy="646331"/>
            </a:xfrm>
            <a:prstGeom prst="rect">
              <a:avLst/>
            </a:prstGeom>
            <a:solidFill>
              <a:schemeClr val="bg2">
                <a:lumMod val="20000"/>
                <a:lumOff val="80000"/>
              </a:schemeClr>
            </a:solidFill>
          </p:spPr>
          <p:txBody>
            <a:bodyPr wrap="square" rtlCol="0">
              <a:spAutoFit/>
            </a:bodyPr>
            <a:lstStyle/>
            <a:p>
              <a:r>
                <a:rPr lang="es-ES" sz="1200" b="1" dirty="0" smtClean="0">
                  <a:latin typeface="Century Gothic" panose="020B0502020202020204" pitchFamily="34" charset="0"/>
                </a:rPr>
                <a:t>Variaciones en la secuencia genética:</a:t>
              </a:r>
            </a:p>
            <a:p>
              <a:r>
                <a:rPr lang="es-ES" sz="1200" b="1" dirty="0" smtClean="0">
                  <a:latin typeface="Century Gothic" panose="020B0502020202020204" pitchFamily="34" charset="0"/>
                </a:rPr>
                <a:t>-Individuos con alelos alternos (ej. T Vs G)</a:t>
              </a:r>
            </a:p>
            <a:p>
              <a:endParaRPr lang="es-ES" sz="1200" b="1" dirty="0" smtClean="0">
                <a:latin typeface="Century Gothic" panose="020B0502020202020204" pitchFamily="34" charset="0"/>
              </a:endParaRPr>
            </a:p>
          </p:txBody>
        </p:sp>
        <p:sp>
          <p:nvSpPr>
            <p:cNvPr id="8" name="7 CuadroTexto"/>
            <p:cNvSpPr txBox="1"/>
            <p:nvPr/>
          </p:nvSpPr>
          <p:spPr>
            <a:xfrm>
              <a:off x="5004048" y="3140968"/>
              <a:ext cx="1441606" cy="830997"/>
            </a:xfrm>
            <a:prstGeom prst="rect">
              <a:avLst/>
            </a:prstGeom>
            <a:solidFill>
              <a:schemeClr val="accent5">
                <a:lumMod val="60000"/>
                <a:lumOff val="40000"/>
              </a:schemeClr>
            </a:solidFill>
            <a:ln>
              <a:solidFill>
                <a:schemeClr val="accent5">
                  <a:lumMod val="40000"/>
                  <a:lumOff val="60000"/>
                </a:schemeClr>
              </a:solidFill>
            </a:ln>
          </p:spPr>
          <p:txBody>
            <a:bodyPr wrap="square" rtlCol="0">
              <a:spAutoFit/>
            </a:bodyPr>
            <a:lstStyle/>
            <a:p>
              <a:r>
                <a:rPr lang="es-ES" sz="1200" b="1" dirty="0" smtClean="0">
                  <a:latin typeface="Century Gothic" panose="020B0502020202020204" pitchFamily="34" charset="0"/>
                </a:rPr>
                <a:t>Efectos directos:</a:t>
              </a:r>
            </a:p>
            <a:p>
              <a:r>
                <a:rPr lang="es-ES" sz="1200" b="1" dirty="0" smtClean="0">
                  <a:latin typeface="Century Gothic" panose="020B0502020202020204" pitchFamily="34" charset="0"/>
                </a:rPr>
                <a:t>-Interacciones</a:t>
              </a:r>
            </a:p>
            <a:p>
              <a:r>
                <a:rPr lang="es-ES" sz="1200" b="1" dirty="0" smtClean="0">
                  <a:latin typeface="Century Gothic" panose="020B0502020202020204" pitchFamily="34" charset="0"/>
                </a:rPr>
                <a:t>-Mediadores</a:t>
              </a:r>
            </a:p>
            <a:p>
              <a:endParaRPr lang="es-ES" sz="1200" b="1" dirty="0" smtClean="0">
                <a:latin typeface="Century Gothic" panose="020B0502020202020204" pitchFamily="34" charset="0"/>
              </a:endParaRPr>
            </a:p>
          </p:txBody>
        </p:sp>
        <p:sp>
          <p:nvSpPr>
            <p:cNvPr id="9" name="8 CuadroTexto"/>
            <p:cNvSpPr txBox="1"/>
            <p:nvPr/>
          </p:nvSpPr>
          <p:spPr>
            <a:xfrm>
              <a:off x="6629789" y="3124380"/>
              <a:ext cx="1787607" cy="830997"/>
            </a:xfrm>
            <a:prstGeom prst="rect">
              <a:avLst/>
            </a:prstGeom>
            <a:solidFill>
              <a:schemeClr val="accent5">
                <a:lumMod val="60000"/>
                <a:lumOff val="40000"/>
              </a:schemeClr>
            </a:solidFill>
            <a:ln>
              <a:solidFill>
                <a:schemeClr val="accent5">
                  <a:lumMod val="40000"/>
                  <a:lumOff val="60000"/>
                </a:schemeClr>
              </a:solidFill>
            </a:ln>
          </p:spPr>
          <p:txBody>
            <a:bodyPr wrap="square" rtlCol="0">
              <a:spAutoFit/>
            </a:bodyPr>
            <a:lstStyle/>
            <a:p>
              <a:pPr algn="ctr"/>
              <a:r>
                <a:rPr lang="es-ES" sz="1200" b="1" dirty="0" smtClean="0">
                  <a:latin typeface="Century Gothic" panose="020B0502020202020204" pitchFamily="34" charset="0"/>
                </a:rPr>
                <a:t>Enfermedades</a:t>
              </a:r>
            </a:p>
            <a:p>
              <a:pPr algn="ctr"/>
              <a:r>
                <a:rPr lang="es-ES" sz="1200" b="1" dirty="0" smtClean="0">
                  <a:latin typeface="Century Gothic" panose="020B0502020202020204" pitchFamily="34" charset="0"/>
                </a:rPr>
                <a:t> asociadas a la obesidad </a:t>
              </a:r>
            </a:p>
            <a:p>
              <a:pPr algn="ctr"/>
              <a:r>
                <a:rPr lang="es-ES" sz="1200" b="1" dirty="0" smtClean="0">
                  <a:latin typeface="Century Gothic" panose="020B0502020202020204" pitchFamily="34" charset="0"/>
                </a:rPr>
                <a:t>y la adiposidad</a:t>
              </a:r>
            </a:p>
          </p:txBody>
        </p:sp>
        <p:sp>
          <p:nvSpPr>
            <p:cNvPr id="5" name="4 CuadroTexto"/>
            <p:cNvSpPr txBox="1"/>
            <p:nvPr/>
          </p:nvSpPr>
          <p:spPr>
            <a:xfrm>
              <a:off x="971600" y="4365104"/>
              <a:ext cx="1547663" cy="769441"/>
            </a:xfrm>
            <a:prstGeom prst="rect">
              <a:avLst/>
            </a:prstGeom>
            <a:noFill/>
          </p:spPr>
          <p:txBody>
            <a:bodyPr wrap="square" rtlCol="0">
              <a:spAutoFit/>
            </a:bodyPr>
            <a:lstStyle/>
            <a:p>
              <a:r>
                <a:rPr lang="es-ES" sz="1100" b="1" dirty="0" smtClean="0">
                  <a:latin typeface="Century Gothic" panose="020B0502020202020204" pitchFamily="34" charset="0"/>
                </a:rPr>
                <a:t>&gt;99,9% </a:t>
              </a:r>
            </a:p>
            <a:p>
              <a:r>
                <a:rPr lang="es-ES" sz="1100" b="1" dirty="0" smtClean="0">
                  <a:latin typeface="Century Gothic" panose="020B0502020202020204" pitchFamily="34" charset="0"/>
                </a:rPr>
                <a:t>0,1% Variabilidad</a:t>
              </a:r>
            </a:p>
            <a:p>
              <a:r>
                <a:rPr lang="es-ES" sz="1100" b="1" dirty="0" smtClean="0">
                  <a:latin typeface="Century Gothic" panose="020B0502020202020204" pitchFamily="34" charset="0"/>
                </a:rPr>
                <a:t>(</a:t>
              </a:r>
              <a:r>
                <a:rPr lang="es-ES" sz="1100" b="1" dirty="0" err="1" smtClean="0">
                  <a:latin typeface="Century Gothic" panose="020B0502020202020204" pitchFamily="34" charset="0"/>
                </a:rPr>
                <a:t>SNPs</a:t>
              </a:r>
              <a:r>
                <a:rPr lang="es-ES" sz="1100" b="1" dirty="0" smtClean="0">
                  <a:latin typeface="Century Gothic" panose="020B0502020202020204" pitchFamily="34" charset="0"/>
                </a:rPr>
                <a:t>; inserciones,</a:t>
              </a:r>
            </a:p>
            <a:p>
              <a:r>
                <a:rPr lang="es-ES" sz="1100" b="1" dirty="0" err="1" smtClean="0">
                  <a:latin typeface="Century Gothic" panose="020B0502020202020204" pitchFamily="34" charset="0"/>
                </a:rPr>
                <a:t>deleciones</a:t>
              </a:r>
              <a:r>
                <a:rPr lang="es-ES" sz="1100" b="1" dirty="0" smtClean="0">
                  <a:latin typeface="Century Gothic" panose="020B0502020202020204" pitchFamily="34" charset="0"/>
                </a:rPr>
                <a:t>, etc.)</a:t>
              </a:r>
              <a:endParaRPr lang="es-ES" sz="1100" b="1" dirty="0">
                <a:latin typeface="Century Gothic" panose="020B0502020202020204" pitchFamily="34" charset="0"/>
              </a:endParaRPr>
            </a:p>
          </p:txBody>
        </p:sp>
      </p:grpSp>
      <p:sp>
        <p:nvSpPr>
          <p:cNvPr id="11" name="10 CuadroTexto"/>
          <p:cNvSpPr txBox="1"/>
          <p:nvPr/>
        </p:nvSpPr>
        <p:spPr>
          <a:xfrm rot="5400000">
            <a:off x="6058254" y="2552526"/>
            <a:ext cx="5461752" cy="584775"/>
          </a:xfrm>
          <a:prstGeom prst="rect">
            <a:avLst/>
          </a:prstGeom>
          <a:noFill/>
        </p:spPr>
        <p:txBody>
          <a:bodyPr wrap="none" rtlCol="0">
            <a:spAutoFit/>
          </a:bodyPr>
          <a:lstStyle/>
          <a:p>
            <a:pPr algn="ctr"/>
            <a:r>
              <a:rPr lang="es-ES" sz="1600" b="1" dirty="0" smtClean="0">
                <a:solidFill>
                  <a:schemeClr val="bg1"/>
                </a:solidFill>
                <a:latin typeface="Century Gothic" panose="020B0502020202020204" pitchFamily="34" charset="0"/>
              </a:rPr>
              <a:t>Influencia de la variabilidad genética y </a:t>
            </a:r>
            <a:r>
              <a:rPr lang="es-ES" sz="1600" b="1" dirty="0" err="1" smtClean="0">
                <a:solidFill>
                  <a:schemeClr val="bg1"/>
                </a:solidFill>
                <a:latin typeface="Century Gothic" panose="020B0502020202020204" pitchFamily="34" charset="0"/>
              </a:rPr>
              <a:t>epigenética</a:t>
            </a:r>
            <a:r>
              <a:rPr lang="es-ES" sz="1600" b="1" dirty="0" smtClean="0">
                <a:solidFill>
                  <a:schemeClr val="bg1"/>
                </a:solidFill>
                <a:latin typeface="Century Gothic" panose="020B0502020202020204" pitchFamily="34" charset="0"/>
              </a:rPr>
              <a:t> </a:t>
            </a:r>
          </a:p>
          <a:p>
            <a:pPr algn="ctr"/>
            <a:r>
              <a:rPr lang="es-ES" sz="1600" b="1" dirty="0" smtClean="0">
                <a:solidFill>
                  <a:schemeClr val="bg1"/>
                </a:solidFill>
                <a:latin typeface="Century Gothic" panose="020B0502020202020204" pitchFamily="34" charset="0"/>
              </a:rPr>
              <a:t>en la expresión de  genes</a:t>
            </a:r>
            <a:endParaRPr lang="es-ES" sz="1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15396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54"/>
          <a:stretch/>
        </p:blipFill>
        <p:spPr bwMode="auto">
          <a:xfrm>
            <a:off x="592218" y="606421"/>
            <a:ext cx="7724198" cy="5645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242865" y="6433591"/>
            <a:ext cx="4073551" cy="307777"/>
          </a:xfrm>
          <a:prstGeom prst="rect">
            <a:avLst/>
          </a:prstGeom>
          <a:noFill/>
        </p:spPr>
        <p:txBody>
          <a:bodyPr wrap="none" rtlCol="0">
            <a:spAutoFit/>
          </a:bodyPr>
          <a:lstStyle/>
          <a:p>
            <a:r>
              <a:rPr lang="es-ES" sz="1400" dirty="0" err="1" smtClean="0">
                <a:latin typeface="Century Gothic" panose="020B0502020202020204" pitchFamily="34" charset="0"/>
              </a:rPr>
              <a:t>Vel</a:t>
            </a:r>
            <a:r>
              <a:rPr lang="es-ES" sz="1400" dirty="0" smtClean="0">
                <a:latin typeface="Century Gothic" panose="020B0502020202020204" pitchFamily="34" charset="0"/>
              </a:rPr>
              <a:t> </a:t>
            </a:r>
            <a:r>
              <a:rPr lang="es-ES" sz="1400" dirty="0" err="1" smtClean="0">
                <a:latin typeface="Century Gothic" panose="020B0502020202020204" pitchFamily="34" charset="0"/>
              </a:rPr>
              <a:t>Szic</a:t>
            </a:r>
            <a:r>
              <a:rPr lang="es-ES" sz="1400" dirty="0" smtClean="0">
                <a:latin typeface="Century Gothic" panose="020B0502020202020204" pitchFamily="34" charset="0"/>
              </a:rPr>
              <a:t> et al., </a:t>
            </a:r>
            <a:r>
              <a:rPr lang="es-ES" sz="1400" dirty="0" err="1" smtClean="0">
                <a:latin typeface="Century Gothic" panose="020B0502020202020204" pitchFamily="34" charset="0"/>
              </a:rPr>
              <a:t>Clinical</a:t>
            </a:r>
            <a:r>
              <a:rPr lang="es-ES" sz="1400" dirty="0" smtClean="0">
                <a:latin typeface="Century Gothic" panose="020B0502020202020204" pitchFamily="34" charset="0"/>
              </a:rPr>
              <a:t> </a:t>
            </a:r>
            <a:r>
              <a:rPr lang="es-ES" sz="1400" dirty="0" err="1" smtClean="0">
                <a:latin typeface="Century Gothic" panose="020B0502020202020204" pitchFamily="34" charset="0"/>
              </a:rPr>
              <a:t>Epigenetics</a:t>
            </a:r>
            <a:r>
              <a:rPr lang="es-ES" sz="1400" dirty="0" smtClean="0">
                <a:latin typeface="Century Gothic" panose="020B0502020202020204" pitchFamily="34" charset="0"/>
              </a:rPr>
              <a:t> (2015) 7:33</a:t>
            </a:r>
            <a:endParaRPr lang="es-ES" sz="1400" dirty="0">
              <a:latin typeface="Century Gothic" panose="020B0502020202020204" pitchFamily="34" charset="0"/>
            </a:endParaRPr>
          </a:p>
        </p:txBody>
      </p:sp>
      <p:sp>
        <p:nvSpPr>
          <p:cNvPr id="5" name="4 CuadroTexto"/>
          <p:cNvSpPr txBox="1"/>
          <p:nvPr/>
        </p:nvSpPr>
        <p:spPr>
          <a:xfrm rot="5400000">
            <a:off x="5238248" y="2957252"/>
            <a:ext cx="7155167" cy="646331"/>
          </a:xfrm>
          <a:prstGeom prst="rect">
            <a:avLst/>
          </a:prstGeom>
          <a:noFill/>
        </p:spPr>
        <p:txBody>
          <a:bodyPr wrap="square" rtlCol="0">
            <a:spAutoFit/>
          </a:bodyPr>
          <a:lstStyle/>
          <a:p>
            <a:pPr algn="ctr"/>
            <a:r>
              <a:rPr lang="es-ES" b="1" dirty="0" smtClean="0">
                <a:solidFill>
                  <a:schemeClr val="bg1"/>
                </a:solidFill>
                <a:latin typeface="Century Gothic" panose="020B0502020202020204" pitchFamily="34" charset="0"/>
              </a:rPr>
              <a:t>La dieta puede inhibir o activar rutas metabólicas</a:t>
            </a:r>
          </a:p>
          <a:p>
            <a:pPr algn="ctr"/>
            <a:r>
              <a:rPr lang="es-ES" b="1" dirty="0" smtClean="0">
                <a:solidFill>
                  <a:schemeClr val="bg1"/>
                </a:solidFill>
                <a:latin typeface="Century Gothic" panose="020B0502020202020204" pitchFamily="34" charset="0"/>
              </a:rPr>
              <a:t> de importancia en el cáncer de mama</a:t>
            </a:r>
            <a:endParaRPr lang="es-ES" b="1" dirty="0">
              <a:solidFill>
                <a:schemeClr val="bg1"/>
              </a:solidFill>
              <a:latin typeface="Century Gothic" panose="020B0502020202020204" pitchFamily="34" charset="0"/>
            </a:endParaRP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017"/>
            <a:ext cx="15716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840315" y="606421"/>
            <a:ext cx="4708015" cy="6413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de flecha"/>
          <p:cNvCxnSpPr/>
          <p:nvPr/>
        </p:nvCxnSpPr>
        <p:spPr>
          <a:xfrm flipV="1">
            <a:off x="1547664" y="932904"/>
            <a:ext cx="268690" cy="1"/>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descr="Resultado de imagen para nutrientes de la diet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2092" y="404664"/>
            <a:ext cx="1638340" cy="96383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10 Conector recto de flecha"/>
          <p:cNvCxnSpPr/>
          <p:nvPr/>
        </p:nvCxnSpPr>
        <p:spPr>
          <a:xfrm flipH="1">
            <a:off x="6516216" y="927098"/>
            <a:ext cx="322343" cy="0"/>
          </a:xfrm>
          <a:prstGeom prst="straightConnector1">
            <a:avLst/>
          </a:prstGeom>
          <a:ln w="254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4318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8460432" cy="494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p:cNvSpPr txBox="1">
            <a:spLocks noChangeArrowheads="1"/>
          </p:cNvSpPr>
          <p:nvPr/>
        </p:nvSpPr>
        <p:spPr bwMode="auto">
          <a:xfrm>
            <a:off x="0" y="0"/>
            <a:ext cx="9144000" cy="457200"/>
          </a:xfrm>
          <a:prstGeom prst="rect">
            <a:avLst/>
          </a:prstGeom>
          <a:no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2400" b="1" dirty="0" smtClean="0">
                <a:latin typeface="Century Gothic" panose="020B0502020202020204" pitchFamily="34" charset="0"/>
                <a:cs typeface="Arial" pitchFamily="34" charset="0"/>
              </a:rPr>
              <a:t>Estilo de vida, Obesidad y </a:t>
            </a:r>
            <a:r>
              <a:rPr lang="es-MX" altLang="es-MX" sz="2400" b="1" dirty="0">
                <a:latin typeface="Century Gothic" panose="020B0502020202020204" pitchFamily="34" charset="0"/>
                <a:cs typeface="Arial" pitchFamily="34" charset="0"/>
              </a:rPr>
              <a:t>Cáncer </a:t>
            </a:r>
            <a:endParaRPr lang="es-ES" altLang="es-MX" sz="2400" b="1" dirty="0">
              <a:latin typeface="Century Gothic" panose="020B0502020202020204" pitchFamily="34" charset="0"/>
              <a:cs typeface="Arial" pitchFamily="34" charset="0"/>
            </a:endParaRPr>
          </a:p>
        </p:txBody>
      </p:sp>
      <p:sp>
        <p:nvSpPr>
          <p:cNvPr id="5" name="4 Rectángulo"/>
          <p:cNvSpPr/>
          <p:nvPr/>
        </p:nvSpPr>
        <p:spPr>
          <a:xfrm>
            <a:off x="971600" y="5733256"/>
            <a:ext cx="6732240" cy="646331"/>
          </a:xfrm>
          <a:prstGeom prst="rect">
            <a:avLst/>
          </a:prstGeom>
        </p:spPr>
        <p:txBody>
          <a:bodyPr wrap="square">
            <a:spAutoFit/>
          </a:bodyPr>
          <a:lstStyle/>
          <a:p>
            <a:pPr algn="ctr"/>
            <a:r>
              <a:rPr lang="en-US" sz="1200" dirty="0" err="1" smtClean="0"/>
              <a:t>Weiderpass</a:t>
            </a:r>
            <a:r>
              <a:rPr lang="en-US" sz="1200" dirty="0" smtClean="0"/>
              <a:t> E. Lifestyle and cancer risk. EJ </a:t>
            </a:r>
            <a:r>
              <a:rPr lang="en-US" sz="1200" dirty="0" err="1" smtClean="0"/>
              <a:t>Prev</a:t>
            </a:r>
            <a:r>
              <a:rPr lang="en-US" sz="1200" dirty="0" smtClean="0"/>
              <a:t> Med Public Health. 2010 Nov;43(6):459-71. </a:t>
            </a:r>
            <a:r>
              <a:rPr lang="en-US" sz="1200" dirty="0" err="1" smtClean="0"/>
              <a:t>doi</a:t>
            </a:r>
            <a:r>
              <a:rPr lang="en-US" sz="1200" dirty="0" smtClean="0"/>
              <a:t>: 10.3961/jpmph.2010.43.6.459.</a:t>
            </a:r>
          </a:p>
          <a:p>
            <a:pPr algn="ctr"/>
            <a:endParaRPr lang="en-US" sz="1200" dirty="0"/>
          </a:p>
        </p:txBody>
      </p:sp>
      <p:sp>
        <p:nvSpPr>
          <p:cNvPr id="6" name="5 CuadroTexto"/>
          <p:cNvSpPr txBox="1"/>
          <p:nvPr/>
        </p:nvSpPr>
        <p:spPr>
          <a:xfrm>
            <a:off x="4932040" y="4726885"/>
            <a:ext cx="864096" cy="646331"/>
          </a:xfrm>
          <a:prstGeom prst="rect">
            <a:avLst/>
          </a:prstGeom>
          <a:noFill/>
          <a:ln>
            <a:solidFill>
              <a:srgbClr val="FF0000"/>
            </a:solidFill>
          </a:ln>
        </p:spPr>
        <p:txBody>
          <a:bodyPr wrap="square" rtlCol="0">
            <a:spAutoFit/>
          </a:bodyPr>
          <a:lstStyle/>
          <a:p>
            <a:endParaRPr lang="es-MX" dirty="0" smtClean="0"/>
          </a:p>
          <a:p>
            <a:endParaRPr lang="en-US" dirty="0"/>
          </a:p>
        </p:txBody>
      </p:sp>
    </p:spTree>
    <p:extLst>
      <p:ext uri="{BB962C8B-B14F-4D97-AF65-F5344CB8AC3E}">
        <p14:creationId xmlns:p14="http://schemas.microsoft.com/office/powerpoint/2010/main" val="1314175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69615"/>
            <a:ext cx="8079059" cy="527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rot="5400000">
            <a:off x="7088969" y="2159265"/>
            <a:ext cx="3400290" cy="369332"/>
          </a:xfrm>
          <a:prstGeom prst="rect">
            <a:avLst/>
          </a:prstGeom>
          <a:noFill/>
        </p:spPr>
        <p:txBody>
          <a:bodyPr wrap="none" rtlCol="0">
            <a:spAutoFit/>
          </a:bodyPr>
          <a:lstStyle/>
          <a:p>
            <a:r>
              <a:rPr lang="es-ES" dirty="0" smtClean="0">
                <a:solidFill>
                  <a:schemeClr val="bg1"/>
                </a:solidFill>
                <a:latin typeface="Century Gothic" panose="020B0502020202020204" pitchFamily="34" charset="0"/>
              </a:rPr>
              <a:t>Dieta materna y </a:t>
            </a:r>
            <a:r>
              <a:rPr lang="es-ES" dirty="0" err="1" smtClean="0">
                <a:solidFill>
                  <a:schemeClr val="bg1"/>
                </a:solidFill>
                <a:latin typeface="Century Gothic" panose="020B0502020202020204" pitchFamily="34" charset="0"/>
              </a:rPr>
              <a:t>epigenoma</a:t>
            </a:r>
            <a:endParaRPr lang="es-E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4954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117" y="476672"/>
            <a:ext cx="6579766" cy="6503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267744" y="560169"/>
            <a:ext cx="1584176" cy="430887"/>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Enfermedades </a:t>
            </a:r>
          </a:p>
          <a:p>
            <a:pPr algn="ctr"/>
            <a:r>
              <a:rPr lang="es-ES" sz="1100" b="1" dirty="0" smtClean="0">
                <a:latin typeface="Century Gothic" panose="020B0502020202020204" pitchFamily="34" charset="0"/>
              </a:rPr>
              <a:t>cerebrovasculares</a:t>
            </a:r>
            <a:endParaRPr lang="es-ES" sz="1100" b="1" dirty="0">
              <a:latin typeface="Century Gothic" panose="020B0502020202020204" pitchFamily="34" charset="0"/>
            </a:endParaRPr>
          </a:p>
        </p:txBody>
      </p:sp>
      <p:sp>
        <p:nvSpPr>
          <p:cNvPr id="6" name="5 CuadroTexto"/>
          <p:cNvSpPr txBox="1"/>
          <p:nvPr/>
        </p:nvSpPr>
        <p:spPr>
          <a:xfrm>
            <a:off x="5004048" y="693857"/>
            <a:ext cx="1584176" cy="430887"/>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Aterosclerosis </a:t>
            </a:r>
          </a:p>
          <a:p>
            <a:pPr algn="ctr"/>
            <a:r>
              <a:rPr lang="es-ES" sz="1100" b="1" dirty="0" err="1" smtClean="0">
                <a:latin typeface="Century Gothic" panose="020B0502020202020204" pitchFamily="34" charset="0"/>
              </a:rPr>
              <a:t>Dislipidemias</a:t>
            </a:r>
            <a:endParaRPr lang="es-ES" sz="1100" b="1" dirty="0">
              <a:latin typeface="Century Gothic" panose="020B0502020202020204" pitchFamily="34" charset="0"/>
            </a:endParaRPr>
          </a:p>
        </p:txBody>
      </p:sp>
      <p:sp>
        <p:nvSpPr>
          <p:cNvPr id="7" name="6 CuadroTexto"/>
          <p:cNvSpPr txBox="1"/>
          <p:nvPr/>
        </p:nvSpPr>
        <p:spPr>
          <a:xfrm>
            <a:off x="6012160" y="2648401"/>
            <a:ext cx="1584176" cy="430887"/>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 Infarto al Miocardio </a:t>
            </a:r>
          </a:p>
          <a:p>
            <a:pPr algn="ctr"/>
            <a:endParaRPr lang="es-ES" sz="1100" b="1" dirty="0" smtClean="0">
              <a:latin typeface="Century Gothic" panose="020B0502020202020204" pitchFamily="34" charset="0"/>
            </a:endParaRPr>
          </a:p>
        </p:txBody>
      </p:sp>
      <p:sp>
        <p:nvSpPr>
          <p:cNvPr id="8" name="7 CuadroTexto"/>
          <p:cNvSpPr txBox="1"/>
          <p:nvPr/>
        </p:nvSpPr>
        <p:spPr>
          <a:xfrm>
            <a:off x="6100936" y="4665786"/>
            <a:ext cx="1584176" cy="430887"/>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Diabetes tipo 2</a:t>
            </a:r>
          </a:p>
          <a:p>
            <a:pPr algn="ctr"/>
            <a:endParaRPr lang="es-ES" sz="1100" b="1" dirty="0" smtClean="0">
              <a:latin typeface="Century Gothic" panose="020B0502020202020204" pitchFamily="34" charset="0"/>
            </a:endParaRPr>
          </a:p>
        </p:txBody>
      </p:sp>
      <p:sp>
        <p:nvSpPr>
          <p:cNvPr id="9" name="8 CuadroTexto"/>
          <p:cNvSpPr txBox="1"/>
          <p:nvPr/>
        </p:nvSpPr>
        <p:spPr>
          <a:xfrm>
            <a:off x="1403648" y="4520609"/>
            <a:ext cx="1584176" cy="600164"/>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Hígado graso no alcohólico</a:t>
            </a:r>
          </a:p>
          <a:p>
            <a:pPr algn="ctr"/>
            <a:endParaRPr lang="es-ES" sz="1100" b="1" dirty="0" smtClean="0">
              <a:latin typeface="Century Gothic" panose="020B0502020202020204" pitchFamily="34" charset="0"/>
            </a:endParaRPr>
          </a:p>
        </p:txBody>
      </p:sp>
      <p:sp>
        <p:nvSpPr>
          <p:cNvPr id="10" name="9 CuadroTexto"/>
          <p:cNvSpPr txBox="1"/>
          <p:nvPr/>
        </p:nvSpPr>
        <p:spPr>
          <a:xfrm>
            <a:off x="1396689" y="2435422"/>
            <a:ext cx="1584176" cy="430887"/>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 Hipertensión</a:t>
            </a:r>
          </a:p>
          <a:p>
            <a:pPr algn="ctr"/>
            <a:endParaRPr lang="es-ES" sz="1100" b="1" dirty="0" smtClean="0">
              <a:latin typeface="Century Gothic" panose="020B0502020202020204" pitchFamily="34" charset="0"/>
            </a:endParaRPr>
          </a:p>
        </p:txBody>
      </p:sp>
      <p:sp>
        <p:nvSpPr>
          <p:cNvPr id="11" name="10 CuadroTexto"/>
          <p:cNvSpPr txBox="1"/>
          <p:nvPr/>
        </p:nvSpPr>
        <p:spPr>
          <a:xfrm rot="5400000">
            <a:off x="6135984" y="2660247"/>
            <a:ext cx="5306261" cy="369332"/>
          </a:xfrm>
          <a:prstGeom prst="rect">
            <a:avLst/>
          </a:prstGeom>
          <a:noFill/>
        </p:spPr>
        <p:txBody>
          <a:bodyPr wrap="none" rtlCol="0">
            <a:spAutoFit/>
          </a:bodyPr>
          <a:lstStyle/>
          <a:p>
            <a:r>
              <a:rPr lang="es-ES" b="1" dirty="0" smtClean="0">
                <a:solidFill>
                  <a:schemeClr val="bg1"/>
                </a:solidFill>
                <a:latin typeface="Century Gothic" panose="020B0502020202020204" pitchFamily="34" charset="0"/>
              </a:rPr>
              <a:t>Alteraciones a la salud asociadas a obesidad</a:t>
            </a:r>
            <a:endParaRPr lang="es-ES" b="1" dirty="0">
              <a:solidFill>
                <a:schemeClr val="bg1"/>
              </a:solidFill>
              <a:latin typeface="Century Gothic" panose="020B0502020202020204" pitchFamily="34" charset="0"/>
            </a:endParaRPr>
          </a:p>
        </p:txBody>
      </p:sp>
      <p:sp>
        <p:nvSpPr>
          <p:cNvPr id="12" name="11 CuadroTexto"/>
          <p:cNvSpPr txBox="1"/>
          <p:nvPr/>
        </p:nvSpPr>
        <p:spPr>
          <a:xfrm>
            <a:off x="827584" y="44624"/>
            <a:ext cx="6912768" cy="369332"/>
          </a:xfrm>
          <a:prstGeom prst="rect">
            <a:avLst/>
          </a:prstGeom>
          <a:noFill/>
        </p:spPr>
        <p:txBody>
          <a:bodyPr wrap="square" rtlCol="0">
            <a:spAutoFit/>
          </a:bodyPr>
          <a:lstStyle/>
          <a:p>
            <a:pPr algn="ctr"/>
            <a:r>
              <a:rPr lang="es-ES" b="1" dirty="0" smtClean="0">
                <a:latin typeface="Century Gothic" panose="020B0502020202020204" pitchFamily="34" charset="0"/>
              </a:rPr>
              <a:t>La Obesidad es de Etiología Multifactorial</a:t>
            </a:r>
            <a:endParaRPr lang="es-ES" b="1" dirty="0">
              <a:latin typeface="Century Gothic" panose="020B0502020202020204" pitchFamily="34" charset="0"/>
            </a:endParaRPr>
          </a:p>
        </p:txBody>
      </p:sp>
      <p:sp>
        <p:nvSpPr>
          <p:cNvPr id="13" name="12 CuadroTexto"/>
          <p:cNvSpPr txBox="1"/>
          <p:nvPr/>
        </p:nvSpPr>
        <p:spPr>
          <a:xfrm rot="16200000">
            <a:off x="-931835" y="1813093"/>
            <a:ext cx="3168092" cy="369332"/>
          </a:xfrm>
          <a:prstGeom prst="rect">
            <a:avLst/>
          </a:prstGeom>
          <a:noFill/>
        </p:spPr>
        <p:txBody>
          <a:bodyPr wrap="square" rtlCol="0">
            <a:spAutoFit/>
          </a:bodyPr>
          <a:lstStyle/>
          <a:p>
            <a:pPr algn="ctr"/>
            <a:r>
              <a:rPr lang="es-ES" dirty="0" smtClean="0">
                <a:latin typeface="Century Gothic" panose="020B0502020202020204" pitchFamily="34" charset="0"/>
              </a:rPr>
              <a:t>Factores Ambientales</a:t>
            </a:r>
            <a:endParaRPr lang="es-ES" dirty="0">
              <a:latin typeface="Century Gothic" panose="020B0502020202020204" pitchFamily="34" charset="0"/>
            </a:endParaRPr>
          </a:p>
        </p:txBody>
      </p:sp>
      <p:sp>
        <p:nvSpPr>
          <p:cNvPr id="15" name="14 CuadroTexto"/>
          <p:cNvSpPr txBox="1"/>
          <p:nvPr/>
        </p:nvSpPr>
        <p:spPr>
          <a:xfrm rot="16200000">
            <a:off x="-866674" y="4892844"/>
            <a:ext cx="3019184" cy="369332"/>
          </a:xfrm>
          <a:prstGeom prst="rect">
            <a:avLst/>
          </a:prstGeom>
          <a:noFill/>
        </p:spPr>
        <p:txBody>
          <a:bodyPr wrap="square" rtlCol="0">
            <a:spAutoFit/>
          </a:bodyPr>
          <a:lstStyle/>
          <a:p>
            <a:pPr algn="ctr"/>
            <a:r>
              <a:rPr lang="es-ES" dirty="0" smtClean="0">
                <a:latin typeface="Century Gothic" panose="020B0502020202020204" pitchFamily="34" charset="0"/>
              </a:rPr>
              <a:t>Factores  Sociales </a:t>
            </a:r>
            <a:endParaRPr lang="es-ES" dirty="0">
              <a:latin typeface="Century Gothic" panose="020B0502020202020204" pitchFamily="34" charset="0"/>
            </a:endParaRPr>
          </a:p>
        </p:txBody>
      </p:sp>
      <p:sp>
        <p:nvSpPr>
          <p:cNvPr id="24" name="23 CuadroTexto"/>
          <p:cNvSpPr txBox="1"/>
          <p:nvPr/>
        </p:nvSpPr>
        <p:spPr>
          <a:xfrm>
            <a:off x="3779912" y="6335742"/>
            <a:ext cx="1584176" cy="261610"/>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Osteoartritis</a:t>
            </a:r>
            <a:endParaRPr lang="es-ES" sz="1100" b="1" dirty="0">
              <a:latin typeface="Century Gothic" panose="020B0502020202020204" pitchFamily="34" charset="0"/>
            </a:endParaRPr>
          </a:p>
        </p:txBody>
      </p:sp>
      <p:sp>
        <p:nvSpPr>
          <p:cNvPr id="25" name="24 CuadroTexto"/>
          <p:cNvSpPr txBox="1"/>
          <p:nvPr/>
        </p:nvSpPr>
        <p:spPr>
          <a:xfrm>
            <a:off x="6876256" y="1268760"/>
            <a:ext cx="1584176" cy="261610"/>
          </a:xfrm>
          <a:prstGeom prst="rect">
            <a:avLst/>
          </a:prstGeom>
          <a:solidFill>
            <a:schemeClr val="bg1">
              <a:lumMod val="95000"/>
            </a:schemeClr>
          </a:solidFill>
        </p:spPr>
        <p:txBody>
          <a:bodyPr wrap="square" rtlCol="0">
            <a:spAutoFit/>
          </a:bodyPr>
          <a:lstStyle/>
          <a:p>
            <a:pPr algn="ctr"/>
            <a:r>
              <a:rPr lang="es-ES" sz="1100" b="1" dirty="0" smtClean="0">
                <a:latin typeface="Century Gothic" panose="020B0502020202020204" pitchFamily="34" charset="0"/>
              </a:rPr>
              <a:t>CANCER</a:t>
            </a:r>
            <a:endParaRPr lang="es-ES" sz="1100" b="1" dirty="0">
              <a:latin typeface="Century Gothic" panose="020B0502020202020204" pitchFamily="34" charset="0"/>
            </a:endParaRPr>
          </a:p>
        </p:txBody>
      </p:sp>
    </p:spTree>
    <p:extLst>
      <p:ext uri="{BB962C8B-B14F-4D97-AF65-F5344CB8AC3E}">
        <p14:creationId xmlns:p14="http://schemas.microsoft.com/office/powerpoint/2010/main" val="167873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contenido 7"/>
          <p:cNvSpPr>
            <a:spLocks noGrp="1"/>
          </p:cNvSpPr>
          <p:nvPr>
            <p:ph sz="half" idx="4294967295"/>
          </p:nvPr>
        </p:nvSpPr>
        <p:spPr>
          <a:xfrm>
            <a:off x="1042988" y="549275"/>
            <a:ext cx="7272337" cy="287338"/>
          </a:xfrm>
          <a:extLst>
            <a:ext uri="{909E8E84-426E-40DD-AFC4-6F175D3DCCD1}">
              <a14:hiddenFill xmlns:a14="http://schemas.microsoft.com/office/drawing/2010/main">
                <a:solidFill>
                  <a:srgbClr val="E0C1FF"/>
                </a:solidFill>
              </a14:hiddenFill>
            </a:ext>
          </a:extLst>
        </p:spPr>
        <p:txBody>
          <a:bodyPr>
            <a:normAutofit fontScale="92500" lnSpcReduction="20000"/>
          </a:bodyPr>
          <a:lstStyle/>
          <a:p>
            <a:pPr marL="365125" indent="-282575" algn="ctr" eaLnBrk="1" hangingPunct="1">
              <a:buFontTx/>
              <a:buNone/>
            </a:pPr>
            <a:r>
              <a:rPr lang="es-ES_tradnl" altLang="es-MX" sz="1600" b="1" smtClean="0"/>
              <a:t>La dieta contribuye de un 30 a 35% en las muertes por cáncer.</a:t>
            </a:r>
          </a:p>
        </p:txBody>
      </p:sp>
      <p:sp>
        <p:nvSpPr>
          <p:cNvPr id="6147" name="Text Box 3"/>
          <p:cNvSpPr txBox="1">
            <a:spLocks noChangeArrowheads="1"/>
          </p:cNvSpPr>
          <p:nvPr/>
        </p:nvSpPr>
        <p:spPr bwMode="auto">
          <a:xfrm>
            <a:off x="0" y="0"/>
            <a:ext cx="9144000"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2400" b="1" dirty="0" smtClean="0">
                <a:solidFill>
                  <a:schemeClr val="bg1"/>
                </a:solidFill>
                <a:latin typeface="Century Gothic" panose="020B0502020202020204" pitchFamily="34" charset="0"/>
                <a:cs typeface="Arial" pitchFamily="34" charset="0"/>
              </a:rPr>
              <a:t>Alimentació</a:t>
            </a:r>
            <a:r>
              <a:rPr lang="es-MX" altLang="es-MX" sz="2400" b="1" dirty="0">
                <a:solidFill>
                  <a:schemeClr val="bg1"/>
                </a:solidFill>
                <a:latin typeface="Century Gothic" panose="020B0502020202020204" pitchFamily="34" charset="0"/>
                <a:cs typeface="Arial" pitchFamily="34" charset="0"/>
              </a:rPr>
              <a:t>n</a:t>
            </a:r>
            <a:r>
              <a:rPr lang="es-MX" altLang="es-MX" sz="2400" b="1" dirty="0" smtClean="0">
                <a:solidFill>
                  <a:schemeClr val="bg1"/>
                </a:solidFill>
                <a:latin typeface="Century Gothic" panose="020B0502020202020204" pitchFamily="34" charset="0"/>
                <a:cs typeface="Arial" pitchFamily="34" charset="0"/>
              </a:rPr>
              <a:t> </a:t>
            </a:r>
            <a:r>
              <a:rPr lang="es-MX" altLang="es-MX" sz="2400" b="1" dirty="0">
                <a:solidFill>
                  <a:schemeClr val="bg1"/>
                </a:solidFill>
                <a:latin typeface="Century Gothic" panose="020B0502020202020204" pitchFamily="34" charset="0"/>
                <a:cs typeface="Arial" pitchFamily="34" charset="0"/>
              </a:rPr>
              <a:t>y Cáncer </a:t>
            </a:r>
            <a:endParaRPr lang="es-ES" altLang="es-MX" sz="2400" b="1" dirty="0">
              <a:solidFill>
                <a:schemeClr val="bg1"/>
              </a:solidFill>
              <a:latin typeface="Century Gothic" panose="020B0502020202020204" pitchFamily="34" charset="0"/>
              <a:cs typeface="Arial" pitchFamily="34" charset="0"/>
            </a:endParaRPr>
          </a:p>
        </p:txBody>
      </p:sp>
      <p:sp>
        <p:nvSpPr>
          <p:cNvPr id="6148" name="Text Box 13"/>
          <p:cNvSpPr txBox="1">
            <a:spLocks noChangeArrowheads="1"/>
          </p:cNvSpPr>
          <p:nvPr/>
        </p:nvSpPr>
        <p:spPr bwMode="auto">
          <a:xfrm>
            <a:off x="611188" y="6613525"/>
            <a:ext cx="7993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ES_tradnl" altLang="es-MX" sz="1000">
                <a:latin typeface="Gill Sans MT" pitchFamily="34" charset="0"/>
                <a:cs typeface="Arial" pitchFamily="34" charset="0"/>
              </a:rPr>
              <a:t>Nan P, Kunnumankara AB, et al. Cancer is a preventable disease that requires major lifestyle changes. Pharm Res. 2008; 25(a):2007-116.</a:t>
            </a:r>
            <a:endParaRPr lang="es-ES" altLang="es-MX" sz="1000" b="1">
              <a:latin typeface="Gill Sans MT" pitchFamily="34" charset="0"/>
              <a:cs typeface="Arial" pitchFamily="34" charset="0"/>
            </a:endParaRPr>
          </a:p>
        </p:txBody>
      </p:sp>
      <p:pic>
        <p:nvPicPr>
          <p:cNvPr id="6149" name="Picture 15" descr="2714612590_921fe69de7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1916113"/>
            <a:ext cx="26638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7" descr="micot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916113"/>
            <a:ext cx="251936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9" descr="ANd9GcTLfS-l2p4Aj_HmweUJv6lFkmhh2SLqE2uEqBIasERhBcnWgD73UiaJ21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838" y="1916113"/>
            <a:ext cx="25209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22"/>
          <p:cNvSpPr txBox="1">
            <a:spLocks noChangeArrowheads="1"/>
          </p:cNvSpPr>
          <p:nvPr/>
        </p:nvSpPr>
        <p:spPr bwMode="auto">
          <a:xfrm>
            <a:off x="5938838" y="3860800"/>
            <a:ext cx="2519362"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a:solidFill>
                  <a:schemeClr val="bg1"/>
                </a:solidFill>
                <a:latin typeface="Gill Sans MT" pitchFamily="34" charset="0"/>
                <a:cs typeface="Arial" pitchFamily="34" charset="0"/>
              </a:rPr>
              <a:t>Hidrocarburos aromáticos</a:t>
            </a:r>
          </a:p>
          <a:p>
            <a:pPr algn="ctr" eaLnBrk="1" hangingPunct="1">
              <a:spcBef>
                <a:spcPct val="0"/>
              </a:spcBef>
              <a:buFontTx/>
              <a:buNone/>
            </a:pPr>
            <a:r>
              <a:rPr lang="es-MX" altLang="es-MX" sz="1200" b="1">
                <a:solidFill>
                  <a:schemeClr val="bg1"/>
                </a:solidFill>
                <a:latin typeface="Gill Sans MT" pitchFamily="34" charset="0"/>
                <a:cs typeface="Arial" pitchFamily="34" charset="0"/>
              </a:rPr>
              <a:t>policíclicos</a:t>
            </a:r>
            <a:endParaRPr lang="es-ES" altLang="es-MX" sz="1200" b="1">
              <a:solidFill>
                <a:schemeClr val="bg1"/>
              </a:solidFill>
              <a:latin typeface="Gill Sans MT" pitchFamily="34" charset="0"/>
              <a:cs typeface="Arial" pitchFamily="34" charset="0"/>
            </a:endParaRPr>
          </a:p>
        </p:txBody>
      </p:sp>
      <p:sp>
        <p:nvSpPr>
          <p:cNvPr id="6153" name="Text Box 23"/>
          <p:cNvSpPr txBox="1">
            <a:spLocks noChangeArrowheads="1"/>
          </p:cNvSpPr>
          <p:nvPr/>
        </p:nvSpPr>
        <p:spPr bwMode="auto">
          <a:xfrm>
            <a:off x="3490913" y="3860800"/>
            <a:ext cx="2505075"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a:solidFill>
                  <a:schemeClr val="bg1"/>
                </a:solidFill>
                <a:latin typeface="Gill Sans MT" pitchFamily="34" charset="0"/>
                <a:cs typeface="Arial" pitchFamily="34" charset="0"/>
              </a:rPr>
              <a:t>Aflatoxina</a:t>
            </a:r>
          </a:p>
          <a:p>
            <a:pPr algn="ctr" eaLnBrk="1" hangingPunct="1">
              <a:spcBef>
                <a:spcPct val="0"/>
              </a:spcBef>
              <a:buFontTx/>
              <a:buNone/>
            </a:pPr>
            <a:r>
              <a:rPr lang="es-MX" altLang="es-MX" sz="1200" b="1">
                <a:solidFill>
                  <a:schemeClr val="bg1"/>
                </a:solidFill>
                <a:latin typeface="Gill Sans MT" pitchFamily="34" charset="0"/>
                <a:cs typeface="Arial" pitchFamily="34" charset="0"/>
              </a:rPr>
              <a:t>(micotoxina)</a:t>
            </a:r>
            <a:endParaRPr lang="es-ES" altLang="es-MX" sz="1200" b="1">
              <a:solidFill>
                <a:schemeClr val="bg1"/>
              </a:solidFill>
              <a:latin typeface="Gill Sans MT" pitchFamily="34" charset="0"/>
              <a:cs typeface="Arial" pitchFamily="34" charset="0"/>
            </a:endParaRPr>
          </a:p>
        </p:txBody>
      </p:sp>
      <p:sp>
        <p:nvSpPr>
          <p:cNvPr id="6154" name="Text Box 24"/>
          <p:cNvSpPr txBox="1">
            <a:spLocks noChangeArrowheads="1"/>
          </p:cNvSpPr>
          <p:nvPr/>
        </p:nvSpPr>
        <p:spPr bwMode="auto">
          <a:xfrm>
            <a:off x="754063" y="3860800"/>
            <a:ext cx="2736850"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dirty="0">
                <a:solidFill>
                  <a:schemeClr val="bg1"/>
                </a:solidFill>
                <a:latin typeface="Gill Sans MT" pitchFamily="34" charset="0"/>
                <a:cs typeface="Arial" pitchFamily="34" charset="0"/>
              </a:rPr>
              <a:t>Aminas heterocíclicas</a:t>
            </a:r>
          </a:p>
          <a:p>
            <a:pPr algn="ctr" eaLnBrk="1" hangingPunct="1">
              <a:spcBef>
                <a:spcPct val="0"/>
              </a:spcBef>
              <a:buFontTx/>
              <a:buNone/>
            </a:pPr>
            <a:endParaRPr lang="es-ES" altLang="es-MX" sz="1200" b="1" dirty="0">
              <a:solidFill>
                <a:schemeClr val="bg1"/>
              </a:solidFill>
              <a:latin typeface="Gill Sans MT" pitchFamily="34" charset="0"/>
              <a:cs typeface="Arial" pitchFamily="34" charset="0"/>
            </a:endParaRPr>
          </a:p>
        </p:txBody>
      </p:sp>
      <p:pic>
        <p:nvPicPr>
          <p:cNvPr id="6155" name="Picture 26" descr="ANd9GcTQDLcLlhtbyRma3_j7y2GDo-IM87tjeIUWtpail9N4FauoSrnE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3" y="4292600"/>
            <a:ext cx="26638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8" descr="ANd9GcQVI3RMAopjF-Hz7Cr4okjn_uXqhfu6wjaq27Fkp5k34dkVMPsgq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292600"/>
            <a:ext cx="2519363"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30" descr="ANd9GcS4u-XdtoLSPtcr2Qlr9QVGeBQ0s-hqRrFdTSrakM-3XDwAB5yDb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8838" y="4292600"/>
            <a:ext cx="252095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4"/>
          <p:cNvSpPr txBox="1">
            <a:spLocks noChangeArrowheads="1"/>
          </p:cNvSpPr>
          <p:nvPr/>
        </p:nvSpPr>
        <p:spPr bwMode="auto">
          <a:xfrm>
            <a:off x="754063" y="6092825"/>
            <a:ext cx="2736850"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a:solidFill>
                  <a:schemeClr val="bg1"/>
                </a:solidFill>
                <a:latin typeface="Gill Sans MT" pitchFamily="34" charset="0"/>
                <a:cs typeface="Arial" pitchFamily="34" charset="0"/>
              </a:rPr>
              <a:t>Alcohol etílico</a:t>
            </a:r>
          </a:p>
          <a:p>
            <a:pPr algn="ctr" eaLnBrk="1" hangingPunct="1">
              <a:spcBef>
                <a:spcPct val="0"/>
              </a:spcBef>
              <a:buFontTx/>
              <a:buNone/>
            </a:pPr>
            <a:endParaRPr lang="es-ES" altLang="es-MX" sz="1200" b="1">
              <a:solidFill>
                <a:schemeClr val="bg1"/>
              </a:solidFill>
              <a:latin typeface="Gill Sans MT" pitchFamily="34" charset="0"/>
              <a:cs typeface="Arial" pitchFamily="34" charset="0"/>
            </a:endParaRPr>
          </a:p>
        </p:txBody>
      </p:sp>
      <p:sp>
        <p:nvSpPr>
          <p:cNvPr id="6159" name="Text Box 24"/>
          <p:cNvSpPr txBox="1">
            <a:spLocks noChangeArrowheads="1"/>
          </p:cNvSpPr>
          <p:nvPr/>
        </p:nvSpPr>
        <p:spPr bwMode="auto">
          <a:xfrm>
            <a:off x="3275013" y="6092825"/>
            <a:ext cx="2736850"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a:solidFill>
                  <a:schemeClr val="bg1"/>
                </a:solidFill>
                <a:latin typeface="Gill Sans MT" pitchFamily="34" charset="0"/>
                <a:cs typeface="Arial" pitchFamily="34" charset="0"/>
              </a:rPr>
              <a:t>Grasa saturada</a:t>
            </a:r>
          </a:p>
          <a:p>
            <a:pPr algn="ctr" eaLnBrk="1" hangingPunct="1">
              <a:spcBef>
                <a:spcPct val="0"/>
              </a:spcBef>
              <a:buFontTx/>
              <a:buNone/>
            </a:pPr>
            <a:endParaRPr lang="es-ES" altLang="es-MX" sz="1200" b="1">
              <a:solidFill>
                <a:schemeClr val="bg1"/>
              </a:solidFill>
              <a:latin typeface="Gill Sans MT" pitchFamily="34" charset="0"/>
              <a:cs typeface="Arial" pitchFamily="34" charset="0"/>
            </a:endParaRPr>
          </a:p>
        </p:txBody>
      </p:sp>
      <p:sp>
        <p:nvSpPr>
          <p:cNvPr id="6160" name="Text Box 24"/>
          <p:cNvSpPr txBox="1">
            <a:spLocks noChangeArrowheads="1"/>
          </p:cNvSpPr>
          <p:nvPr/>
        </p:nvSpPr>
        <p:spPr bwMode="auto">
          <a:xfrm>
            <a:off x="5794375" y="6092825"/>
            <a:ext cx="2663825" cy="457200"/>
          </a:xfrm>
          <a:prstGeom prst="rect">
            <a:avLst/>
          </a:prstGeom>
          <a:solidFill>
            <a:schemeClr val="tx1">
              <a:lumMod val="90000"/>
              <a:lumOff val="10000"/>
            </a:schemeClr>
          </a:solidFill>
          <a:ln>
            <a:noFill/>
          </a:ln>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a:solidFill>
                  <a:schemeClr val="bg1"/>
                </a:solidFill>
                <a:latin typeface="Gill Sans MT" pitchFamily="34" charset="0"/>
                <a:cs typeface="Arial" pitchFamily="34" charset="0"/>
              </a:rPr>
              <a:t>Sacarosa</a:t>
            </a:r>
          </a:p>
          <a:p>
            <a:pPr algn="ctr" eaLnBrk="1" hangingPunct="1">
              <a:spcBef>
                <a:spcPct val="0"/>
              </a:spcBef>
              <a:buFontTx/>
              <a:buNone/>
            </a:pPr>
            <a:endParaRPr lang="es-ES" altLang="es-MX" sz="1200" b="1">
              <a:solidFill>
                <a:schemeClr val="bg1"/>
              </a:solidFill>
              <a:latin typeface="Gill Sans MT" pitchFamily="34" charset="0"/>
              <a:cs typeface="Arial" pitchFamily="34" charset="0"/>
            </a:endParaRPr>
          </a:p>
        </p:txBody>
      </p:sp>
      <p:sp>
        <p:nvSpPr>
          <p:cNvPr id="6161" name="Text Box 70"/>
          <p:cNvSpPr txBox="1">
            <a:spLocks noChangeArrowheads="1"/>
          </p:cNvSpPr>
          <p:nvPr/>
        </p:nvSpPr>
        <p:spPr bwMode="auto">
          <a:xfrm>
            <a:off x="755650" y="981075"/>
            <a:ext cx="38163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b="1">
                <a:latin typeface="Gill Sans MT" pitchFamily="34" charset="0"/>
                <a:cs typeface="Arial" pitchFamily="34" charset="0"/>
              </a:rPr>
              <a:t>Mecanismos genotóxicos</a:t>
            </a:r>
          </a:p>
          <a:p>
            <a:pPr eaLnBrk="1" hangingPunct="1">
              <a:spcBef>
                <a:spcPct val="0"/>
              </a:spcBef>
              <a:buFontTx/>
              <a:buNone/>
            </a:pPr>
            <a:r>
              <a:rPr lang="es-MX" altLang="es-MX" sz="1400">
                <a:latin typeface="Gill Sans MT" pitchFamily="34" charset="0"/>
                <a:cs typeface="Arial" pitchFamily="34" charset="0"/>
              </a:rPr>
              <a:t>Mutaciones, deleciones, inserciones, recombinaciones, aberraciones cromosómicas</a:t>
            </a:r>
            <a:endParaRPr lang="es-ES" altLang="es-MX" sz="1400">
              <a:latin typeface="Gill Sans MT" pitchFamily="34" charset="0"/>
              <a:cs typeface="Arial" pitchFamily="34" charset="0"/>
            </a:endParaRPr>
          </a:p>
        </p:txBody>
      </p:sp>
      <p:sp>
        <p:nvSpPr>
          <p:cNvPr id="6162" name="Text Box 21"/>
          <p:cNvSpPr txBox="1">
            <a:spLocks noChangeArrowheads="1"/>
          </p:cNvSpPr>
          <p:nvPr/>
        </p:nvSpPr>
        <p:spPr bwMode="auto">
          <a:xfrm>
            <a:off x="4572000" y="981075"/>
            <a:ext cx="41767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400" b="1">
                <a:latin typeface="Gill Sans MT" pitchFamily="34" charset="0"/>
                <a:cs typeface="Arial" pitchFamily="34" charset="0"/>
              </a:rPr>
              <a:t>Mecanismos no genotóxicos</a:t>
            </a:r>
          </a:p>
          <a:p>
            <a:pPr eaLnBrk="1" hangingPunct="1">
              <a:spcBef>
                <a:spcPct val="0"/>
              </a:spcBef>
              <a:buFontTx/>
              <a:buNone/>
            </a:pPr>
            <a:r>
              <a:rPr lang="es-MX" altLang="es-MX" sz="1400">
                <a:latin typeface="Gill Sans MT" pitchFamily="34" charset="0"/>
                <a:cs typeface="Arial" pitchFamily="34" charset="0"/>
              </a:rPr>
              <a:t>Inflamación, inmunosupresión, ROS, RNS, activación de receptores, silenciamiento epigenético.</a:t>
            </a:r>
            <a:endParaRPr lang="es-ES" altLang="es-MX" sz="1400">
              <a:latin typeface="Gill Sans MT" pitchFamily="34" charset="0"/>
              <a:cs typeface="Arial" pitchFamily="34" charset="0"/>
            </a:endParaRPr>
          </a:p>
          <a:p>
            <a:pPr eaLnBrk="1" hangingPunct="1">
              <a:spcBef>
                <a:spcPct val="0"/>
              </a:spcBef>
              <a:buFontTx/>
              <a:buNone/>
            </a:pPr>
            <a:endParaRPr lang="es-ES" altLang="es-MX" sz="1400">
              <a:latin typeface="Gill Sans MT" pitchFamily="34" charset="0"/>
              <a:cs typeface="Arial" pitchFamily="34" charset="0"/>
            </a:endParaRPr>
          </a:p>
        </p:txBody>
      </p:sp>
    </p:spTree>
    <p:extLst>
      <p:ext uri="{BB962C8B-B14F-4D97-AF65-F5344CB8AC3E}">
        <p14:creationId xmlns:p14="http://schemas.microsoft.com/office/powerpoint/2010/main" val="226124354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58511" y="163571"/>
            <a:ext cx="232019" cy="350370"/>
          </a:xfrm>
          <a:prstGeom prst="rect">
            <a:avLst/>
          </a:prstGeom>
          <a:noFill/>
        </p:spPr>
        <p:txBody>
          <a:bodyPr wrap="none" lIns="87900" tIns="43951" rIns="87900" bIns="43951" rtlCol="0">
            <a:spAutoFit/>
          </a:bodyPr>
          <a:lstStyle/>
          <a:p>
            <a:r>
              <a:rPr lang="es-MX" dirty="0" smtClean="0"/>
              <a:t>.</a:t>
            </a:r>
            <a:endParaRPr lang="es-MX" dirty="0"/>
          </a:p>
        </p:txBody>
      </p:sp>
      <p:sp>
        <p:nvSpPr>
          <p:cNvPr id="6" name="5 CuadroTexto"/>
          <p:cNvSpPr txBox="1"/>
          <p:nvPr/>
        </p:nvSpPr>
        <p:spPr>
          <a:xfrm>
            <a:off x="1" y="0"/>
            <a:ext cx="9143999" cy="334982"/>
          </a:xfrm>
          <a:prstGeom prst="rect">
            <a:avLst/>
          </a:prstGeom>
          <a:solidFill>
            <a:schemeClr val="tx1">
              <a:lumMod val="75000"/>
              <a:lumOff val="25000"/>
            </a:schemeClr>
          </a:solidFill>
        </p:spPr>
        <p:txBody>
          <a:bodyPr wrap="square" lIns="87900" tIns="43951" rIns="87900" bIns="43951" rtlCol="0">
            <a:spAutoFit/>
          </a:bodyPr>
          <a:lstStyle/>
          <a:p>
            <a:pPr algn="ctr"/>
            <a:r>
              <a:rPr lang="es-MX" sz="1600" b="1" dirty="0" smtClean="0">
                <a:solidFill>
                  <a:schemeClr val="bg1"/>
                </a:solidFill>
                <a:latin typeface="Century Gothic" panose="020B0502020202020204" pitchFamily="34" charset="0"/>
              </a:rPr>
              <a:t>Cáncer es generado por factores internos (no modificables) y ambientales (modificables)</a:t>
            </a:r>
            <a:endParaRPr lang="es-MX" sz="1600" b="1" dirty="0">
              <a:solidFill>
                <a:schemeClr val="bg1"/>
              </a:solidFill>
              <a:latin typeface="Century Gothic" panose="020B0502020202020204" pitchFamily="34"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87" r="2708"/>
          <a:stretch/>
        </p:blipFill>
        <p:spPr bwMode="auto">
          <a:xfrm>
            <a:off x="1" y="620697"/>
            <a:ext cx="4716016" cy="397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6 Conector recto de flecha"/>
          <p:cNvCxnSpPr/>
          <p:nvPr/>
        </p:nvCxnSpPr>
        <p:spPr>
          <a:xfrm flipH="1">
            <a:off x="2339752" y="4365110"/>
            <a:ext cx="1146747" cy="9360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AutoShape 20"/>
          <p:cNvSpPr>
            <a:spLocks noChangeArrowheads="1"/>
          </p:cNvSpPr>
          <p:nvPr/>
        </p:nvSpPr>
        <p:spPr bwMode="auto">
          <a:xfrm>
            <a:off x="4932015" y="2709094"/>
            <a:ext cx="2160265" cy="1223962"/>
          </a:xfrm>
          <a:prstGeom prst="flowChartAlternateProcess">
            <a:avLst/>
          </a:prstGeom>
          <a:solidFill>
            <a:srgbClr val="E0C1FF"/>
          </a:solidFill>
          <a:ln w="9525">
            <a:solidFill>
              <a:schemeClr val="tx1"/>
            </a:solidFill>
            <a:prstDash val="dashDot"/>
            <a:miter lim="800000"/>
            <a:headEnd/>
            <a:tailEnd/>
          </a:ln>
        </p:spPr>
        <p:txBody>
          <a:bodyPr wrap="none" anchor="ct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buFontTx/>
              <a:buChar char="•"/>
            </a:pPr>
            <a:r>
              <a:rPr lang="es-MX" altLang="es-MX" sz="1400" b="0" dirty="0"/>
              <a:t>Activación de enzimas</a:t>
            </a:r>
          </a:p>
          <a:p>
            <a:pPr eaLnBrk="1" hangingPunct="1">
              <a:buFontTx/>
              <a:buChar char="•"/>
            </a:pPr>
            <a:r>
              <a:rPr lang="es-MX" altLang="es-MX" sz="1400" b="0" dirty="0"/>
              <a:t>Aumento de ROS</a:t>
            </a:r>
          </a:p>
          <a:p>
            <a:pPr eaLnBrk="1" hangingPunct="1">
              <a:buFontTx/>
              <a:buChar char="•"/>
            </a:pPr>
            <a:r>
              <a:rPr lang="es-MX" altLang="es-MX" sz="1400" b="0" dirty="0"/>
              <a:t>Fallo en sistemas de</a:t>
            </a:r>
          </a:p>
          <a:p>
            <a:pPr eaLnBrk="1" hangingPunct="1"/>
            <a:r>
              <a:rPr lang="es-MX" altLang="es-MX" sz="1400" b="0" dirty="0"/>
              <a:t> reparación ADN</a:t>
            </a:r>
          </a:p>
          <a:p>
            <a:pPr eaLnBrk="1" hangingPunct="1">
              <a:buFontTx/>
              <a:buChar char="•"/>
            </a:pPr>
            <a:r>
              <a:rPr lang="es-MX" altLang="es-MX" sz="1400" b="0" dirty="0" err="1"/>
              <a:t>Aductos</a:t>
            </a:r>
            <a:r>
              <a:rPr lang="es-MX" altLang="es-MX" sz="1400" b="0" dirty="0"/>
              <a:t> en ADN</a:t>
            </a:r>
          </a:p>
        </p:txBody>
      </p:sp>
      <p:sp>
        <p:nvSpPr>
          <p:cNvPr id="13" name="AutoShape 25"/>
          <p:cNvSpPr>
            <a:spLocks noChangeArrowheads="1"/>
          </p:cNvSpPr>
          <p:nvPr/>
        </p:nvSpPr>
        <p:spPr bwMode="auto">
          <a:xfrm>
            <a:off x="6012160" y="4077246"/>
            <a:ext cx="2160240" cy="1223962"/>
          </a:xfrm>
          <a:prstGeom prst="flowChartAlternateProcess">
            <a:avLst/>
          </a:prstGeom>
          <a:solidFill>
            <a:srgbClr val="E0C1FF"/>
          </a:solidFill>
          <a:ln w="9525">
            <a:solidFill>
              <a:schemeClr val="tx1"/>
            </a:solidFill>
            <a:prstDash val="dashDot"/>
            <a:miter lim="800000"/>
            <a:headEnd/>
            <a:tailEnd/>
          </a:ln>
        </p:spPr>
        <p:txBody>
          <a:bodyPr wrap="none" anchor="ct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buFontTx/>
              <a:buChar char="•"/>
            </a:pPr>
            <a:r>
              <a:rPr lang="es-MX" altLang="es-MX" sz="1400" b="0" dirty="0"/>
              <a:t>Proliferación</a:t>
            </a:r>
          </a:p>
          <a:p>
            <a:pPr eaLnBrk="1" hangingPunct="1">
              <a:buFontTx/>
              <a:buChar char="•"/>
            </a:pPr>
            <a:r>
              <a:rPr lang="es-MX" altLang="es-MX" sz="1400" b="0" dirty="0" err="1"/>
              <a:t>Antiapoptosis</a:t>
            </a:r>
            <a:endParaRPr lang="es-MX" altLang="es-MX" sz="1400" b="0" dirty="0"/>
          </a:p>
          <a:p>
            <a:pPr eaLnBrk="1" hangingPunct="1">
              <a:buFontTx/>
              <a:buChar char="•"/>
            </a:pPr>
            <a:r>
              <a:rPr lang="es-MX" altLang="es-MX" sz="1400" b="0" dirty="0"/>
              <a:t>Síntesis de proteínas</a:t>
            </a:r>
          </a:p>
          <a:p>
            <a:pPr eaLnBrk="1" hangingPunct="1">
              <a:buFontTx/>
              <a:buChar char="•"/>
            </a:pPr>
            <a:r>
              <a:rPr lang="es-MX" altLang="es-MX" sz="1400" b="0" dirty="0"/>
              <a:t>Disfunción mitocondrial</a:t>
            </a:r>
          </a:p>
        </p:txBody>
      </p:sp>
      <p:sp>
        <p:nvSpPr>
          <p:cNvPr id="14" name="AutoShape 26"/>
          <p:cNvSpPr>
            <a:spLocks noChangeArrowheads="1"/>
          </p:cNvSpPr>
          <p:nvPr/>
        </p:nvSpPr>
        <p:spPr bwMode="auto">
          <a:xfrm>
            <a:off x="7236296" y="5459830"/>
            <a:ext cx="1919723" cy="1223962"/>
          </a:xfrm>
          <a:prstGeom prst="flowChartAlternateProcess">
            <a:avLst/>
          </a:prstGeom>
          <a:solidFill>
            <a:srgbClr val="E0C1FF"/>
          </a:solidFill>
          <a:ln w="9525">
            <a:solidFill>
              <a:schemeClr val="tx1"/>
            </a:solidFill>
            <a:prstDash val="dashDot"/>
            <a:miter lim="800000"/>
            <a:headEnd/>
            <a:tailEnd/>
          </a:ln>
        </p:spPr>
        <p:txBody>
          <a:bodyPr wrap="none" anchor="ct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buFontTx/>
              <a:buChar char="•"/>
            </a:pPr>
            <a:r>
              <a:rPr lang="es-MX" altLang="es-MX" sz="1400" b="0" dirty="0"/>
              <a:t>Angiogénesis</a:t>
            </a:r>
          </a:p>
          <a:p>
            <a:pPr eaLnBrk="1" hangingPunct="1">
              <a:buFontTx/>
              <a:buChar char="•"/>
            </a:pPr>
            <a:r>
              <a:rPr lang="es-MX" altLang="es-MX" sz="1400" b="0" dirty="0"/>
              <a:t>Invasión</a:t>
            </a:r>
          </a:p>
          <a:p>
            <a:pPr eaLnBrk="1" hangingPunct="1">
              <a:buFontTx/>
              <a:buChar char="•"/>
            </a:pPr>
            <a:r>
              <a:rPr lang="es-MX" altLang="es-MX" sz="1400" b="0" dirty="0"/>
              <a:t>Metástasis</a:t>
            </a:r>
          </a:p>
        </p:txBody>
      </p:sp>
      <p:sp>
        <p:nvSpPr>
          <p:cNvPr id="15" name="Text Box 70"/>
          <p:cNvSpPr txBox="1">
            <a:spLocks noChangeArrowheads="1"/>
          </p:cNvSpPr>
          <p:nvPr/>
        </p:nvSpPr>
        <p:spPr bwMode="auto">
          <a:xfrm>
            <a:off x="35496" y="4437113"/>
            <a:ext cx="1800448"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r>
              <a:rPr lang="es-MX" altLang="es-MX" sz="1000" dirty="0">
                <a:solidFill>
                  <a:srgbClr val="990099"/>
                </a:solidFill>
              </a:rPr>
              <a:t>Mecanismos </a:t>
            </a:r>
            <a:r>
              <a:rPr lang="es-MX" altLang="es-MX" sz="1000" dirty="0" err="1">
                <a:solidFill>
                  <a:srgbClr val="990099"/>
                </a:solidFill>
              </a:rPr>
              <a:t>genotóxicos</a:t>
            </a:r>
            <a:endParaRPr lang="es-MX" altLang="es-MX" sz="1000" dirty="0">
              <a:solidFill>
                <a:srgbClr val="990099"/>
              </a:solidFill>
            </a:endParaRPr>
          </a:p>
          <a:p>
            <a:pPr eaLnBrk="1" hangingPunct="1">
              <a:buFontTx/>
              <a:buChar char="•"/>
            </a:pPr>
            <a:r>
              <a:rPr lang="es-MX" altLang="es-MX" sz="1000" dirty="0" smtClean="0"/>
              <a:t>Mutaciones</a:t>
            </a:r>
            <a:endParaRPr lang="es-MX" altLang="es-MX" sz="1000" dirty="0"/>
          </a:p>
          <a:p>
            <a:pPr eaLnBrk="1" hangingPunct="1">
              <a:buFontTx/>
              <a:buChar char="•"/>
            </a:pPr>
            <a:r>
              <a:rPr lang="es-MX" altLang="es-MX" sz="1000" dirty="0" err="1"/>
              <a:t>Deleciones</a:t>
            </a:r>
            <a:endParaRPr lang="es-MX" altLang="es-MX" sz="1000" dirty="0"/>
          </a:p>
          <a:p>
            <a:pPr eaLnBrk="1" hangingPunct="1">
              <a:buFontTx/>
              <a:buChar char="•"/>
            </a:pPr>
            <a:r>
              <a:rPr lang="es-MX" altLang="es-MX" sz="1000" dirty="0"/>
              <a:t>Inserciones</a:t>
            </a:r>
          </a:p>
          <a:p>
            <a:pPr eaLnBrk="1" hangingPunct="1">
              <a:buFontTx/>
              <a:buChar char="•"/>
            </a:pPr>
            <a:r>
              <a:rPr lang="es-MX" altLang="es-MX" sz="1000" dirty="0"/>
              <a:t>Recombinaciones</a:t>
            </a:r>
          </a:p>
          <a:p>
            <a:pPr eaLnBrk="1" hangingPunct="1">
              <a:buFontTx/>
              <a:buChar char="•"/>
            </a:pPr>
            <a:r>
              <a:rPr lang="es-MX" altLang="es-MX" sz="1000" dirty="0"/>
              <a:t>Aberraciones cromosómicas</a:t>
            </a:r>
            <a:endParaRPr lang="es-ES" altLang="es-MX" sz="1000" dirty="0"/>
          </a:p>
        </p:txBody>
      </p:sp>
      <p:sp>
        <p:nvSpPr>
          <p:cNvPr id="16" name="Text Box 71"/>
          <p:cNvSpPr txBox="1">
            <a:spLocks noChangeArrowheads="1"/>
          </p:cNvSpPr>
          <p:nvPr/>
        </p:nvSpPr>
        <p:spPr bwMode="auto">
          <a:xfrm>
            <a:off x="1908621" y="5511166"/>
            <a:ext cx="1943299" cy="13388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r>
              <a:rPr lang="es-MX" altLang="es-MX" sz="1000" dirty="0">
                <a:solidFill>
                  <a:srgbClr val="990099"/>
                </a:solidFill>
              </a:rPr>
              <a:t>Mecanismos no </a:t>
            </a:r>
            <a:r>
              <a:rPr lang="es-MX" altLang="es-MX" sz="1000" dirty="0" err="1">
                <a:solidFill>
                  <a:srgbClr val="990099"/>
                </a:solidFill>
              </a:rPr>
              <a:t>genotóxicos</a:t>
            </a:r>
            <a:endParaRPr lang="es-MX" altLang="es-MX" sz="1000" dirty="0">
              <a:solidFill>
                <a:srgbClr val="990099"/>
              </a:solidFill>
            </a:endParaRPr>
          </a:p>
          <a:p>
            <a:pPr eaLnBrk="1" hangingPunct="1"/>
            <a:endParaRPr lang="es-MX" altLang="es-MX" sz="1000" dirty="0">
              <a:solidFill>
                <a:srgbClr val="990099"/>
              </a:solidFill>
            </a:endParaRPr>
          </a:p>
          <a:p>
            <a:pPr eaLnBrk="1" hangingPunct="1">
              <a:buFontTx/>
              <a:buChar char="•"/>
            </a:pPr>
            <a:r>
              <a:rPr lang="es-MX" altLang="es-MX" sz="1000" dirty="0"/>
              <a:t>Inflamación</a:t>
            </a:r>
          </a:p>
          <a:p>
            <a:pPr eaLnBrk="1" hangingPunct="1">
              <a:buFontTx/>
              <a:buChar char="•"/>
            </a:pPr>
            <a:r>
              <a:rPr lang="es-MX" altLang="es-MX" sz="1000" dirty="0"/>
              <a:t>Inmunosupresión</a:t>
            </a:r>
          </a:p>
          <a:p>
            <a:pPr eaLnBrk="1" hangingPunct="1">
              <a:buFontTx/>
              <a:buChar char="•"/>
            </a:pPr>
            <a:r>
              <a:rPr lang="es-MX" altLang="es-MX" sz="1000" dirty="0"/>
              <a:t>ROS</a:t>
            </a:r>
          </a:p>
          <a:p>
            <a:pPr eaLnBrk="1" hangingPunct="1">
              <a:buFontTx/>
              <a:buChar char="•"/>
            </a:pPr>
            <a:r>
              <a:rPr lang="es-MX" altLang="es-MX" sz="1000" dirty="0"/>
              <a:t>RNS</a:t>
            </a:r>
          </a:p>
          <a:p>
            <a:pPr eaLnBrk="1" hangingPunct="1">
              <a:buFontTx/>
              <a:buChar char="•"/>
            </a:pPr>
            <a:r>
              <a:rPr lang="es-MX" altLang="es-MX" sz="1000" dirty="0"/>
              <a:t>Activación de receptores</a:t>
            </a:r>
          </a:p>
          <a:p>
            <a:pPr eaLnBrk="1" hangingPunct="1">
              <a:buFontTx/>
              <a:buChar char="•"/>
            </a:pPr>
            <a:r>
              <a:rPr lang="es-MX" altLang="es-MX" sz="1000" dirty="0"/>
              <a:t>Silenciamiento </a:t>
            </a:r>
            <a:r>
              <a:rPr lang="es-MX" altLang="es-MX" sz="1000" dirty="0" err="1"/>
              <a:t>epigenético</a:t>
            </a:r>
            <a:endParaRPr lang="es-ES" altLang="es-MX" sz="1000" dirty="0"/>
          </a:p>
        </p:txBody>
      </p:sp>
      <p:sp>
        <p:nvSpPr>
          <p:cNvPr id="18" name="Text Box 73"/>
          <p:cNvSpPr txBox="1">
            <a:spLocks noChangeArrowheads="1"/>
          </p:cNvSpPr>
          <p:nvPr/>
        </p:nvSpPr>
        <p:spPr bwMode="auto">
          <a:xfrm>
            <a:off x="59086" y="5869137"/>
            <a:ext cx="1871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eaLnBrk="1" hangingPunct="1"/>
            <a:r>
              <a:rPr lang="es-MX" altLang="es-MX" sz="1400" dirty="0"/>
              <a:t>Daño genómico</a:t>
            </a:r>
          </a:p>
          <a:p>
            <a:pPr eaLnBrk="1" hangingPunct="1"/>
            <a:r>
              <a:rPr lang="es-MX" altLang="es-MX" sz="1400" dirty="0"/>
              <a:t>Señales alteradas</a:t>
            </a:r>
          </a:p>
        </p:txBody>
      </p:sp>
      <p:sp>
        <p:nvSpPr>
          <p:cNvPr id="20" name="Text Box 79"/>
          <p:cNvSpPr txBox="1">
            <a:spLocks noChangeArrowheads="1"/>
          </p:cNvSpPr>
          <p:nvPr/>
        </p:nvSpPr>
        <p:spPr bwMode="auto">
          <a:xfrm>
            <a:off x="3851921" y="5733257"/>
            <a:ext cx="1366839" cy="338554"/>
          </a:xfrm>
          <a:prstGeom prst="rect">
            <a:avLst/>
          </a:prstGeom>
          <a:solidFill>
            <a:srgbClr val="E0C1FF"/>
          </a:solidFill>
          <a:ln w="25400">
            <a:solidFill>
              <a:schemeClr val="tx1"/>
            </a:solidFill>
            <a:miter lim="800000"/>
            <a:headEnd/>
            <a:tailEnd/>
          </a:ln>
        </p:spPr>
        <p:txBody>
          <a:bodyPr>
            <a:spAutoFit/>
          </a:bodyPr>
          <a:lstStyle>
            <a:lvl1pPr eaLnBrk="0" hangingPunct="0">
              <a:defRPr sz="2400" b="1">
                <a:solidFill>
                  <a:schemeClr val="tx1"/>
                </a:solidFill>
                <a:latin typeface="Gill Sans MT" pitchFamily="34" charset="0"/>
                <a:ea typeface="ＭＳ Ｐゴシック" pitchFamily="34" charset="-128"/>
              </a:defRPr>
            </a:lvl1pPr>
            <a:lvl2pPr marL="742950" indent="-285750" eaLnBrk="0" hangingPunct="0">
              <a:defRPr sz="2400" b="1">
                <a:solidFill>
                  <a:schemeClr val="tx1"/>
                </a:solidFill>
                <a:latin typeface="Gill Sans MT" pitchFamily="34" charset="0"/>
                <a:ea typeface="ＭＳ Ｐゴシック" pitchFamily="34" charset="-128"/>
              </a:defRPr>
            </a:lvl2pPr>
            <a:lvl3pPr marL="1143000" indent="-228600" eaLnBrk="0" hangingPunct="0">
              <a:defRPr sz="2400" b="1">
                <a:solidFill>
                  <a:schemeClr val="tx1"/>
                </a:solidFill>
                <a:latin typeface="Gill Sans MT" pitchFamily="34" charset="0"/>
                <a:ea typeface="ＭＳ Ｐゴシック" pitchFamily="34" charset="-128"/>
              </a:defRPr>
            </a:lvl3pPr>
            <a:lvl4pPr marL="1600200" indent="-228600" eaLnBrk="0" hangingPunct="0">
              <a:defRPr sz="2400" b="1">
                <a:solidFill>
                  <a:schemeClr val="tx1"/>
                </a:solidFill>
                <a:latin typeface="Gill Sans MT" pitchFamily="34" charset="0"/>
                <a:ea typeface="ＭＳ Ｐゴシック" pitchFamily="34" charset="-128"/>
              </a:defRPr>
            </a:lvl4pPr>
            <a:lvl5pPr marL="2057400" indent="-228600" eaLnBrk="0" hangingPunct="0">
              <a:defRPr sz="2400" b="1">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Gill Sans MT" pitchFamily="34" charset="0"/>
                <a:ea typeface="ＭＳ Ｐゴシック" pitchFamily="34" charset="-128"/>
              </a:defRPr>
            </a:lvl9pPr>
          </a:lstStyle>
          <a:p>
            <a:pPr algn="ctr" eaLnBrk="1" hangingPunct="1"/>
            <a:r>
              <a:rPr lang="es-MX" altLang="es-MX" sz="1600">
                <a:solidFill>
                  <a:srgbClr val="990099"/>
                </a:solidFill>
              </a:rPr>
              <a:t>CÁNCER</a:t>
            </a:r>
          </a:p>
        </p:txBody>
      </p:sp>
      <p:cxnSp>
        <p:nvCxnSpPr>
          <p:cNvPr id="21" name="AutoShape 18"/>
          <p:cNvCxnSpPr>
            <a:cxnSpLocks noChangeShapeType="1"/>
          </p:cNvCxnSpPr>
          <p:nvPr/>
        </p:nvCxnSpPr>
        <p:spPr bwMode="auto">
          <a:xfrm>
            <a:off x="3566905" y="4833159"/>
            <a:ext cx="863600" cy="889328"/>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pic>
        <p:nvPicPr>
          <p:cNvPr id="102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6" r="3339"/>
          <a:stretch/>
        </p:blipFill>
        <p:spPr bwMode="auto">
          <a:xfrm>
            <a:off x="4287121" y="476672"/>
            <a:ext cx="4821383" cy="185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ayo"/>
          <p:cNvSpPr/>
          <p:nvPr/>
        </p:nvSpPr>
        <p:spPr>
          <a:xfrm>
            <a:off x="3998705" y="836712"/>
            <a:ext cx="431800" cy="565881"/>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CuadroTexto"/>
          <p:cNvSpPr txBox="1"/>
          <p:nvPr/>
        </p:nvSpPr>
        <p:spPr>
          <a:xfrm>
            <a:off x="3419872" y="476672"/>
            <a:ext cx="1348061" cy="353943"/>
          </a:xfrm>
          <a:prstGeom prst="rect">
            <a:avLst/>
          </a:prstGeom>
          <a:noFill/>
        </p:spPr>
        <p:txBody>
          <a:bodyPr wrap="none" rtlCol="0">
            <a:spAutoFit/>
          </a:bodyPr>
          <a:lstStyle/>
          <a:p>
            <a:r>
              <a:rPr lang="es-MX" dirty="0" smtClean="0"/>
              <a:t>carcinógenos</a:t>
            </a:r>
            <a:endParaRPr lang="es-MX" dirty="0"/>
          </a:p>
        </p:txBody>
      </p:sp>
    </p:spTree>
    <p:extLst>
      <p:ext uri="{BB962C8B-B14F-4D97-AF65-F5344CB8AC3E}">
        <p14:creationId xmlns:p14="http://schemas.microsoft.com/office/powerpoint/2010/main" val="2000135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378" r="5752"/>
          <a:stretch/>
        </p:blipFill>
        <p:spPr bwMode="auto">
          <a:xfrm>
            <a:off x="3713018" y="1196752"/>
            <a:ext cx="4641273"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764704"/>
            <a:ext cx="380042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2 CuadroTexto"/>
          <p:cNvSpPr txBox="1">
            <a:spLocks noChangeArrowheads="1"/>
          </p:cNvSpPr>
          <p:nvPr/>
        </p:nvSpPr>
        <p:spPr bwMode="auto">
          <a:xfrm>
            <a:off x="107682" y="5373216"/>
            <a:ext cx="4459782" cy="40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just" eaLnBrk="1" hangingPunct="1">
              <a:spcBef>
                <a:spcPct val="0"/>
              </a:spcBef>
              <a:buFontTx/>
              <a:buNone/>
            </a:pPr>
            <a:r>
              <a:rPr lang="es-MX" altLang="es-MX" sz="1000" dirty="0"/>
              <a:t>Modificado de Dominique </a:t>
            </a:r>
            <a:r>
              <a:rPr lang="es-MX" altLang="es-MX" sz="1000" dirty="0" err="1"/>
              <a:t>Delmas</a:t>
            </a:r>
            <a:r>
              <a:rPr lang="es-MX" altLang="es-MX" sz="1000" dirty="0"/>
              <a:t>, </a:t>
            </a:r>
            <a:r>
              <a:rPr lang="es-MX" altLang="es-MX" sz="1000" dirty="0" err="1"/>
              <a:t>et.al</a:t>
            </a:r>
            <a:r>
              <a:rPr lang="es-MX" altLang="es-MX" sz="1000" dirty="0"/>
              <a:t>. </a:t>
            </a:r>
            <a:r>
              <a:rPr lang="es-MX" altLang="es-MX" sz="1000" dirty="0" err="1"/>
              <a:t>Transport</a:t>
            </a:r>
            <a:r>
              <a:rPr lang="es-MX" altLang="es-MX" sz="1000" dirty="0"/>
              <a:t>, </a:t>
            </a:r>
            <a:r>
              <a:rPr lang="es-MX" altLang="es-MX" sz="1000" dirty="0" err="1"/>
              <a:t>stability</a:t>
            </a:r>
            <a:r>
              <a:rPr lang="es-MX" altLang="es-MX" sz="1000" dirty="0"/>
              <a:t>, and </a:t>
            </a:r>
            <a:r>
              <a:rPr lang="es-MX" altLang="es-MX" sz="1000" dirty="0" err="1"/>
              <a:t>biological</a:t>
            </a:r>
            <a:endParaRPr lang="es-MX" altLang="es-MX" sz="1000" dirty="0"/>
          </a:p>
          <a:p>
            <a:pPr algn="just" eaLnBrk="1" hangingPunct="1">
              <a:spcBef>
                <a:spcPct val="0"/>
              </a:spcBef>
              <a:buFontTx/>
              <a:buNone/>
            </a:pPr>
            <a:r>
              <a:rPr lang="es-MX" altLang="es-MX" sz="1000" dirty="0" err="1"/>
              <a:t>activity</a:t>
            </a:r>
            <a:r>
              <a:rPr lang="es-MX" altLang="es-MX" sz="1000" dirty="0"/>
              <a:t> of </a:t>
            </a:r>
            <a:r>
              <a:rPr lang="es-MX" altLang="es-MX" sz="1000" dirty="0" err="1"/>
              <a:t>resveratrol.Ann</a:t>
            </a:r>
            <a:r>
              <a:rPr lang="es-MX" altLang="es-MX" sz="1000" dirty="0"/>
              <a:t>. N.Y. </a:t>
            </a:r>
            <a:r>
              <a:rPr lang="es-MX" altLang="es-MX" sz="1000" dirty="0" err="1"/>
              <a:t>Acad</a:t>
            </a:r>
            <a:r>
              <a:rPr lang="es-MX" altLang="es-MX" sz="1000" dirty="0"/>
              <a:t>. </a:t>
            </a:r>
            <a:r>
              <a:rPr lang="es-MX" altLang="es-MX" sz="1000" dirty="0" err="1"/>
              <a:t>Sci</a:t>
            </a:r>
            <a:r>
              <a:rPr lang="es-MX" altLang="es-MX" sz="1000" dirty="0"/>
              <a:t>. ISSSN 0077-8923 </a:t>
            </a:r>
          </a:p>
        </p:txBody>
      </p:sp>
      <p:sp>
        <p:nvSpPr>
          <p:cNvPr id="9" name="4 CuadroTexto"/>
          <p:cNvSpPr txBox="1">
            <a:spLocks noChangeArrowheads="1"/>
          </p:cNvSpPr>
          <p:nvPr/>
        </p:nvSpPr>
        <p:spPr bwMode="auto">
          <a:xfrm>
            <a:off x="0" y="3717032"/>
            <a:ext cx="1011539" cy="43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37931725" indent="-37474525"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098550" indent="-219075"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536700"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1976438" indent="-219075"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4336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8908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3480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05238" indent="-219075"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400" dirty="0"/>
              <a:t>Se une a </a:t>
            </a:r>
            <a:r>
              <a:rPr lang="es-MX" altLang="es-MX" sz="1400" dirty="0" err="1"/>
              <a:t>AhR</a:t>
            </a:r>
            <a:r>
              <a:rPr lang="es-MX" altLang="es-MX" sz="1400" dirty="0"/>
              <a:t> y ER</a:t>
            </a:r>
            <a:r>
              <a:rPr lang="el-GR" altLang="es-MX" sz="1400" dirty="0"/>
              <a:t>α</a:t>
            </a:r>
            <a:r>
              <a:rPr lang="es-MX" altLang="es-MX" sz="1400" dirty="0"/>
              <a:t> y </a:t>
            </a:r>
            <a:r>
              <a:rPr lang="el-GR" altLang="es-MX" sz="1400" dirty="0"/>
              <a:t>β</a:t>
            </a:r>
            <a:endParaRPr lang="es-MX" altLang="es-MX" sz="1400" dirty="0"/>
          </a:p>
        </p:txBody>
      </p:sp>
      <p:sp>
        <p:nvSpPr>
          <p:cNvPr id="4" name="3 CuadroTexto"/>
          <p:cNvSpPr txBox="1"/>
          <p:nvPr/>
        </p:nvSpPr>
        <p:spPr>
          <a:xfrm>
            <a:off x="3347865" y="188640"/>
            <a:ext cx="5006426" cy="369332"/>
          </a:xfrm>
          <a:prstGeom prst="rect">
            <a:avLst/>
          </a:prstGeom>
          <a:noFill/>
        </p:spPr>
        <p:txBody>
          <a:bodyPr wrap="square" rtlCol="0">
            <a:spAutoFit/>
          </a:bodyPr>
          <a:lstStyle/>
          <a:p>
            <a:pPr algn="ctr"/>
            <a:r>
              <a:rPr lang="es-ES" b="1" dirty="0" err="1" smtClean="0">
                <a:latin typeface="Century Gothic" panose="020B0502020202020204" pitchFamily="34" charset="0"/>
              </a:rPr>
              <a:t>Microbioma</a:t>
            </a:r>
            <a:r>
              <a:rPr lang="es-ES" b="1" dirty="0" smtClean="0">
                <a:latin typeface="Century Gothic" panose="020B0502020202020204" pitchFamily="34" charset="0"/>
              </a:rPr>
              <a:t> – </a:t>
            </a:r>
            <a:r>
              <a:rPr lang="es-ES" b="1" dirty="0" err="1" smtClean="0">
                <a:latin typeface="Century Gothic" panose="020B0502020202020204" pitchFamily="34" charset="0"/>
              </a:rPr>
              <a:t>Epigenética</a:t>
            </a:r>
            <a:r>
              <a:rPr lang="es-ES" b="1" dirty="0" smtClean="0">
                <a:latin typeface="Century Gothic" panose="020B0502020202020204" pitchFamily="34" charset="0"/>
              </a:rPr>
              <a:t> y Obesidad</a:t>
            </a:r>
            <a:endParaRPr lang="es-ES" b="1" dirty="0">
              <a:latin typeface="Century Gothic" panose="020B0502020202020204" pitchFamily="34" charset="0"/>
            </a:endParaRPr>
          </a:p>
        </p:txBody>
      </p:sp>
    </p:spTree>
    <p:extLst>
      <p:ext uri="{BB962C8B-B14F-4D97-AF65-F5344CB8AC3E}">
        <p14:creationId xmlns:p14="http://schemas.microsoft.com/office/powerpoint/2010/main" val="3996337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20891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16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179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42" y="0"/>
            <a:ext cx="9154942" cy="476672"/>
          </a:xfrm>
          <a:solidFill>
            <a:schemeClr val="accent3"/>
          </a:solidFill>
        </p:spPr>
        <p:txBody>
          <a:bodyPr>
            <a:noAutofit/>
          </a:bodyPr>
          <a:lstStyle/>
          <a:p>
            <a:pPr algn="ctr"/>
            <a:r>
              <a:rPr lang="es-MX" sz="2400" b="1" dirty="0" smtClean="0">
                <a:solidFill>
                  <a:schemeClr val="bg1"/>
                </a:solidFill>
                <a:latin typeface="Century Gothic" panose="020B0502020202020204" pitchFamily="34" charset="0"/>
              </a:rPr>
              <a:t>Compuestos naturales y su actividad </a:t>
            </a:r>
            <a:r>
              <a:rPr lang="es-MX" sz="2400" b="1" dirty="0">
                <a:solidFill>
                  <a:schemeClr val="bg1"/>
                </a:solidFill>
                <a:latin typeface="Century Gothic" panose="020B0502020202020204" pitchFamily="34" charset="0"/>
              </a:rPr>
              <a:t> </a:t>
            </a:r>
            <a:r>
              <a:rPr lang="es-MX" sz="2400" b="1" dirty="0" err="1" smtClean="0">
                <a:solidFill>
                  <a:schemeClr val="bg1"/>
                </a:solidFill>
                <a:latin typeface="Century Gothic" panose="020B0502020202020204" pitchFamily="34" charset="0"/>
              </a:rPr>
              <a:t>epimoduladora</a:t>
            </a:r>
            <a:endParaRPr lang="en-US" sz="2400" b="1" dirty="0">
              <a:solidFill>
                <a:schemeClr val="bg1"/>
              </a:solidFill>
              <a:latin typeface="Century Gothic" panose="020B0502020202020204"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10672"/>
            <a:ext cx="5739080" cy="6440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196752"/>
            <a:ext cx="341987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6156176" y="2852936"/>
            <a:ext cx="820948" cy="208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200" b="1" dirty="0" smtClean="0">
                <a:latin typeface="Gill Sans MT" pitchFamily="34" charset="0"/>
              </a:rPr>
              <a:t>Frutas</a:t>
            </a:r>
          </a:p>
        </p:txBody>
      </p:sp>
      <p:sp>
        <p:nvSpPr>
          <p:cNvPr id="9" name="Text Box 6"/>
          <p:cNvSpPr txBox="1">
            <a:spLocks noChangeArrowheads="1"/>
          </p:cNvSpPr>
          <p:nvPr/>
        </p:nvSpPr>
        <p:spPr bwMode="auto">
          <a:xfrm>
            <a:off x="7469692" y="2747763"/>
            <a:ext cx="1667248" cy="2491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dirty="0">
                <a:latin typeface="Gill Sans MT" pitchFamily="34" charset="0"/>
              </a:rPr>
              <a:t>Especias y </a:t>
            </a:r>
            <a:r>
              <a:rPr lang="es-MX" altLang="es-MX" sz="1200" b="1" dirty="0" smtClean="0">
                <a:latin typeface="Gill Sans MT" pitchFamily="34" charset="0"/>
              </a:rPr>
              <a:t>condimentos</a:t>
            </a:r>
          </a:p>
          <a:p>
            <a:pPr algn="ctr" eaLnBrk="1" hangingPunct="1">
              <a:spcBef>
                <a:spcPct val="0"/>
              </a:spcBef>
              <a:buFontTx/>
              <a:buNone/>
            </a:pPr>
            <a:endParaRPr lang="es-ES" altLang="es-MX" sz="1200" b="1" dirty="0">
              <a:latin typeface="Gill Sans MT" pitchFamily="34" charset="0"/>
            </a:endParaRPr>
          </a:p>
        </p:txBody>
      </p:sp>
      <p:sp>
        <p:nvSpPr>
          <p:cNvPr id="10" name="Text Box 7"/>
          <p:cNvSpPr txBox="1">
            <a:spLocks noChangeArrowheads="1"/>
          </p:cNvSpPr>
          <p:nvPr/>
        </p:nvSpPr>
        <p:spPr bwMode="auto">
          <a:xfrm>
            <a:off x="6228184" y="4797152"/>
            <a:ext cx="876482" cy="158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algn="ctr" eaLnBrk="1" hangingPunct="1">
              <a:spcBef>
                <a:spcPct val="0"/>
              </a:spcBef>
              <a:buFontTx/>
              <a:buNone/>
            </a:pPr>
            <a:r>
              <a:rPr lang="es-MX" altLang="es-MX" sz="1200" b="1" dirty="0">
                <a:latin typeface="Gill Sans MT" pitchFamily="34" charset="0"/>
              </a:rPr>
              <a:t>Vegetales</a:t>
            </a:r>
            <a:endParaRPr lang="es-ES" altLang="es-MX" sz="1200" b="1" dirty="0">
              <a:latin typeface="Gill Sans MT" pitchFamily="34" charset="0"/>
            </a:endParaRPr>
          </a:p>
        </p:txBody>
      </p:sp>
      <p:sp>
        <p:nvSpPr>
          <p:cNvPr id="11" name="Text Box 8"/>
          <p:cNvSpPr txBox="1">
            <a:spLocks noChangeArrowheads="1"/>
          </p:cNvSpPr>
          <p:nvPr/>
        </p:nvSpPr>
        <p:spPr bwMode="auto">
          <a:xfrm>
            <a:off x="7981149" y="4797152"/>
            <a:ext cx="811290" cy="158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1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7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3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1900">
                <a:solidFill>
                  <a:schemeClr val="tx1"/>
                </a:solidFill>
                <a:latin typeface="Calibri" pitchFamily="34" charset="0"/>
                <a:ea typeface="MS PGothic" pitchFamily="34" charset="-128"/>
              </a:defRPr>
            </a:lvl5pPr>
            <a:lvl6pPr marL="25146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6pPr>
            <a:lvl7pPr marL="29718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7pPr>
            <a:lvl8pPr marL="34290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8pPr>
            <a:lvl9pPr marL="3886200" indent="-228600" defTabSz="877888" eaLnBrk="0" fontAlgn="base" hangingPunct="0">
              <a:spcBef>
                <a:spcPct val="20000"/>
              </a:spcBef>
              <a:spcAft>
                <a:spcPct val="0"/>
              </a:spcAft>
              <a:buFont typeface="Arial" pitchFamily="34" charset="0"/>
              <a:buChar char="»"/>
              <a:defRPr sz="1900">
                <a:solidFill>
                  <a:schemeClr val="tx1"/>
                </a:solidFill>
                <a:latin typeface="Calibri" pitchFamily="34" charset="0"/>
                <a:ea typeface="MS PGothic" pitchFamily="34" charset="-128"/>
              </a:defRPr>
            </a:lvl9pPr>
          </a:lstStyle>
          <a:p>
            <a:pPr eaLnBrk="1" hangingPunct="1">
              <a:spcBef>
                <a:spcPct val="0"/>
              </a:spcBef>
              <a:buFontTx/>
              <a:buNone/>
            </a:pPr>
            <a:r>
              <a:rPr lang="es-MX" altLang="es-MX" sz="1200" b="1">
                <a:latin typeface="Gill Sans MT" pitchFamily="34" charset="0"/>
              </a:rPr>
              <a:t>Cereales</a:t>
            </a:r>
            <a:endParaRPr lang="es-ES" altLang="es-MX" sz="1200" b="1">
              <a:latin typeface="Gill Sans MT" pitchFamily="34" charset="0"/>
            </a:endParaRPr>
          </a:p>
        </p:txBody>
      </p:sp>
    </p:spTree>
    <p:extLst>
      <p:ext uri="{BB962C8B-B14F-4D97-AF65-F5344CB8AC3E}">
        <p14:creationId xmlns:p14="http://schemas.microsoft.com/office/powerpoint/2010/main" val="1671438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Resultado de imagen para thank you epigenetics cart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2"/>
            <a:ext cx="7848872"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002865" y="3789040"/>
            <a:ext cx="2305439" cy="646331"/>
          </a:xfrm>
          <a:prstGeom prst="rect">
            <a:avLst/>
          </a:prstGeom>
          <a:noFill/>
        </p:spPr>
        <p:txBody>
          <a:bodyPr wrap="none" rtlCol="0">
            <a:spAutoFit/>
          </a:bodyPr>
          <a:lstStyle/>
          <a:p>
            <a:pPr algn="ctr"/>
            <a:r>
              <a:rPr lang="es-ES" b="1" dirty="0" smtClean="0">
                <a:latin typeface="Century Gothic" panose="020B0502020202020204" pitchFamily="34" charset="0"/>
              </a:rPr>
              <a:t>Reprogramando</a:t>
            </a:r>
          </a:p>
          <a:p>
            <a:pPr algn="ctr"/>
            <a:r>
              <a:rPr lang="es-ES" b="1" dirty="0" err="1" smtClean="0">
                <a:latin typeface="Century Gothic" panose="020B0502020202020204" pitchFamily="34" charset="0"/>
              </a:rPr>
              <a:t>epigenéticamente</a:t>
            </a:r>
            <a:endParaRPr lang="es-ES" b="1" dirty="0">
              <a:latin typeface="Century Gothic" panose="020B0502020202020204" pitchFamily="34" charset="0"/>
            </a:endParaRPr>
          </a:p>
        </p:txBody>
      </p:sp>
      <p:sp>
        <p:nvSpPr>
          <p:cNvPr id="5" name="4 CuadroTexto"/>
          <p:cNvSpPr txBox="1"/>
          <p:nvPr/>
        </p:nvSpPr>
        <p:spPr>
          <a:xfrm>
            <a:off x="5446589" y="5445224"/>
            <a:ext cx="2712730" cy="369332"/>
          </a:xfrm>
          <a:prstGeom prst="rect">
            <a:avLst/>
          </a:prstGeom>
          <a:noFill/>
        </p:spPr>
        <p:txBody>
          <a:bodyPr wrap="none" rtlCol="0">
            <a:spAutoFit/>
          </a:bodyPr>
          <a:lstStyle/>
          <a:p>
            <a:r>
              <a:rPr lang="es-ES" b="1" dirty="0" smtClean="0"/>
              <a:t>rubimedina@cinvestav.mx</a:t>
            </a:r>
            <a:endParaRPr lang="es-ES" b="1" dirty="0"/>
          </a:p>
        </p:txBody>
      </p:sp>
      <p:sp>
        <p:nvSpPr>
          <p:cNvPr id="6" name="5 CuadroTexto"/>
          <p:cNvSpPr txBox="1"/>
          <p:nvPr/>
        </p:nvSpPr>
        <p:spPr>
          <a:xfrm>
            <a:off x="323528" y="918012"/>
            <a:ext cx="3594254" cy="369332"/>
          </a:xfrm>
          <a:prstGeom prst="rect">
            <a:avLst/>
          </a:prstGeom>
          <a:noFill/>
        </p:spPr>
        <p:txBody>
          <a:bodyPr wrap="none" rtlCol="0">
            <a:spAutoFit/>
          </a:bodyPr>
          <a:lstStyle/>
          <a:p>
            <a:r>
              <a:rPr lang="es-ES" b="1" dirty="0" smtClean="0">
                <a:latin typeface="Century Gothic" panose="020B0502020202020204" pitchFamily="34" charset="0"/>
              </a:rPr>
              <a:t>Es  posible prevenir y revertir…</a:t>
            </a:r>
            <a:endParaRPr lang="es-ES" b="1" dirty="0">
              <a:latin typeface="Century Gothic" panose="020B0502020202020204" pitchFamily="34" charset="0"/>
            </a:endParaRPr>
          </a:p>
        </p:txBody>
      </p:sp>
      <p:pic>
        <p:nvPicPr>
          <p:cNvPr id="7" name="Picture 2" descr="Resultado de imagen para vinculos epigeneticos entre obesidad y cancer"/>
          <p:cNvPicPr>
            <a:picLocks noChangeAspect="1" noChangeArrowheads="1"/>
          </p:cNvPicPr>
          <p:nvPr/>
        </p:nvPicPr>
        <p:blipFill rotWithShape="1">
          <a:blip r:embed="rId3">
            <a:extLst>
              <a:ext uri="{28A0092B-C50C-407E-A947-70E740481C1C}">
                <a14:useLocalDpi xmlns:a14="http://schemas.microsoft.com/office/drawing/2010/main" val="0"/>
              </a:ext>
            </a:extLst>
          </a:blip>
          <a:srcRect l="2758" r="2824"/>
          <a:stretch/>
        </p:blipFill>
        <p:spPr bwMode="auto">
          <a:xfrm>
            <a:off x="3629890" y="0"/>
            <a:ext cx="4724401" cy="266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006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globocan.iarc.fr/data/GLOBOCAN_BSP_32419869.png"/>
          <p:cNvPicPr>
            <a:picLocks noChangeAspect="1" noChangeArrowheads="1"/>
          </p:cNvPicPr>
          <p:nvPr/>
        </p:nvPicPr>
        <p:blipFill>
          <a:blip r:embed="rId2">
            <a:extLst>
              <a:ext uri="{28A0092B-C50C-407E-A947-70E740481C1C}">
                <a14:useLocalDpi xmlns:a14="http://schemas.microsoft.com/office/drawing/2010/main" val="0"/>
              </a:ext>
            </a:extLst>
          </a:blip>
          <a:srcRect r="7448"/>
          <a:stretch>
            <a:fillRect/>
          </a:stretch>
        </p:blipFill>
        <p:spPr bwMode="auto">
          <a:xfrm>
            <a:off x="1115616" y="34815"/>
            <a:ext cx="597666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20 CuadroTexto"/>
          <p:cNvSpPr txBox="1"/>
          <p:nvPr/>
        </p:nvSpPr>
        <p:spPr>
          <a:xfrm rot="5400000">
            <a:off x="5964395" y="3259839"/>
            <a:ext cx="5702202" cy="369332"/>
          </a:xfrm>
          <a:prstGeom prst="rect">
            <a:avLst/>
          </a:prstGeom>
          <a:noFill/>
        </p:spPr>
        <p:txBody>
          <a:bodyPr wrap="none" rtlCol="0">
            <a:spAutoFit/>
          </a:bodyPr>
          <a:lstStyle/>
          <a:p>
            <a:r>
              <a:rPr lang="es-ES" b="1" dirty="0" smtClean="0">
                <a:solidFill>
                  <a:schemeClr val="bg1"/>
                </a:solidFill>
                <a:latin typeface="Century Gothic" panose="020B0502020202020204" pitchFamily="34" charset="0"/>
              </a:rPr>
              <a:t>Incidencia y mortalidad del cáncer  en el mundo</a:t>
            </a:r>
            <a:endParaRPr lang="es-ES" b="1" dirty="0">
              <a:solidFill>
                <a:schemeClr val="bg1"/>
              </a:solidFill>
              <a:latin typeface="Century Gothic" panose="020B0502020202020204" pitchFamily="34" charset="0"/>
            </a:endParaRPr>
          </a:p>
        </p:txBody>
      </p:sp>
      <p:sp>
        <p:nvSpPr>
          <p:cNvPr id="2" name="1 Rectángulo"/>
          <p:cNvSpPr/>
          <p:nvPr/>
        </p:nvSpPr>
        <p:spPr>
          <a:xfrm>
            <a:off x="2555776" y="980728"/>
            <a:ext cx="4536504" cy="28803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6241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04664"/>
            <a:ext cx="8403693" cy="274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8" y="3474179"/>
            <a:ext cx="8403694" cy="326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rot="5400000">
            <a:off x="5446624" y="3259839"/>
            <a:ext cx="6737742" cy="369332"/>
          </a:xfrm>
          <a:prstGeom prst="rect">
            <a:avLst/>
          </a:prstGeom>
          <a:noFill/>
        </p:spPr>
        <p:txBody>
          <a:bodyPr wrap="none" rtlCol="0">
            <a:spAutoFit/>
          </a:bodyPr>
          <a:lstStyle/>
          <a:p>
            <a:r>
              <a:rPr lang="es-ES" b="1" dirty="0" smtClean="0">
                <a:solidFill>
                  <a:schemeClr val="bg1"/>
                </a:solidFill>
                <a:latin typeface="Century Gothic" panose="020B0502020202020204" pitchFamily="34" charset="0"/>
              </a:rPr>
              <a:t>Incidencia y mortalidad del cáncer de mama en Panamá</a:t>
            </a:r>
            <a:endParaRPr lang="es-E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8457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8113" y="1188153"/>
            <a:ext cx="7424182" cy="5121167"/>
            <a:chOff x="2051720" y="940742"/>
            <a:chExt cx="5596306" cy="3641561"/>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96752"/>
              <a:ext cx="2470150" cy="2778760"/>
            </a:xfrm>
            <a:prstGeom prst="rect">
              <a:avLst/>
            </a:prstGeom>
            <a:noFill/>
            <a:ln>
              <a:noFill/>
            </a:ln>
          </p:spPr>
        </p:pic>
        <p:sp>
          <p:nvSpPr>
            <p:cNvPr id="6" name="5 CuadroTexto"/>
            <p:cNvSpPr txBox="1"/>
            <p:nvPr/>
          </p:nvSpPr>
          <p:spPr>
            <a:xfrm>
              <a:off x="2051720" y="1463962"/>
              <a:ext cx="1836803" cy="738664"/>
            </a:xfrm>
            <a:prstGeom prst="rect">
              <a:avLst/>
            </a:prstGeom>
            <a:noFill/>
          </p:spPr>
          <p:txBody>
            <a:bodyPr wrap="square" rtlCol="0">
              <a:spAutoFit/>
            </a:bodyPr>
            <a:lstStyle/>
            <a:p>
              <a:pPr algn="ctr"/>
              <a:r>
                <a:rPr lang="es-MX" sz="1400" b="1" dirty="0" smtClean="0">
                  <a:solidFill>
                    <a:srgbClr val="7030A0"/>
                  </a:solidFill>
                  <a:latin typeface="Candara" panose="020E0502030303020204" pitchFamily="34" charset="0"/>
                </a:rPr>
                <a:t>Reprograman su </a:t>
              </a:r>
            </a:p>
            <a:p>
              <a:pPr algn="ctr"/>
              <a:r>
                <a:rPr lang="es-MX" sz="1400" b="1" dirty="0" smtClean="0">
                  <a:solidFill>
                    <a:srgbClr val="7030A0"/>
                  </a:solidFill>
                  <a:latin typeface="Candara" panose="020E0502030303020204" pitchFamily="34" charset="0"/>
                </a:rPr>
                <a:t>Metabolismo</a:t>
              </a:r>
            </a:p>
            <a:p>
              <a:pPr algn="ctr"/>
              <a:r>
                <a:rPr lang="es-MX" sz="1400" b="1" dirty="0" smtClean="0">
                  <a:solidFill>
                    <a:srgbClr val="7030A0"/>
                  </a:solidFill>
                  <a:latin typeface="Candara" panose="020E0502030303020204" pitchFamily="34" charset="0"/>
                </a:rPr>
                <a:t> energético celular</a:t>
              </a:r>
              <a:endParaRPr lang="es-MX" sz="1400" b="1" dirty="0">
                <a:solidFill>
                  <a:srgbClr val="7030A0"/>
                </a:solidFill>
                <a:latin typeface="Candara" panose="020E0502030303020204" pitchFamily="34" charset="0"/>
              </a:endParaRPr>
            </a:p>
          </p:txBody>
        </p:sp>
        <p:sp>
          <p:nvSpPr>
            <p:cNvPr id="7" name="6 CuadroTexto"/>
            <p:cNvSpPr txBox="1"/>
            <p:nvPr/>
          </p:nvSpPr>
          <p:spPr>
            <a:xfrm>
              <a:off x="3101484" y="940742"/>
              <a:ext cx="1974573" cy="372051"/>
            </a:xfrm>
            <a:prstGeom prst="rect">
              <a:avLst/>
            </a:prstGeom>
            <a:noFill/>
          </p:spPr>
          <p:txBody>
            <a:bodyPr wrap="square" rtlCol="0">
              <a:spAutoFit/>
            </a:bodyPr>
            <a:lstStyle/>
            <a:p>
              <a:pPr algn="ctr"/>
              <a:r>
                <a:rPr lang="es-MX" sz="1400" b="1" dirty="0" smtClean="0">
                  <a:solidFill>
                    <a:srgbClr val="00B050"/>
                  </a:solidFill>
                  <a:latin typeface="Candara" panose="020E0502030303020204" pitchFamily="34" charset="0"/>
                </a:rPr>
                <a:t>Emiten señales </a:t>
              </a:r>
            </a:p>
            <a:p>
              <a:pPr algn="ctr"/>
              <a:r>
                <a:rPr lang="es-MX" sz="1400" b="1" dirty="0" smtClean="0">
                  <a:solidFill>
                    <a:srgbClr val="00B050"/>
                  </a:solidFill>
                  <a:latin typeface="Candara" panose="020E0502030303020204" pitchFamily="34" charset="0"/>
                </a:rPr>
                <a:t>de proliferación</a:t>
              </a:r>
            </a:p>
          </p:txBody>
        </p:sp>
        <p:sp>
          <p:nvSpPr>
            <p:cNvPr id="8" name="7 CuadroTexto"/>
            <p:cNvSpPr txBox="1"/>
            <p:nvPr/>
          </p:nvSpPr>
          <p:spPr>
            <a:xfrm>
              <a:off x="5076057" y="996543"/>
              <a:ext cx="1714086" cy="523220"/>
            </a:xfrm>
            <a:prstGeom prst="rect">
              <a:avLst/>
            </a:prstGeom>
            <a:noFill/>
          </p:spPr>
          <p:txBody>
            <a:bodyPr wrap="square" rtlCol="0">
              <a:spAutoFit/>
            </a:bodyPr>
            <a:lstStyle/>
            <a:p>
              <a:pPr algn="ctr"/>
              <a:r>
                <a:rPr lang="es-MX" sz="1400" b="1" dirty="0" smtClean="0">
                  <a:solidFill>
                    <a:schemeClr val="bg2">
                      <a:lumMod val="25000"/>
                    </a:schemeClr>
                  </a:solidFill>
                  <a:latin typeface="Candara" panose="020E0502030303020204" pitchFamily="34" charset="0"/>
                </a:rPr>
                <a:t>Evaden supresores </a:t>
              </a:r>
            </a:p>
            <a:p>
              <a:pPr algn="ctr"/>
              <a:r>
                <a:rPr lang="es-MX" sz="1400" b="1" dirty="0" smtClean="0">
                  <a:solidFill>
                    <a:schemeClr val="bg2">
                      <a:lumMod val="25000"/>
                    </a:schemeClr>
                  </a:solidFill>
                  <a:latin typeface="Candara" panose="020E0502030303020204" pitchFamily="34" charset="0"/>
                </a:rPr>
                <a:t>del crecimiento</a:t>
              </a:r>
              <a:endParaRPr lang="es-MX" sz="1400" b="1" dirty="0">
                <a:solidFill>
                  <a:schemeClr val="bg2">
                    <a:lumMod val="25000"/>
                  </a:schemeClr>
                </a:solidFill>
                <a:latin typeface="Candara" panose="020E0502030303020204" pitchFamily="34" charset="0"/>
              </a:endParaRPr>
            </a:p>
          </p:txBody>
        </p:sp>
        <p:sp>
          <p:nvSpPr>
            <p:cNvPr id="9" name="8 CuadroTexto"/>
            <p:cNvSpPr txBox="1"/>
            <p:nvPr/>
          </p:nvSpPr>
          <p:spPr>
            <a:xfrm>
              <a:off x="5912652" y="1556792"/>
              <a:ext cx="1611676" cy="738664"/>
            </a:xfrm>
            <a:prstGeom prst="rect">
              <a:avLst/>
            </a:prstGeom>
            <a:noFill/>
          </p:spPr>
          <p:txBody>
            <a:bodyPr wrap="square" rtlCol="0">
              <a:spAutoFit/>
            </a:bodyPr>
            <a:lstStyle/>
            <a:p>
              <a:pPr algn="ctr"/>
              <a:r>
                <a:rPr lang="es-MX" sz="1400" b="1" dirty="0" smtClean="0">
                  <a:solidFill>
                    <a:srgbClr val="C60AA2"/>
                  </a:solidFill>
                  <a:latin typeface="Candara" panose="020E0502030303020204" pitchFamily="34" charset="0"/>
                </a:rPr>
                <a:t>Impiden mecanismos para su destrucción</a:t>
              </a:r>
            </a:p>
          </p:txBody>
        </p:sp>
        <p:sp>
          <p:nvSpPr>
            <p:cNvPr id="10" name="9 CuadroTexto"/>
            <p:cNvSpPr txBox="1"/>
            <p:nvPr/>
          </p:nvSpPr>
          <p:spPr>
            <a:xfrm>
              <a:off x="6280559" y="2431757"/>
              <a:ext cx="1367467" cy="495201"/>
            </a:xfrm>
            <a:prstGeom prst="rect">
              <a:avLst/>
            </a:prstGeom>
            <a:noFill/>
          </p:spPr>
          <p:txBody>
            <a:bodyPr wrap="square" rtlCol="0">
              <a:spAutoFit/>
            </a:bodyPr>
            <a:lstStyle/>
            <a:p>
              <a:pPr algn="ctr"/>
              <a:r>
                <a:rPr lang="es-MX" sz="1400" b="1" dirty="0" smtClean="0">
                  <a:solidFill>
                    <a:srgbClr val="002060"/>
                  </a:solidFill>
                  <a:latin typeface="Candara" panose="020E0502030303020204" pitchFamily="34" charset="0"/>
                </a:rPr>
                <a:t>Se replican ilimitadamente</a:t>
              </a:r>
              <a:endParaRPr lang="es-MX" sz="1400" b="1" dirty="0">
                <a:solidFill>
                  <a:srgbClr val="002060"/>
                </a:solidFill>
                <a:latin typeface="Candara" panose="020E0502030303020204" pitchFamily="34" charset="0"/>
              </a:endParaRPr>
            </a:p>
          </p:txBody>
        </p:sp>
        <p:sp>
          <p:nvSpPr>
            <p:cNvPr id="11" name="10 CuadroTexto"/>
            <p:cNvSpPr txBox="1"/>
            <p:nvPr/>
          </p:nvSpPr>
          <p:spPr>
            <a:xfrm>
              <a:off x="5769349" y="3212976"/>
              <a:ext cx="1754979" cy="525249"/>
            </a:xfrm>
            <a:prstGeom prst="rect">
              <a:avLst/>
            </a:prstGeom>
            <a:noFill/>
          </p:spPr>
          <p:txBody>
            <a:bodyPr wrap="square" rtlCol="0">
              <a:spAutoFit/>
            </a:bodyPr>
            <a:lstStyle/>
            <a:p>
              <a:pPr algn="ctr"/>
              <a:r>
                <a:rPr lang="es-MX" sz="1400" b="1" dirty="0" smtClean="0">
                  <a:solidFill>
                    <a:srgbClr val="FF0000"/>
                  </a:solidFill>
                  <a:latin typeface="Candara" panose="020E0502030303020204" pitchFamily="34" charset="0"/>
                </a:rPr>
                <a:t>Promueven</a:t>
              </a:r>
            </a:p>
            <a:p>
              <a:pPr algn="ctr"/>
              <a:r>
                <a:rPr lang="es-MX" sz="1400" b="1" dirty="0">
                  <a:solidFill>
                    <a:srgbClr val="FF0000"/>
                  </a:solidFill>
                  <a:latin typeface="Candara" panose="020E0502030303020204" pitchFamily="34" charset="0"/>
                </a:rPr>
                <a:t>l</a:t>
              </a:r>
              <a:r>
                <a:rPr lang="es-MX" sz="1400" b="1" dirty="0" smtClean="0">
                  <a:solidFill>
                    <a:srgbClr val="FF0000"/>
                  </a:solidFill>
                  <a:latin typeface="Candara" panose="020E0502030303020204" pitchFamily="34" charset="0"/>
                </a:rPr>
                <a:t>a inflamación</a:t>
              </a:r>
            </a:p>
            <a:p>
              <a:pPr algn="ctr"/>
              <a:r>
                <a:rPr lang="es-MX" sz="1400" b="1" dirty="0" smtClean="0">
                  <a:solidFill>
                    <a:srgbClr val="FF0000"/>
                  </a:solidFill>
                  <a:latin typeface="Candara" panose="020E0502030303020204" pitchFamily="34" charset="0"/>
                </a:rPr>
                <a:t> del tumor</a:t>
              </a:r>
              <a:endParaRPr lang="es-MX" sz="1400" b="1" dirty="0">
                <a:solidFill>
                  <a:srgbClr val="FF0000"/>
                </a:solidFill>
                <a:latin typeface="Candara" panose="020E0502030303020204" pitchFamily="34" charset="0"/>
              </a:endParaRPr>
            </a:p>
          </p:txBody>
        </p:sp>
        <p:sp>
          <p:nvSpPr>
            <p:cNvPr id="12" name="11 CuadroTexto"/>
            <p:cNvSpPr txBox="1"/>
            <p:nvPr/>
          </p:nvSpPr>
          <p:spPr>
            <a:xfrm>
              <a:off x="4733678" y="4059083"/>
              <a:ext cx="1913160" cy="523220"/>
            </a:xfrm>
            <a:prstGeom prst="rect">
              <a:avLst/>
            </a:prstGeom>
            <a:noFill/>
          </p:spPr>
          <p:txBody>
            <a:bodyPr wrap="square" rtlCol="0">
              <a:spAutoFit/>
            </a:bodyPr>
            <a:lstStyle/>
            <a:p>
              <a:pPr algn="ctr"/>
              <a:r>
                <a:rPr lang="es-MX" sz="1400" b="1" dirty="0" smtClean="0">
                  <a:latin typeface="Candara" panose="020E0502030303020204" pitchFamily="34" charset="0"/>
                </a:rPr>
                <a:t>Activan la invasión </a:t>
              </a:r>
            </a:p>
            <a:p>
              <a:pPr algn="ctr"/>
              <a:r>
                <a:rPr lang="es-MX" sz="1400" b="1" dirty="0" smtClean="0">
                  <a:latin typeface="Candara" panose="020E0502030303020204" pitchFamily="34" charset="0"/>
                </a:rPr>
                <a:t>y metástasis</a:t>
              </a:r>
              <a:endParaRPr lang="es-MX" sz="1400" b="1" dirty="0">
                <a:latin typeface="Candara" panose="020E0502030303020204" pitchFamily="34" charset="0"/>
              </a:endParaRPr>
            </a:p>
          </p:txBody>
        </p:sp>
        <p:sp>
          <p:nvSpPr>
            <p:cNvPr id="13" name="12 CuadroTexto"/>
            <p:cNvSpPr txBox="1"/>
            <p:nvPr/>
          </p:nvSpPr>
          <p:spPr>
            <a:xfrm>
              <a:off x="3458701" y="3975512"/>
              <a:ext cx="1218485" cy="372051"/>
            </a:xfrm>
            <a:prstGeom prst="rect">
              <a:avLst/>
            </a:prstGeom>
            <a:noFill/>
          </p:spPr>
          <p:txBody>
            <a:bodyPr wrap="square" rtlCol="0">
              <a:spAutoFit/>
            </a:bodyPr>
            <a:lstStyle/>
            <a:p>
              <a:pPr algn="ctr"/>
              <a:r>
                <a:rPr lang="es-MX" sz="1400" b="1" dirty="0" smtClean="0">
                  <a:solidFill>
                    <a:schemeClr val="accent5">
                      <a:lumMod val="50000"/>
                    </a:schemeClr>
                  </a:solidFill>
                  <a:latin typeface="Candara" panose="020E0502030303020204" pitchFamily="34" charset="0"/>
                </a:rPr>
                <a:t>Inducen la  angiogénesis</a:t>
              </a:r>
              <a:endParaRPr lang="es-MX" sz="1400" b="1" dirty="0">
                <a:solidFill>
                  <a:schemeClr val="accent5">
                    <a:lumMod val="50000"/>
                  </a:schemeClr>
                </a:solidFill>
                <a:latin typeface="Candara" panose="020E0502030303020204" pitchFamily="34" charset="0"/>
              </a:endParaRPr>
            </a:p>
          </p:txBody>
        </p:sp>
        <p:sp>
          <p:nvSpPr>
            <p:cNvPr id="14" name="13 CuadroTexto"/>
            <p:cNvSpPr txBox="1"/>
            <p:nvPr/>
          </p:nvSpPr>
          <p:spPr>
            <a:xfrm>
              <a:off x="2051721" y="3320698"/>
              <a:ext cx="1994698" cy="738664"/>
            </a:xfrm>
            <a:prstGeom prst="rect">
              <a:avLst/>
            </a:prstGeom>
            <a:noFill/>
          </p:spPr>
          <p:txBody>
            <a:bodyPr wrap="square" rtlCol="0">
              <a:spAutoFit/>
            </a:bodyPr>
            <a:lstStyle/>
            <a:p>
              <a:pPr algn="ctr"/>
              <a:r>
                <a:rPr lang="es-MX" sz="1400" b="1" dirty="0" smtClean="0">
                  <a:solidFill>
                    <a:srgbClr val="002060"/>
                  </a:solidFill>
                  <a:latin typeface="Candara" panose="020E0502030303020204" pitchFamily="34" charset="0"/>
                </a:rPr>
                <a:t>Ocasionan Inestabilidad genómica y mutaciones</a:t>
              </a:r>
              <a:endParaRPr lang="es-MX" sz="1400" b="1" dirty="0">
                <a:solidFill>
                  <a:srgbClr val="002060"/>
                </a:solidFill>
                <a:latin typeface="Candara" panose="020E0502030303020204" pitchFamily="34" charset="0"/>
              </a:endParaRPr>
            </a:p>
          </p:txBody>
        </p:sp>
        <p:sp>
          <p:nvSpPr>
            <p:cNvPr id="15" name="14 CuadroTexto"/>
            <p:cNvSpPr txBox="1"/>
            <p:nvPr/>
          </p:nvSpPr>
          <p:spPr>
            <a:xfrm>
              <a:off x="2169191" y="2349923"/>
              <a:ext cx="1525928" cy="738664"/>
            </a:xfrm>
            <a:prstGeom prst="rect">
              <a:avLst/>
            </a:prstGeom>
            <a:noFill/>
          </p:spPr>
          <p:txBody>
            <a:bodyPr wrap="square" rtlCol="0">
              <a:spAutoFit/>
            </a:bodyPr>
            <a:lstStyle/>
            <a:p>
              <a:pPr algn="ctr"/>
              <a:r>
                <a:rPr lang="es-MX" sz="1400" b="1" dirty="0" smtClean="0">
                  <a:solidFill>
                    <a:schemeClr val="bg1">
                      <a:lumMod val="50000"/>
                    </a:schemeClr>
                  </a:solidFill>
                  <a:latin typeface="Candara" panose="020E0502030303020204" pitchFamily="34" charset="0"/>
                </a:rPr>
                <a:t>Generan Resistencia a muerte celular</a:t>
              </a:r>
              <a:endParaRPr lang="es-MX" sz="1400" b="1" dirty="0">
                <a:solidFill>
                  <a:schemeClr val="bg1">
                    <a:lumMod val="50000"/>
                  </a:schemeClr>
                </a:solidFill>
                <a:latin typeface="Candara" panose="020E0502030303020204" pitchFamily="34" charset="0"/>
              </a:endParaRPr>
            </a:p>
          </p:txBody>
        </p:sp>
      </p:grpSp>
      <p:sp>
        <p:nvSpPr>
          <p:cNvPr id="16" name="15 CuadroTexto"/>
          <p:cNvSpPr txBox="1"/>
          <p:nvPr/>
        </p:nvSpPr>
        <p:spPr>
          <a:xfrm>
            <a:off x="3134576" y="404664"/>
            <a:ext cx="2805576" cy="369332"/>
          </a:xfrm>
          <a:prstGeom prst="rect">
            <a:avLst/>
          </a:prstGeom>
          <a:solidFill>
            <a:schemeClr val="accent6">
              <a:lumMod val="20000"/>
              <a:lumOff val="80000"/>
            </a:schemeClr>
          </a:solidFill>
        </p:spPr>
        <p:txBody>
          <a:bodyPr wrap="none" rtlCol="0">
            <a:spAutoFit/>
          </a:bodyPr>
          <a:lstStyle/>
          <a:p>
            <a:r>
              <a:rPr lang="es-ES" b="1" dirty="0" smtClean="0">
                <a:latin typeface="Century Gothic" panose="020B0502020202020204" pitchFamily="34" charset="0"/>
              </a:rPr>
              <a:t>“</a:t>
            </a:r>
            <a:r>
              <a:rPr lang="es-ES" b="1" dirty="0" err="1" smtClean="0">
                <a:latin typeface="Century Gothic" panose="020B0502020202020204" pitchFamily="34" charset="0"/>
              </a:rPr>
              <a:t>Hallmarks</a:t>
            </a:r>
            <a:r>
              <a:rPr lang="es-ES" b="1" dirty="0" smtClean="0">
                <a:latin typeface="Century Gothic" panose="020B0502020202020204" pitchFamily="34" charset="0"/>
              </a:rPr>
              <a:t> del Cáncer”</a:t>
            </a:r>
            <a:endParaRPr lang="es-ES" b="1" dirty="0">
              <a:latin typeface="Century Gothic" panose="020B0502020202020204" pitchFamily="34" charset="0"/>
            </a:endParaRPr>
          </a:p>
        </p:txBody>
      </p:sp>
      <p:sp>
        <p:nvSpPr>
          <p:cNvPr id="17" name="16 Elipse"/>
          <p:cNvSpPr/>
          <p:nvPr/>
        </p:nvSpPr>
        <p:spPr>
          <a:xfrm>
            <a:off x="5940152" y="4221088"/>
            <a:ext cx="1504138" cy="10723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47291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800052"/>
            <a:ext cx="3653505" cy="6085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5 Grupo"/>
          <p:cNvGrpSpPr/>
          <p:nvPr/>
        </p:nvGrpSpPr>
        <p:grpSpPr>
          <a:xfrm>
            <a:off x="-6069" y="2168204"/>
            <a:ext cx="1584176" cy="2880320"/>
            <a:chOff x="179512" y="1628800"/>
            <a:chExt cx="1584176" cy="2880320"/>
          </a:xfrm>
        </p:grpSpPr>
        <p:sp>
          <p:nvSpPr>
            <p:cNvPr id="7" name="6 CuadroTexto"/>
            <p:cNvSpPr txBox="1"/>
            <p:nvPr/>
          </p:nvSpPr>
          <p:spPr>
            <a:xfrm>
              <a:off x="179512" y="1628800"/>
              <a:ext cx="1311578" cy="461665"/>
            </a:xfrm>
            <a:prstGeom prst="rect">
              <a:avLst/>
            </a:prstGeom>
            <a:solidFill>
              <a:schemeClr val="accent3"/>
            </a:solidFill>
          </p:spPr>
          <p:txBody>
            <a:bodyPr wrap="none" rtlCol="0">
              <a:spAutoFit/>
            </a:bodyPr>
            <a:lstStyle/>
            <a:p>
              <a:pPr algn="ctr"/>
              <a:r>
                <a:rPr lang="es-ES" sz="1200" b="1" dirty="0" smtClean="0">
                  <a:latin typeface="Century Gothic" panose="020B0502020202020204" pitchFamily="34" charset="0"/>
                </a:rPr>
                <a:t>Tejido adiposo </a:t>
              </a:r>
            </a:p>
            <a:p>
              <a:pPr algn="ctr"/>
              <a:r>
                <a:rPr lang="es-ES" sz="1200" b="1" dirty="0" smtClean="0">
                  <a:latin typeface="Century Gothic" panose="020B0502020202020204" pitchFamily="34" charset="0"/>
                </a:rPr>
                <a:t>visceral</a:t>
              </a:r>
              <a:endParaRPr lang="es-ES" sz="1200" b="1" dirty="0">
                <a:latin typeface="Century Gothic" panose="020B0502020202020204" pitchFamily="34" charset="0"/>
              </a:endParaRPr>
            </a:p>
          </p:txBody>
        </p:sp>
        <p:sp>
          <p:nvSpPr>
            <p:cNvPr id="8" name="7 CuadroTexto"/>
            <p:cNvSpPr txBox="1"/>
            <p:nvPr/>
          </p:nvSpPr>
          <p:spPr>
            <a:xfrm>
              <a:off x="452110" y="4047455"/>
              <a:ext cx="1311578" cy="461665"/>
            </a:xfrm>
            <a:prstGeom prst="rect">
              <a:avLst/>
            </a:prstGeom>
            <a:solidFill>
              <a:schemeClr val="accent3"/>
            </a:solidFill>
          </p:spPr>
          <p:txBody>
            <a:bodyPr wrap="none" rtlCol="0">
              <a:spAutoFit/>
            </a:bodyPr>
            <a:lstStyle/>
            <a:p>
              <a:pPr algn="ctr"/>
              <a:r>
                <a:rPr lang="es-ES" sz="1200" b="1" dirty="0" smtClean="0">
                  <a:latin typeface="Century Gothic" panose="020B0502020202020204" pitchFamily="34" charset="0"/>
                </a:rPr>
                <a:t>Tejido adiposo </a:t>
              </a:r>
            </a:p>
            <a:p>
              <a:pPr algn="ctr"/>
              <a:r>
                <a:rPr lang="es-ES" sz="1200" b="1" dirty="0" smtClean="0">
                  <a:latin typeface="Century Gothic" panose="020B0502020202020204" pitchFamily="34" charset="0"/>
                </a:rPr>
                <a:t>subcutáneo</a:t>
              </a:r>
              <a:endParaRPr lang="es-ES" sz="1200" b="1" dirty="0">
                <a:latin typeface="Century Gothic" panose="020B0502020202020204" pitchFamily="34" charset="0"/>
              </a:endParaRPr>
            </a:p>
          </p:txBody>
        </p:sp>
      </p:gr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24" r="5000"/>
          <a:stretch/>
        </p:blipFill>
        <p:spPr bwMode="auto">
          <a:xfrm>
            <a:off x="3419872" y="1412776"/>
            <a:ext cx="4968552" cy="3741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069" y="-27384"/>
            <a:ext cx="8466501" cy="646331"/>
          </a:xfrm>
          <a:prstGeom prst="rect">
            <a:avLst/>
          </a:prstGeom>
          <a:solidFill>
            <a:schemeClr val="accent3"/>
          </a:solidFill>
        </p:spPr>
        <p:txBody>
          <a:bodyPr wrap="square" rtlCol="0">
            <a:spAutoFit/>
          </a:bodyPr>
          <a:lstStyle/>
          <a:p>
            <a:pPr algn="ctr"/>
            <a:r>
              <a:rPr lang="es-ES" b="1" dirty="0" smtClean="0">
                <a:latin typeface="Century Gothic" panose="020B0502020202020204" pitchFamily="34" charset="0"/>
              </a:rPr>
              <a:t>El tejido adiposo es un órgano endocrino, </a:t>
            </a:r>
          </a:p>
          <a:p>
            <a:pPr algn="ctr"/>
            <a:r>
              <a:rPr lang="es-ES" b="1" dirty="0" smtClean="0">
                <a:latin typeface="Century Gothic" panose="020B0502020202020204" pitchFamily="34" charset="0"/>
              </a:rPr>
              <a:t>secreta un gran número de moléculas  </a:t>
            </a:r>
            <a:r>
              <a:rPr lang="es-ES" b="1" dirty="0" err="1" smtClean="0">
                <a:latin typeface="Century Gothic" panose="020B0502020202020204" pitchFamily="34" charset="0"/>
              </a:rPr>
              <a:t>Bioactivas</a:t>
            </a:r>
            <a:r>
              <a:rPr lang="es-ES" b="1" dirty="0" smtClean="0">
                <a:latin typeface="Century Gothic" panose="020B0502020202020204" pitchFamily="34" charset="0"/>
              </a:rPr>
              <a:t> (</a:t>
            </a:r>
            <a:r>
              <a:rPr lang="es-ES" b="1" dirty="0" err="1" smtClean="0">
                <a:latin typeface="Century Gothic" panose="020B0502020202020204" pitchFamily="34" charset="0"/>
              </a:rPr>
              <a:t>Adipocinas</a:t>
            </a:r>
            <a:r>
              <a:rPr lang="es-ES" b="1" dirty="0" smtClean="0">
                <a:latin typeface="Century Gothic" panose="020B0502020202020204" pitchFamily="34" charset="0"/>
              </a:rPr>
              <a:t>)</a:t>
            </a:r>
            <a:endParaRPr lang="es-ES" b="1" dirty="0">
              <a:latin typeface="Century Gothic" panose="020B0502020202020204" pitchFamily="34" charset="0"/>
            </a:endParaRPr>
          </a:p>
        </p:txBody>
      </p:sp>
      <p:sp>
        <p:nvSpPr>
          <p:cNvPr id="2" name="1 CuadroTexto"/>
          <p:cNvSpPr txBox="1"/>
          <p:nvPr/>
        </p:nvSpPr>
        <p:spPr>
          <a:xfrm rot="5400000">
            <a:off x="6803508" y="2214370"/>
            <a:ext cx="4115229" cy="369332"/>
          </a:xfrm>
          <a:prstGeom prst="rect">
            <a:avLst/>
          </a:prstGeom>
          <a:noFill/>
        </p:spPr>
        <p:txBody>
          <a:bodyPr wrap="none" rtlCol="0">
            <a:spAutoFit/>
          </a:bodyPr>
          <a:lstStyle/>
          <a:p>
            <a:r>
              <a:rPr lang="es-ES" b="1" dirty="0" smtClean="0">
                <a:solidFill>
                  <a:schemeClr val="bg1"/>
                </a:solidFill>
                <a:latin typeface="Century Gothic" panose="020B0502020202020204" pitchFamily="34" charset="0"/>
              </a:rPr>
              <a:t>Vínculo  entre Obesidad y  Cáncer</a:t>
            </a:r>
            <a:endParaRPr lang="es-E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65633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69" y="2588180"/>
            <a:ext cx="157162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693" y="2492896"/>
            <a:ext cx="1577731" cy="163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323528" y="188640"/>
            <a:ext cx="7920880" cy="646331"/>
          </a:xfrm>
          <a:prstGeom prst="rect">
            <a:avLst/>
          </a:prstGeom>
          <a:noFill/>
        </p:spPr>
        <p:txBody>
          <a:bodyPr wrap="square" rtlCol="0">
            <a:spAutoFit/>
          </a:bodyPr>
          <a:lstStyle/>
          <a:p>
            <a:pPr algn="ctr"/>
            <a:r>
              <a:rPr lang="es-ES" b="1" dirty="0" smtClean="0">
                <a:latin typeface="Century Gothic" panose="020B0502020202020204" pitchFamily="34" charset="0"/>
              </a:rPr>
              <a:t>La obesidad puede promover el cáncer de mama</a:t>
            </a:r>
          </a:p>
          <a:p>
            <a:pPr algn="ctr"/>
            <a:r>
              <a:rPr lang="es-ES" b="1" dirty="0" smtClean="0">
                <a:latin typeface="Century Gothic" panose="020B0502020202020204" pitchFamily="34" charset="0"/>
              </a:rPr>
              <a:t> a través de diversos mecanismos</a:t>
            </a:r>
            <a:endParaRPr lang="es-ES" b="1" dirty="0">
              <a:latin typeface="Century Gothic" panose="020B0502020202020204" pitchFamily="34" charset="0"/>
            </a:endParaRPr>
          </a:p>
        </p:txBody>
      </p:sp>
      <p:sp>
        <p:nvSpPr>
          <p:cNvPr id="5" name="4 CuadroTexto"/>
          <p:cNvSpPr txBox="1"/>
          <p:nvPr/>
        </p:nvSpPr>
        <p:spPr>
          <a:xfrm>
            <a:off x="3203848" y="1988840"/>
            <a:ext cx="1104790" cy="369332"/>
          </a:xfrm>
          <a:prstGeom prst="rect">
            <a:avLst/>
          </a:prstGeom>
          <a:noFill/>
        </p:spPr>
        <p:txBody>
          <a:bodyPr wrap="none" rtlCol="0">
            <a:spAutoFit/>
          </a:bodyPr>
          <a:lstStyle/>
          <a:p>
            <a:r>
              <a:rPr lang="es-ES" dirty="0" smtClean="0">
                <a:latin typeface="Century Gothic" panose="020B0502020202020204" pitchFamily="34" charset="0"/>
              </a:rPr>
              <a:t>Estradiol</a:t>
            </a:r>
            <a:endParaRPr lang="es-ES" dirty="0">
              <a:latin typeface="Century Gothic" panose="020B0502020202020204" pitchFamily="34" charset="0"/>
            </a:endParaRPr>
          </a:p>
        </p:txBody>
      </p:sp>
      <p:sp>
        <p:nvSpPr>
          <p:cNvPr id="10" name="9 CuadroTexto"/>
          <p:cNvSpPr txBox="1"/>
          <p:nvPr/>
        </p:nvSpPr>
        <p:spPr>
          <a:xfrm>
            <a:off x="3203848" y="2483604"/>
            <a:ext cx="2786340" cy="369332"/>
          </a:xfrm>
          <a:prstGeom prst="rect">
            <a:avLst/>
          </a:prstGeom>
          <a:noFill/>
        </p:spPr>
        <p:txBody>
          <a:bodyPr wrap="none" rtlCol="0">
            <a:spAutoFit/>
          </a:bodyPr>
          <a:lstStyle/>
          <a:p>
            <a:r>
              <a:rPr lang="es-ES" dirty="0" smtClean="0">
                <a:latin typeface="Century Gothic" panose="020B0502020202020204" pitchFamily="34" charset="0"/>
              </a:rPr>
              <a:t>Resistencia a la insulina</a:t>
            </a:r>
          </a:p>
        </p:txBody>
      </p:sp>
      <p:sp>
        <p:nvSpPr>
          <p:cNvPr id="11" name="10 CuadroTexto"/>
          <p:cNvSpPr txBox="1"/>
          <p:nvPr/>
        </p:nvSpPr>
        <p:spPr>
          <a:xfrm>
            <a:off x="3203848" y="3059668"/>
            <a:ext cx="1988045" cy="369332"/>
          </a:xfrm>
          <a:prstGeom prst="rect">
            <a:avLst/>
          </a:prstGeom>
          <a:noFill/>
        </p:spPr>
        <p:txBody>
          <a:bodyPr wrap="none" rtlCol="0">
            <a:spAutoFit/>
          </a:bodyPr>
          <a:lstStyle/>
          <a:p>
            <a:r>
              <a:rPr lang="es-ES" dirty="0" err="1" smtClean="0">
                <a:latin typeface="Century Gothic" panose="020B0502020202020204" pitchFamily="34" charset="0"/>
              </a:rPr>
              <a:t>Hiperinsulinemia</a:t>
            </a:r>
            <a:endParaRPr lang="es-ES" dirty="0">
              <a:latin typeface="Century Gothic" panose="020B0502020202020204" pitchFamily="34" charset="0"/>
            </a:endParaRPr>
          </a:p>
        </p:txBody>
      </p:sp>
      <p:sp>
        <p:nvSpPr>
          <p:cNvPr id="12" name="11 CuadroTexto"/>
          <p:cNvSpPr txBox="1"/>
          <p:nvPr/>
        </p:nvSpPr>
        <p:spPr>
          <a:xfrm>
            <a:off x="3203848" y="3645024"/>
            <a:ext cx="756938" cy="369332"/>
          </a:xfrm>
          <a:prstGeom prst="rect">
            <a:avLst/>
          </a:prstGeom>
          <a:noFill/>
        </p:spPr>
        <p:txBody>
          <a:bodyPr wrap="none" rtlCol="0">
            <a:spAutoFit/>
          </a:bodyPr>
          <a:lstStyle/>
          <a:p>
            <a:r>
              <a:rPr lang="es-ES" dirty="0" smtClean="0">
                <a:latin typeface="Century Gothic" panose="020B0502020202020204" pitchFamily="34" charset="0"/>
              </a:rPr>
              <a:t>IGF-1</a:t>
            </a:r>
            <a:endParaRPr lang="es-ES" dirty="0">
              <a:latin typeface="Century Gothic" panose="020B0502020202020204" pitchFamily="34" charset="0"/>
            </a:endParaRPr>
          </a:p>
        </p:txBody>
      </p:sp>
      <p:sp>
        <p:nvSpPr>
          <p:cNvPr id="13" name="12 CuadroTexto"/>
          <p:cNvSpPr txBox="1"/>
          <p:nvPr/>
        </p:nvSpPr>
        <p:spPr>
          <a:xfrm>
            <a:off x="3203848" y="4211796"/>
            <a:ext cx="2723823" cy="369332"/>
          </a:xfrm>
          <a:prstGeom prst="rect">
            <a:avLst/>
          </a:prstGeom>
          <a:noFill/>
        </p:spPr>
        <p:txBody>
          <a:bodyPr wrap="none" rtlCol="0">
            <a:spAutoFit/>
          </a:bodyPr>
          <a:lstStyle/>
          <a:p>
            <a:r>
              <a:rPr lang="es-ES" dirty="0" err="1" smtClean="0">
                <a:latin typeface="Century Gothic" panose="020B0502020202020204" pitchFamily="34" charset="0"/>
              </a:rPr>
              <a:t>Citocinas</a:t>
            </a:r>
            <a:r>
              <a:rPr lang="es-ES" dirty="0" smtClean="0">
                <a:latin typeface="Century Gothic" panose="020B0502020202020204" pitchFamily="34" charset="0"/>
              </a:rPr>
              <a:t> inflamatorias</a:t>
            </a:r>
            <a:endParaRPr lang="es-ES" dirty="0">
              <a:latin typeface="Century Gothic" panose="020B0502020202020204" pitchFamily="34" charset="0"/>
            </a:endParaRPr>
          </a:p>
        </p:txBody>
      </p:sp>
      <p:sp>
        <p:nvSpPr>
          <p:cNvPr id="14" name="13 CuadroTexto"/>
          <p:cNvSpPr txBox="1"/>
          <p:nvPr/>
        </p:nvSpPr>
        <p:spPr>
          <a:xfrm>
            <a:off x="3203848" y="4715852"/>
            <a:ext cx="3313728" cy="369332"/>
          </a:xfrm>
          <a:prstGeom prst="rect">
            <a:avLst/>
          </a:prstGeom>
          <a:noFill/>
        </p:spPr>
        <p:txBody>
          <a:bodyPr wrap="none" rtlCol="0">
            <a:spAutoFit/>
          </a:bodyPr>
          <a:lstStyle/>
          <a:p>
            <a:r>
              <a:rPr lang="es-ES" dirty="0" smtClean="0">
                <a:latin typeface="Century Gothic" panose="020B0502020202020204" pitchFamily="34" charset="0"/>
              </a:rPr>
              <a:t>Desequilibrio de </a:t>
            </a:r>
            <a:r>
              <a:rPr lang="es-ES" dirty="0" err="1" smtClean="0">
                <a:latin typeface="Century Gothic" panose="020B0502020202020204" pitchFamily="34" charset="0"/>
              </a:rPr>
              <a:t>Adipocinas</a:t>
            </a:r>
            <a:endParaRPr lang="es-ES" dirty="0">
              <a:latin typeface="Century Gothic" panose="020B0502020202020204" pitchFamily="34" charset="0"/>
            </a:endParaRPr>
          </a:p>
        </p:txBody>
      </p:sp>
      <p:sp>
        <p:nvSpPr>
          <p:cNvPr id="6" name="5 Flecha arriba"/>
          <p:cNvSpPr/>
          <p:nvPr/>
        </p:nvSpPr>
        <p:spPr>
          <a:xfrm>
            <a:off x="2987824" y="1988840"/>
            <a:ext cx="144016"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arriba"/>
          <p:cNvSpPr/>
          <p:nvPr/>
        </p:nvSpPr>
        <p:spPr>
          <a:xfrm>
            <a:off x="2987824" y="2483604"/>
            <a:ext cx="144016"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Flecha arriba"/>
          <p:cNvSpPr/>
          <p:nvPr/>
        </p:nvSpPr>
        <p:spPr>
          <a:xfrm>
            <a:off x="2987824" y="3140968"/>
            <a:ext cx="144016"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arriba"/>
          <p:cNvSpPr/>
          <p:nvPr/>
        </p:nvSpPr>
        <p:spPr>
          <a:xfrm>
            <a:off x="2987824" y="3635732"/>
            <a:ext cx="144016"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arriba"/>
          <p:cNvSpPr/>
          <p:nvPr/>
        </p:nvSpPr>
        <p:spPr>
          <a:xfrm>
            <a:off x="2987824" y="4149080"/>
            <a:ext cx="144016"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7" name="26 Grupo"/>
          <p:cNvGrpSpPr/>
          <p:nvPr/>
        </p:nvGrpSpPr>
        <p:grpSpPr>
          <a:xfrm>
            <a:off x="1907704" y="2430180"/>
            <a:ext cx="936104" cy="1862916"/>
            <a:chOff x="1988096" y="2358172"/>
            <a:chExt cx="936104" cy="1862916"/>
          </a:xfrm>
        </p:grpSpPr>
        <p:cxnSp>
          <p:nvCxnSpPr>
            <p:cNvPr id="8" name="7 Conector recto de flecha"/>
            <p:cNvCxnSpPr/>
            <p:nvPr/>
          </p:nvCxnSpPr>
          <p:spPr>
            <a:xfrm flipV="1">
              <a:off x="2012629" y="2358172"/>
              <a:ext cx="831179" cy="853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1988096" y="2852936"/>
              <a:ext cx="855712" cy="359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1988096" y="3212068"/>
              <a:ext cx="855712" cy="2982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2012629" y="3212068"/>
              <a:ext cx="759171" cy="6176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2051720" y="3260365"/>
              <a:ext cx="872480" cy="9607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0" name="29 Conector recto de flecha"/>
          <p:cNvCxnSpPr>
            <a:stCxn id="5" idx="3"/>
          </p:cNvCxnSpPr>
          <p:nvPr/>
        </p:nvCxnSpPr>
        <p:spPr>
          <a:xfrm>
            <a:off x="4308638" y="2173506"/>
            <a:ext cx="2999666" cy="3100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02" name="8201 Conector recto de flecha"/>
          <p:cNvCxnSpPr/>
          <p:nvPr/>
        </p:nvCxnSpPr>
        <p:spPr>
          <a:xfrm>
            <a:off x="5929285" y="2760603"/>
            <a:ext cx="1018979" cy="923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05" name="8204 Conector recto de flecha"/>
          <p:cNvCxnSpPr>
            <a:stCxn id="11" idx="3"/>
            <a:endCxn id="8197" idx="1"/>
          </p:cNvCxnSpPr>
          <p:nvPr/>
        </p:nvCxnSpPr>
        <p:spPr>
          <a:xfrm>
            <a:off x="5191893" y="3244334"/>
            <a:ext cx="1618800" cy="652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07" name="8206 Conector recto de flecha"/>
          <p:cNvCxnSpPr/>
          <p:nvPr/>
        </p:nvCxnSpPr>
        <p:spPr>
          <a:xfrm flipV="1">
            <a:off x="3995936" y="3635732"/>
            <a:ext cx="2736984" cy="1770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17" name="8216 Conector recto de flecha"/>
          <p:cNvCxnSpPr/>
          <p:nvPr/>
        </p:nvCxnSpPr>
        <p:spPr>
          <a:xfrm flipV="1">
            <a:off x="5940152" y="3901698"/>
            <a:ext cx="820505" cy="4947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19" name="8218 Conector recto de flecha"/>
          <p:cNvCxnSpPr/>
          <p:nvPr/>
        </p:nvCxnSpPr>
        <p:spPr>
          <a:xfrm>
            <a:off x="-1044624" y="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21" name="8220 Conector recto de flecha"/>
          <p:cNvCxnSpPr>
            <a:stCxn id="14" idx="3"/>
          </p:cNvCxnSpPr>
          <p:nvPr/>
        </p:nvCxnSpPr>
        <p:spPr>
          <a:xfrm flipV="1">
            <a:off x="6517576" y="4238599"/>
            <a:ext cx="550073" cy="6619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172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8309313" cy="610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rot="5400000">
            <a:off x="6745800" y="2497163"/>
            <a:ext cx="4230645" cy="369332"/>
          </a:xfrm>
          <a:prstGeom prst="rect">
            <a:avLst/>
          </a:prstGeom>
          <a:noFill/>
        </p:spPr>
        <p:txBody>
          <a:bodyPr wrap="none" rtlCol="0">
            <a:spAutoFit/>
          </a:bodyPr>
          <a:lstStyle/>
          <a:p>
            <a:r>
              <a:rPr lang="es-ES" b="1" dirty="0" smtClean="0">
                <a:solidFill>
                  <a:schemeClr val="bg1"/>
                </a:solidFill>
                <a:latin typeface="Century Gothic" panose="020B0502020202020204" pitchFamily="34" charset="0"/>
              </a:rPr>
              <a:t>Tejido Adiposo  y  Cáncer de mama</a:t>
            </a:r>
            <a:endParaRPr lang="es-E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83253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8214"/>
            <a:ext cx="8234569" cy="582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rot="5400000">
            <a:off x="6448569" y="2400602"/>
            <a:ext cx="4681090" cy="461665"/>
          </a:xfrm>
          <a:prstGeom prst="rect">
            <a:avLst/>
          </a:prstGeom>
          <a:noFill/>
        </p:spPr>
        <p:txBody>
          <a:bodyPr wrap="none" rtlCol="0">
            <a:spAutoFit/>
          </a:bodyPr>
          <a:lstStyle/>
          <a:p>
            <a:pPr algn="ctr"/>
            <a:r>
              <a:rPr lang="es-ES" sz="2400" b="1" dirty="0" smtClean="0">
                <a:solidFill>
                  <a:schemeClr val="bg1"/>
                </a:solidFill>
                <a:latin typeface="Century Gothic" panose="020B0502020202020204" pitchFamily="34" charset="0"/>
              </a:rPr>
              <a:t>Obesidad y Cáncer de Mama</a:t>
            </a:r>
            <a:endParaRPr lang="es-ES" sz="2400" b="1" dirty="0">
              <a:solidFill>
                <a:schemeClr val="bg1"/>
              </a:solidFill>
              <a:latin typeface="Century Gothic" panose="020B0502020202020204" pitchFamily="34" charset="0"/>
            </a:endParaRPr>
          </a:p>
        </p:txBody>
      </p:sp>
      <p:sp>
        <p:nvSpPr>
          <p:cNvPr id="5" name="4 CuadroTexto"/>
          <p:cNvSpPr txBox="1"/>
          <p:nvPr/>
        </p:nvSpPr>
        <p:spPr>
          <a:xfrm>
            <a:off x="5800701" y="6339786"/>
            <a:ext cx="859531" cy="369332"/>
          </a:xfrm>
          <a:prstGeom prst="rect">
            <a:avLst/>
          </a:prstGeom>
          <a:noFill/>
        </p:spPr>
        <p:txBody>
          <a:bodyPr wrap="none" rtlCol="0">
            <a:spAutoFit/>
          </a:bodyPr>
          <a:lstStyle/>
          <a:p>
            <a:r>
              <a:rPr lang="es-ES" b="1" dirty="0" smtClean="0">
                <a:latin typeface="Century Gothic" panose="020B0502020202020204" pitchFamily="34" charset="0"/>
              </a:rPr>
              <a:t>Tumor</a:t>
            </a:r>
            <a:endParaRPr lang="es-ES" b="1" dirty="0">
              <a:latin typeface="Century Gothic" panose="020B0502020202020204" pitchFamily="34" charset="0"/>
            </a:endParaRPr>
          </a:p>
        </p:txBody>
      </p:sp>
    </p:spTree>
    <p:extLst>
      <p:ext uri="{BB962C8B-B14F-4D97-AF65-F5344CB8AC3E}">
        <p14:creationId xmlns:p14="http://schemas.microsoft.com/office/powerpoint/2010/main" val="3028124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TotalTime>
  <Words>1576</Words>
  <Application>Microsoft Office PowerPoint</Application>
  <PresentationFormat>Presentación en pantalla (4:3)</PresentationFormat>
  <Paragraphs>217</Paragraphs>
  <Slides>26</Slides>
  <Notes>9</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EPIGENÉTICA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Compuestos naturales y su actividad  epimoduladora</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71</cp:revision>
  <dcterms:created xsi:type="dcterms:W3CDTF">2017-05-16T21:39:23Z</dcterms:created>
  <dcterms:modified xsi:type="dcterms:W3CDTF">2017-05-18T05:39:31Z</dcterms:modified>
</cp:coreProperties>
</file>