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256" r:id="rId2"/>
    <p:sldId id="372" r:id="rId3"/>
    <p:sldId id="257" r:id="rId4"/>
    <p:sldId id="258" r:id="rId5"/>
    <p:sldId id="314" r:id="rId6"/>
    <p:sldId id="345" r:id="rId7"/>
    <p:sldId id="347" r:id="rId8"/>
    <p:sldId id="356" r:id="rId9"/>
    <p:sldId id="266" r:id="rId10"/>
    <p:sldId id="268" r:id="rId11"/>
    <p:sldId id="269" r:id="rId12"/>
    <p:sldId id="270" r:id="rId13"/>
    <p:sldId id="271" r:id="rId14"/>
    <p:sldId id="273" r:id="rId15"/>
    <p:sldId id="283" r:id="rId16"/>
    <p:sldId id="289" r:id="rId17"/>
    <p:sldId id="291" r:id="rId18"/>
    <p:sldId id="292" r:id="rId19"/>
    <p:sldId id="296" r:id="rId20"/>
    <p:sldId id="373" r:id="rId21"/>
    <p:sldId id="346" r:id="rId22"/>
    <p:sldId id="391" r:id="rId23"/>
    <p:sldId id="392" r:id="rId24"/>
    <p:sldId id="393" r:id="rId25"/>
    <p:sldId id="394" r:id="rId26"/>
    <p:sldId id="395" r:id="rId27"/>
    <p:sldId id="396" r:id="rId28"/>
    <p:sldId id="276" r:id="rId29"/>
    <p:sldId id="275" r:id="rId30"/>
    <p:sldId id="286" r:id="rId31"/>
    <p:sldId id="397" r:id="rId32"/>
    <p:sldId id="390" r:id="rId33"/>
    <p:sldId id="366" r:id="rId34"/>
    <p:sldId id="320" r:id="rId35"/>
    <p:sldId id="322" r:id="rId36"/>
    <p:sldId id="323" r:id="rId37"/>
    <p:sldId id="375" r:id="rId38"/>
    <p:sldId id="376" r:id="rId39"/>
    <p:sldId id="378" r:id="rId40"/>
    <p:sldId id="377" r:id="rId41"/>
    <p:sldId id="381" r:id="rId42"/>
    <p:sldId id="382" r:id="rId43"/>
    <p:sldId id="383" r:id="rId44"/>
    <p:sldId id="380" r:id="rId45"/>
  </p:sldIdLst>
  <p:sldSz cx="9144000" cy="6858000" type="screen4x3"/>
  <p:notesSz cx="6856413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339966"/>
    <a:srgbClr val="00CC66"/>
    <a:srgbClr val="FF6600"/>
    <a:srgbClr val="CCCCFF"/>
    <a:srgbClr val="0066CC"/>
    <a:srgbClr val="00CCFF"/>
    <a:srgbClr val="000000"/>
    <a:srgbClr val="FF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C4FC16-B975-40D7-AEB4-63BA255816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88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81038"/>
            <a:ext cx="4541837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4825"/>
            <a:ext cx="5484813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fld id="{60A1AF6B-B7F6-414E-A7D7-86FD1243D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99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60E2B-92C1-44F9-9B5F-364BCA5F10E8}" type="slidenum">
              <a:rPr lang="en-US"/>
              <a:pPr/>
              <a:t>9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827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56633-C9C9-438A-9A3E-A702FEEA6A08}" type="slidenum">
              <a:rPr lang="en-US"/>
              <a:pPr/>
              <a:t>10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5045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97A1E-6255-40DB-B6DC-1C4DBD7FA584}" type="slidenum">
              <a:rPr lang="en-US"/>
              <a:pPr/>
              <a:t>11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5429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80CB3-E10E-4747-A183-D45623CB587A}" type="slidenum">
              <a:rPr lang="en-US"/>
              <a:pPr/>
              <a:t>12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27192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53307-AC65-4B74-B0B7-AF6768494570}" type="slidenum">
              <a:rPr lang="en-US"/>
              <a:pPr/>
              <a:t>13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3629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079D3-92CA-477A-B332-1C604F981B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57BBD-8B13-49C6-A352-7069D118FC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C8D77-E59E-4381-A40A-7B775DA92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01AD2B3-58EC-4988-9667-F756A9DAE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3CAAF-B67D-4827-B9AF-9368DF5FB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978A0-ACB3-4AA5-9C13-467443292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4A3A3-037D-4C18-A62A-CC6A201828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A8EE-AB2C-4056-A09D-F1314320F5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82CA0-06D9-47A4-9D48-F2D9161230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10ABA-8EE7-4266-9547-5F7A793884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C118C-79C0-412A-8DBE-C0755BDDC0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7AF92-60B5-46F2-9A81-14A3DCD813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7EBA38-0EC1-4B3B-A882-19FD1315F7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wmf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21" Type="http://schemas.openxmlformats.org/officeDocument/2006/relationships/image" Target="../media/image55.jp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nl-NL" sz="4000" dirty="0" smtClean="0">
                <a:solidFill>
                  <a:schemeClr val="tx1"/>
                </a:solidFill>
              </a:rPr>
              <a:t>MEDICAMENTOS HERBARIOS: Beneficios y Riesgos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162800" cy="1752600"/>
          </a:xfrm>
        </p:spPr>
        <p:txBody>
          <a:bodyPr/>
          <a:lstStyle/>
          <a:p>
            <a:r>
              <a:rPr lang="nl-BE" sz="2800" b="1" dirty="0" smtClean="0">
                <a:solidFill>
                  <a:schemeClr val="tx2"/>
                </a:solidFill>
              </a:rPr>
              <a:t>Catherina CABALLERO-GEORGE, Ph.D.</a:t>
            </a:r>
          </a:p>
          <a:p>
            <a:endParaRPr lang="nl-BE" sz="2400" b="1" dirty="0" smtClean="0">
              <a:solidFill>
                <a:schemeClr val="tx2"/>
              </a:solidFill>
            </a:endParaRPr>
          </a:p>
          <a:p>
            <a:r>
              <a:rPr lang="nl-BE" sz="2400" b="1" i="1" dirty="0" smtClean="0">
                <a:solidFill>
                  <a:schemeClr val="tx2"/>
                </a:solidFill>
              </a:rPr>
              <a:t>Centro de Innovación y Transferencia de </a:t>
            </a:r>
            <a:r>
              <a:rPr lang="nl-BE" sz="2400" b="1" i="1" dirty="0" smtClean="0">
                <a:solidFill>
                  <a:schemeClr val="tx2"/>
                </a:solidFill>
              </a:rPr>
              <a:t>Tecnología</a:t>
            </a:r>
            <a:r>
              <a:rPr lang="nl-BE" sz="2400" b="1" dirty="0">
                <a:solidFill>
                  <a:schemeClr val="tx2"/>
                </a:solidFill>
              </a:rPr>
              <a:t/>
            </a:r>
            <a:br>
              <a:rPr lang="nl-BE" sz="2400" b="1" dirty="0">
                <a:solidFill>
                  <a:schemeClr val="tx2"/>
                </a:solidFill>
              </a:rPr>
            </a:br>
            <a:endParaRPr lang="nl-BE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8305800" cy="5257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s-MX" b="1" i="1" dirty="0" smtClean="0"/>
              <a:t>Calidad</a:t>
            </a:r>
            <a:endParaRPr lang="en-US" b="1" i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Inclusión</a:t>
            </a:r>
            <a:r>
              <a:rPr lang="en-US" b="1" dirty="0" smtClean="0"/>
              <a:t> </a:t>
            </a:r>
            <a:r>
              <a:rPr lang="en-US" b="1" dirty="0" err="1" smtClean="0"/>
              <a:t>deliberada</a:t>
            </a:r>
            <a:r>
              <a:rPr lang="en-US" b="1" dirty="0" smtClean="0"/>
              <a:t> o </a:t>
            </a:r>
            <a:r>
              <a:rPr lang="en-US" b="1" dirty="0"/>
              <a:t>accidental </a:t>
            </a:r>
            <a:r>
              <a:rPr lang="en-US" b="1" dirty="0" smtClean="0"/>
              <a:t>de ingredients </a:t>
            </a:r>
            <a:r>
              <a:rPr lang="en-US" b="1" dirty="0" err="1" smtClean="0"/>
              <a:t>restringidos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Sustitución</a:t>
            </a:r>
            <a:r>
              <a:rPr lang="en-US" b="1" dirty="0" smtClean="0"/>
              <a:t> de </a:t>
            </a:r>
            <a:r>
              <a:rPr lang="en-US" b="1" dirty="0" err="1" smtClean="0"/>
              <a:t>ingredientes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Contaminación</a:t>
            </a:r>
            <a:r>
              <a:rPr lang="en-US" b="1" dirty="0" smtClean="0"/>
              <a:t> con </a:t>
            </a:r>
            <a:r>
              <a:rPr lang="en-US" b="1" dirty="0" err="1" smtClean="0"/>
              <a:t>sustancias</a:t>
            </a:r>
            <a:r>
              <a:rPr lang="en-US" b="1" dirty="0" smtClean="0"/>
              <a:t> </a:t>
            </a:r>
            <a:r>
              <a:rPr lang="en-US" b="1" dirty="0" err="1" smtClean="0"/>
              <a:t>tóxicas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Diferencias</a:t>
            </a:r>
            <a:r>
              <a:rPr lang="en-US" b="1" dirty="0" smtClean="0"/>
              <a:t> entre la </a:t>
            </a:r>
            <a:r>
              <a:rPr lang="en-US" b="1" dirty="0" err="1" smtClean="0"/>
              <a:t>etiqueta</a:t>
            </a:r>
            <a:r>
              <a:rPr lang="en-US" b="1" dirty="0" smtClean="0"/>
              <a:t> y el </a:t>
            </a:r>
            <a:r>
              <a:rPr lang="en-US" b="1" dirty="0" err="1" smtClean="0"/>
              <a:t>contenido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i="1" dirty="0" err="1" smtClean="0"/>
              <a:t>Interacciones</a:t>
            </a:r>
            <a:endParaRPr lang="en-US" b="1" i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Puede</a:t>
            </a:r>
            <a:r>
              <a:rPr lang="en-US" b="1" dirty="0" smtClean="0"/>
              <a:t> </a:t>
            </a:r>
            <a:r>
              <a:rPr lang="en-US" b="1" dirty="0" err="1" smtClean="0"/>
              <a:t>afectar</a:t>
            </a:r>
            <a:r>
              <a:rPr lang="en-US" b="1" dirty="0" smtClean="0"/>
              <a:t> la </a:t>
            </a:r>
            <a:r>
              <a:rPr lang="en-US" b="1" dirty="0" err="1" smtClean="0"/>
              <a:t>eficacia</a:t>
            </a:r>
            <a:r>
              <a:rPr lang="en-US" b="1" dirty="0" smtClean="0"/>
              <a:t> de </a:t>
            </a:r>
            <a:r>
              <a:rPr lang="en-US" b="1" dirty="0" err="1" smtClean="0"/>
              <a:t>los</a:t>
            </a:r>
            <a:r>
              <a:rPr lang="en-US" b="1" dirty="0" smtClean="0"/>
              <a:t> </a:t>
            </a:r>
            <a:r>
              <a:rPr lang="en-US" b="1" dirty="0" err="1" smtClean="0"/>
              <a:t>medicamentos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Farmacodinámicas</a:t>
            </a:r>
            <a:r>
              <a:rPr lang="en-US" b="1" dirty="0" smtClean="0"/>
              <a:t>: </a:t>
            </a:r>
            <a:r>
              <a:rPr lang="en-US" b="1" dirty="0" err="1" smtClean="0"/>
              <a:t>efectos</a:t>
            </a:r>
            <a:r>
              <a:rPr lang="en-US" b="1" dirty="0" smtClean="0"/>
              <a:t> </a:t>
            </a:r>
            <a:r>
              <a:rPr lang="en-US" b="1" dirty="0" err="1" smtClean="0"/>
              <a:t>farmacológicos</a:t>
            </a:r>
            <a:r>
              <a:rPr lang="en-US" b="1" dirty="0" smtClean="0"/>
              <a:t> </a:t>
            </a:r>
            <a:r>
              <a:rPr lang="en-US" b="1" dirty="0" err="1" smtClean="0"/>
              <a:t>similares</a:t>
            </a:r>
            <a:r>
              <a:rPr lang="en-US" b="1" dirty="0" smtClean="0"/>
              <a:t> o </a:t>
            </a:r>
            <a:r>
              <a:rPr lang="en-US" b="1" dirty="0" err="1" smtClean="0"/>
              <a:t>antagonistas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Farmacocinética</a:t>
            </a:r>
            <a:r>
              <a:rPr lang="en-US" b="1" dirty="0" smtClean="0"/>
              <a:t>: </a:t>
            </a:r>
            <a:r>
              <a:rPr lang="en-US" b="1" dirty="0" err="1" smtClean="0"/>
              <a:t>altera</a:t>
            </a:r>
            <a:r>
              <a:rPr lang="en-US" b="1" dirty="0" smtClean="0"/>
              <a:t> </a:t>
            </a:r>
            <a:r>
              <a:rPr lang="en-US" b="1" dirty="0"/>
              <a:t>ADME </a:t>
            </a:r>
            <a:r>
              <a:rPr lang="en-US" b="1" dirty="0" smtClean="0"/>
              <a:t>del </a:t>
            </a:r>
            <a:r>
              <a:rPr lang="en-US" b="1" dirty="0" err="1" smtClean="0"/>
              <a:t>medicamento</a:t>
            </a:r>
            <a:endParaRPr lang="en-US" b="1" dirty="0"/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9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9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9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9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9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9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9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9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5867400" cy="4525963"/>
          </a:xfrm>
          <a:noFill/>
          <a:ln/>
        </p:spPr>
        <p:txBody>
          <a:bodyPr/>
          <a:lstStyle/>
          <a:p>
            <a:r>
              <a:rPr lang="en-US" b="1" i="1" dirty="0" err="1" smtClean="0"/>
              <a:t>Poblaciones</a:t>
            </a:r>
            <a:r>
              <a:rPr lang="en-US" b="1" i="1" dirty="0" smtClean="0"/>
              <a:t> </a:t>
            </a:r>
            <a:r>
              <a:rPr lang="en-US" b="1" i="1" dirty="0" err="1" smtClean="0"/>
              <a:t>en</a:t>
            </a:r>
            <a:r>
              <a:rPr lang="en-US" b="1" i="1" dirty="0" smtClean="0"/>
              <a:t> </a:t>
            </a:r>
            <a:r>
              <a:rPr lang="en-US" b="1" i="1" dirty="0" err="1" smtClean="0"/>
              <a:t>riesgo</a:t>
            </a:r>
            <a:endParaRPr lang="en-US" b="1" i="1" dirty="0"/>
          </a:p>
          <a:p>
            <a:pPr lvl="1"/>
            <a:r>
              <a:rPr lang="es-MX" b="1" dirty="0" smtClean="0"/>
              <a:t>Embarazadas</a:t>
            </a:r>
            <a:endParaRPr lang="en-US" b="1" dirty="0"/>
          </a:p>
          <a:p>
            <a:pPr lvl="1">
              <a:buFont typeface="Wingdings" pitchFamily="2" charset="2"/>
              <a:buNone/>
            </a:pPr>
            <a:r>
              <a:rPr lang="en-US" b="1" dirty="0" err="1" smtClean="0"/>
              <a:t>Abortos</a:t>
            </a:r>
            <a:r>
              <a:rPr lang="en-US" b="1" dirty="0" smtClean="0"/>
              <a:t> </a:t>
            </a:r>
            <a:r>
              <a:rPr lang="en-US" b="1" dirty="0">
                <a:sym typeface="Symbol" pitchFamily="18" charset="2"/>
              </a:rPr>
              <a:t></a:t>
            </a:r>
            <a:r>
              <a:rPr lang="en-US" b="1" dirty="0"/>
              <a:t> </a:t>
            </a:r>
            <a:r>
              <a:rPr lang="en-US" b="1" dirty="0" err="1" smtClean="0"/>
              <a:t>aceites</a:t>
            </a:r>
            <a:r>
              <a:rPr lang="en-US" b="1" dirty="0" smtClean="0"/>
              <a:t> </a:t>
            </a:r>
            <a:r>
              <a:rPr lang="en-US" b="1" dirty="0" err="1" smtClean="0"/>
              <a:t>volátiles</a:t>
            </a:r>
            <a:r>
              <a:rPr lang="en-US" b="1" dirty="0" smtClean="0"/>
              <a:t> </a:t>
            </a:r>
            <a:r>
              <a:rPr lang="en-US" b="1" dirty="0"/>
              <a:t>(ivy, juniper, parsley, pennyroyal, sage, tansy, yarrow)</a:t>
            </a:r>
          </a:p>
          <a:p>
            <a:pPr lvl="1">
              <a:buFont typeface="Wingdings" pitchFamily="2" charset="2"/>
              <a:buNone/>
            </a:pPr>
            <a:r>
              <a:rPr lang="en-US" b="1" dirty="0" err="1" smtClean="0"/>
              <a:t>Uteroactivos</a:t>
            </a:r>
            <a:r>
              <a:rPr lang="en-US" b="1" dirty="0" smtClean="0"/>
              <a:t> </a:t>
            </a:r>
            <a:r>
              <a:rPr lang="en-US" b="1" dirty="0">
                <a:sym typeface="Symbol" pitchFamily="18" charset="2"/>
              </a:rPr>
              <a:t> blue cohosh, burdock, fenugreek, golden seal, hawthorn, </a:t>
            </a:r>
            <a:r>
              <a:rPr lang="en-US" b="1" dirty="0" err="1">
                <a:sym typeface="Symbol" pitchFamily="18" charset="2"/>
              </a:rPr>
              <a:t>jamaica</a:t>
            </a:r>
            <a:r>
              <a:rPr lang="en-US" b="1" dirty="0">
                <a:sym typeface="Symbol" pitchFamily="18" charset="2"/>
              </a:rPr>
              <a:t> dogwood, motherwort, nettle, raspberry, </a:t>
            </a:r>
            <a:r>
              <a:rPr lang="en-US" b="1" dirty="0" err="1">
                <a:sym typeface="Symbol" pitchFamily="18" charset="2"/>
              </a:rPr>
              <a:t>vervain</a:t>
            </a:r>
            <a:endParaRPr lang="en-US" b="1" dirty="0"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b="1" dirty="0" err="1" smtClean="0">
                <a:sym typeface="Symbol" pitchFamily="18" charset="2"/>
              </a:rPr>
              <a:t>Hepatotoxicad</a:t>
            </a:r>
            <a:r>
              <a:rPr lang="en-US" b="1" dirty="0" smtClean="0">
                <a:sym typeface="Symbol" pitchFamily="18" charset="2"/>
              </a:rPr>
              <a:t> neonatal </a:t>
            </a:r>
            <a:r>
              <a:rPr lang="en-US" b="1" dirty="0">
                <a:sym typeface="Symbol" pitchFamily="18" charset="2"/>
              </a:rPr>
              <a:t> Herbal tea </a:t>
            </a:r>
            <a:r>
              <a:rPr lang="en-US" b="1" dirty="0" smtClean="0">
                <a:sym typeface="Symbol" pitchFamily="18" charset="2"/>
              </a:rPr>
              <a:t>(</a:t>
            </a:r>
            <a:r>
              <a:rPr lang="en-US" b="1" dirty="0" err="1" smtClean="0">
                <a:sym typeface="Symbol" pitchFamily="18" charset="2"/>
              </a:rPr>
              <a:t>alcaloides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pirrolizidínicos</a:t>
            </a:r>
            <a:r>
              <a:rPr lang="en-US" b="1" dirty="0" smtClean="0">
                <a:sym typeface="Symbol" pitchFamily="18" charset="2"/>
              </a:rPr>
              <a:t>)</a:t>
            </a:r>
            <a:endParaRPr lang="en-US" b="1" dirty="0"/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04800"/>
            <a:ext cx="2962653" cy="30400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idx="1"/>
          </p:nvPr>
        </p:nvSpPr>
        <p:spPr>
          <a:xfrm>
            <a:off x="3048000" y="3429000"/>
            <a:ext cx="4953000" cy="3276600"/>
          </a:xfrm>
          <a:noFill/>
          <a:ln/>
        </p:spPr>
        <p:txBody>
          <a:bodyPr/>
          <a:lstStyle/>
          <a:p>
            <a:pPr lvl="1"/>
            <a:r>
              <a:rPr lang="en-US" b="1" dirty="0" err="1" smtClean="0"/>
              <a:t>Niños</a:t>
            </a:r>
            <a:endParaRPr lang="en-US" b="1" dirty="0"/>
          </a:p>
          <a:p>
            <a:pPr lvl="1">
              <a:buFont typeface="Wingdings" pitchFamily="2" charset="2"/>
              <a:buNone/>
            </a:pPr>
            <a:r>
              <a:rPr lang="en-US" b="1" dirty="0" err="1" smtClean="0"/>
              <a:t>Precaución</a:t>
            </a:r>
            <a:r>
              <a:rPr lang="en-US" b="1" dirty="0" smtClean="0"/>
              <a:t>. </a:t>
            </a:r>
            <a:r>
              <a:rPr lang="en-US" b="1" dirty="0" err="1" smtClean="0"/>
              <a:t>Bajo</a:t>
            </a:r>
            <a:r>
              <a:rPr lang="en-US" b="1" dirty="0" smtClean="0"/>
              <a:t> </a:t>
            </a:r>
            <a:r>
              <a:rPr lang="en-US" b="1" dirty="0" err="1" smtClean="0"/>
              <a:t>supervisión</a:t>
            </a:r>
            <a:r>
              <a:rPr lang="en-US" b="1" dirty="0" smtClean="0"/>
              <a:t> </a:t>
            </a:r>
            <a:r>
              <a:rPr lang="en-US" b="1" dirty="0" err="1" smtClean="0"/>
              <a:t>médica</a:t>
            </a:r>
            <a:r>
              <a:rPr lang="en-US" b="1" dirty="0" smtClean="0"/>
              <a:t>.</a:t>
            </a:r>
            <a:endParaRPr lang="en-US" b="1" dirty="0"/>
          </a:p>
          <a:p>
            <a:pPr lvl="1">
              <a:buFont typeface="Wingdings" pitchFamily="2" charset="2"/>
              <a:buNone/>
            </a:pPr>
            <a:r>
              <a:rPr lang="en-US" b="1" dirty="0" smtClean="0"/>
              <a:t>Manzanilla para </a:t>
            </a:r>
            <a:r>
              <a:rPr lang="en-US" b="1" dirty="0" err="1" smtClean="0"/>
              <a:t>dentición</a:t>
            </a:r>
            <a:r>
              <a:rPr lang="en-US" b="1" dirty="0" smtClean="0"/>
              <a:t> </a:t>
            </a:r>
            <a:r>
              <a:rPr lang="en-US" b="1" dirty="0" err="1" smtClean="0"/>
              <a:t>puede</a:t>
            </a:r>
            <a:r>
              <a:rPr lang="en-US" b="1" dirty="0" smtClean="0"/>
              <a:t> </a:t>
            </a:r>
            <a:r>
              <a:rPr lang="en-US" b="1" dirty="0" err="1" smtClean="0"/>
              <a:t>causar</a:t>
            </a:r>
            <a:r>
              <a:rPr lang="en-US" b="1" dirty="0" smtClean="0"/>
              <a:t> </a:t>
            </a:r>
            <a:r>
              <a:rPr lang="en-US" b="1" dirty="0" err="1" smtClean="0"/>
              <a:t>alergias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84995" name="Line 3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9048"/>
            <a:ext cx="2392442" cy="286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1" y="3733800"/>
            <a:ext cx="2693689" cy="1791303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28600" y="228600"/>
            <a:ext cx="4648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s-MX" b="1" kern="0" dirty="0" smtClean="0"/>
              <a:t>Madres amamantando</a:t>
            </a:r>
            <a:endParaRPr lang="en-US" b="1" kern="0" dirty="0" smtClean="0"/>
          </a:p>
          <a:p>
            <a:pPr lvl="1">
              <a:buFont typeface="Wingdings" pitchFamily="2" charset="2"/>
              <a:buNone/>
            </a:pPr>
            <a:r>
              <a:rPr lang="en-US" b="1" kern="0" dirty="0" smtClean="0"/>
              <a:t>No se </a:t>
            </a:r>
            <a:r>
              <a:rPr lang="en-US" b="1" kern="0" dirty="0" err="1" smtClean="0"/>
              <a:t>recomienda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por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riesgo</a:t>
            </a:r>
            <a:r>
              <a:rPr lang="en-US" b="1" kern="0" dirty="0" smtClean="0"/>
              <a:t> a que </a:t>
            </a:r>
            <a:r>
              <a:rPr lang="en-US" b="1" kern="0" dirty="0" err="1" smtClean="0"/>
              <a:t>aparezcan</a:t>
            </a:r>
            <a:r>
              <a:rPr lang="en-US" b="1" kern="0" dirty="0" smtClean="0"/>
              <a:t> </a:t>
            </a:r>
            <a:r>
              <a:rPr lang="en-US" b="1" kern="0" dirty="0" err="1" smtClean="0"/>
              <a:t>en</a:t>
            </a:r>
            <a:r>
              <a:rPr lang="en-US" b="1" kern="0" dirty="0" smtClean="0"/>
              <a:t> la </a:t>
            </a:r>
            <a:r>
              <a:rPr lang="en-US" b="1" kern="0" dirty="0" err="1" smtClean="0"/>
              <a:t>leche</a:t>
            </a:r>
            <a:endParaRPr lang="en-US" b="1" kern="0" dirty="0" smtClean="0"/>
          </a:p>
          <a:p>
            <a:pPr marL="457200" lvl="1" indent="0">
              <a:buNone/>
            </a:pPr>
            <a:endParaRPr lang="en-US" b="1" kern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228600"/>
            <a:ext cx="6172200" cy="4525963"/>
          </a:xfrm>
          <a:noFill/>
          <a:ln/>
        </p:spPr>
        <p:txBody>
          <a:bodyPr/>
          <a:lstStyle/>
          <a:p>
            <a:pPr lvl="1"/>
            <a:r>
              <a:rPr lang="es-MX" b="1" dirty="0" smtClean="0"/>
              <a:t>Paciente geriátrico</a:t>
            </a:r>
            <a:endParaRPr lang="en-US" b="1" dirty="0"/>
          </a:p>
          <a:p>
            <a:pPr lvl="2"/>
            <a:r>
              <a:rPr lang="en-US" b="1" dirty="0" err="1" smtClean="0"/>
              <a:t>Interacciones</a:t>
            </a:r>
            <a:r>
              <a:rPr lang="en-US" b="1" dirty="0" smtClean="0"/>
              <a:t> </a:t>
            </a:r>
            <a:r>
              <a:rPr lang="en-US" b="1" dirty="0" err="1" smtClean="0"/>
              <a:t>medicamento</a:t>
            </a:r>
            <a:r>
              <a:rPr lang="en-US" b="1" dirty="0" smtClean="0"/>
              <a:t>-planta</a:t>
            </a:r>
            <a:endParaRPr lang="en-US" b="1" dirty="0"/>
          </a:p>
          <a:p>
            <a:pPr lvl="2"/>
            <a:r>
              <a:rPr lang="en-US" b="1" dirty="0" err="1" smtClean="0"/>
              <a:t>Posibles</a:t>
            </a:r>
            <a:r>
              <a:rPr lang="en-US" b="1" dirty="0" smtClean="0"/>
              <a:t> </a:t>
            </a:r>
            <a:r>
              <a:rPr lang="en-US" b="1" dirty="0" err="1" smtClean="0"/>
              <a:t>efectos</a:t>
            </a:r>
            <a:r>
              <a:rPr lang="en-US" b="1" dirty="0" smtClean="0"/>
              <a:t> </a:t>
            </a:r>
            <a:r>
              <a:rPr lang="en-US" b="1" dirty="0" err="1" smtClean="0"/>
              <a:t>secundarios</a:t>
            </a:r>
            <a:endParaRPr lang="en-US" b="1" dirty="0"/>
          </a:p>
          <a:p>
            <a:pPr lvl="1"/>
            <a:r>
              <a:rPr lang="en-US" b="1" dirty="0" err="1" smtClean="0"/>
              <a:t>Enfermedades</a:t>
            </a:r>
            <a:r>
              <a:rPr lang="en-US" b="1" dirty="0" smtClean="0"/>
              <a:t> </a:t>
            </a:r>
            <a:r>
              <a:rPr lang="en-US" b="1" dirty="0" err="1" smtClean="0"/>
              <a:t>cardiovasculares</a:t>
            </a:r>
            <a:endParaRPr lang="en-US" b="1" dirty="0"/>
          </a:p>
          <a:p>
            <a:pPr lvl="2"/>
            <a:r>
              <a:rPr lang="en-US" b="1" dirty="0" err="1" smtClean="0"/>
              <a:t>Importantes</a:t>
            </a:r>
            <a:r>
              <a:rPr lang="en-US" b="1" dirty="0" smtClean="0"/>
              <a:t> </a:t>
            </a:r>
            <a:r>
              <a:rPr lang="en-US" b="1" dirty="0" err="1" smtClean="0"/>
              <a:t>interacciones</a:t>
            </a:r>
            <a:r>
              <a:rPr lang="en-US" b="1" dirty="0" smtClean="0"/>
              <a:t> </a:t>
            </a:r>
            <a:r>
              <a:rPr lang="en-US" b="1" dirty="0" err="1" smtClean="0"/>
              <a:t>medicamento</a:t>
            </a:r>
            <a:r>
              <a:rPr lang="en-US" b="1" dirty="0" smtClean="0"/>
              <a:t>-planta</a:t>
            </a:r>
            <a:endParaRPr lang="en-US" b="1" dirty="0"/>
          </a:p>
          <a:p>
            <a:pPr lvl="1"/>
            <a:r>
              <a:rPr lang="en-US" b="1" dirty="0" err="1" smtClean="0"/>
              <a:t>Uso</a:t>
            </a:r>
            <a:r>
              <a:rPr lang="en-US" b="1" dirty="0"/>
              <a:t> </a:t>
            </a:r>
            <a:r>
              <a:rPr lang="en-US" b="1" dirty="0" err="1" smtClean="0"/>
              <a:t>Peri-operatorio</a:t>
            </a:r>
            <a:endParaRPr lang="en-US" b="1" dirty="0"/>
          </a:p>
          <a:p>
            <a:pPr lvl="2"/>
            <a:r>
              <a:rPr lang="en-US" b="1" dirty="0" err="1" smtClean="0"/>
              <a:t>Cambios</a:t>
            </a:r>
            <a:r>
              <a:rPr lang="en-US" b="1" dirty="0" smtClean="0"/>
              <a:t> </a:t>
            </a:r>
            <a:r>
              <a:rPr lang="en-US" b="1" dirty="0" err="1" smtClean="0"/>
              <a:t>significativos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frecuencia</a:t>
            </a:r>
            <a:r>
              <a:rPr lang="en-US" b="1" dirty="0" smtClean="0"/>
              <a:t> </a:t>
            </a:r>
            <a:r>
              <a:rPr lang="en-US" b="1" dirty="0" err="1" smtClean="0"/>
              <a:t>cardíaca</a:t>
            </a:r>
            <a:r>
              <a:rPr lang="en-US" b="1" dirty="0" smtClean="0"/>
              <a:t> y </a:t>
            </a:r>
            <a:r>
              <a:rPr lang="en-US" b="1" dirty="0" err="1" smtClean="0"/>
              <a:t>presión</a:t>
            </a:r>
            <a:r>
              <a:rPr lang="en-US" b="1" dirty="0" smtClean="0"/>
              <a:t> </a:t>
            </a:r>
            <a:r>
              <a:rPr lang="en-US" b="1" dirty="0" err="1" smtClean="0"/>
              <a:t>sanguínea</a:t>
            </a:r>
            <a:endParaRPr lang="en-US" b="1" dirty="0"/>
          </a:p>
          <a:p>
            <a:pPr lvl="2"/>
            <a:r>
              <a:rPr lang="en-US" b="1" dirty="0" err="1" smtClean="0"/>
              <a:t>Descontinuar</a:t>
            </a:r>
            <a:r>
              <a:rPr lang="en-US" b="1" dirty="0" smtClean="0"/>
              <a:t> </a:t>
            </a:r>
            <a:r>
              <a:rPr lang="en-US" b="1" dirty="0" err="1" smtClean="0"/>
              <a:t>medicamento</a:t>
            </a:r>
            <a:r>
              <a:rPr lang="en-US" b="1" dirty="0" smtClean="0"/>
              <a:t> </a:t>
            </a:r>
            <a:r>
              <a:rPr lang="en-US" b="1" dirty="0" err="1" smtClean="0"/>
              <a:t>herbario</a:t>
            </a:r>
            <a:r>
              <a:rPr lang="en-US" b="1" dirty="0" smtClean="0"/>
              <a:t> antes de </a:t>
            </a:r>
            <a:r>
              <a:rPr lang="en-US" b="1" dirty="0" err="1" smtClean="0"/>
              <a:t>cirugía</a:t>
            </a:r>
            <a:endParaRPr lang="en-US" b="1" dirty="0"/>
          </a:p>
        </p:txBody>
      </p:sp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3200105" cy="47945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Top 20-selling Herbal Products in U.S. (2003</a:t>
            </a:r>
            <a:r>
              <a:rPr lang="en-US" sz="4000" dirty="0" smtClean="0"/>
              <a:t>) </a:t>
            </a:r>
            <a:r>
              <a:rPr lang="en-US" sz="4000" dirty="0" smtClean="0">
                <a:solidFill>
                  <a:srgbClr val="0070C0"/>
                </a:solidFill>
              </a:rPr>
              <a:t>(2014)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9011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Garlic </a:t>
            </a:r>
            <a:r>
              <a:rPr lang="en-US" sz="2400" b="1" dirty="0" smtClean="0">
                <a:solidFill>
                  <a:srgbClr val="0070C0"/>
                </a:solidFill>
              </a:rPr>
              <a:t>(13)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Gingko </a:t>
            </a:r>
            <a:r>
              <a:rPr lang="en-US" sz="2400" b="1" dirty="0" smtClean="0">
                <a:solidFill>
                  <a:srgbClr val="0070C0"/>
                </a:solidFill>
              </a:rPr>
              <a:t>(17)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Echinacea </a:t>
            </a:r>
            <a:r>
              <a:rPr lang="en-US" sz="2400" b="1" dirty="0" smtClean="0">
                <a:solidFill>
                  <a:srgbClr val="0070C0"/>
                </a:solidFill>
              </a:rPr>
              <a:t>(3)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Soy</a:t>
            </a:r>
            <a:endParaRPr lang="en-US" sz="2400" b="1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/>
              <a:t>Saw </a:t>
            </a:r>
            <a:r>
              <a:rPr lang="en-US" sz="2400" b="1" dirty="0" smtClean="0"/>
              <a:t>palmetto </a:t>
            </a:r>
            <a:r>
              <a:rPr lang="en-US" sz="2400" b="1" dirty="0" smtClean="0">
                <a:solidFill>
                  <a:srgbClr val="0070C0"/>
                </a:solidFill>
              </a:rPr>
              <a:t>(9)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/>
              <a:t>Ginseng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/>
              <a:t>St. John’s wort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/>
              <a:t>Black </a:t>
            </a:r>
            <a:r>
              <a:rPr lang="en-US" sz="2400" b="1" dirty="0" smtClean="0"/>
              <a:t>cohosh </a:t>
            </a:r>
            <a:r>
              <a:rPr lang="en-US" sz="2400" b="1" dirty="0" smtClean="0">
                <a:solidFill>
                  <a:srgbClr val="0070C0"/>
                </a:solidFill>
              </a:rPr>
              <a:t>(4)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Cranberry </a:t>
            </a:r>
            <a:r>
              <a:rPr lang="en-US" sz="2400" b="1" dirty="0" smtClean="0">
                <a:solidFill>
                  <a:srgbClr val="0070C0"/>
                </a:solidFill>
              </a:rPr>
              <a:t>(2)</a:t>
            </a:r>
            <a:endParaRPr lang="en-US" sz="2400" b="1" dirty="0">
              <a:solidFill>
                <a:srgbClr val="0070C0"/>
              </a:solidFill>
            </a:endParaRP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sz="2400" b="1" dirty="0" smtClean="0"/>
              <a:t>Valerian (6)</a:t>
            </a:r>
            <a:endParaRPr lang="en-US" sz="2400" b="1" dirty="0"/>
          </a:p>
        </p:txBody>
      </p:sp>
      <p:sp>
        <p:nvSpPr>
          <p:cNvPr id="9011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Milk </a:t>
            </a:r>
            <a:r>
              <a:rPr lang="en-US" sz="2400" b="1" dirty="0" smtClean="0"/>
              <a:t>thistle </a:t>
            </a:r>
            <a:r>
              <a:rPr lang="en-US" sz="2400" b="1" dirty="0" smtClean="0">
                <a:solidFill>
                  <a:srgbClr val="0070C0"/>
                </a:solidFill>
              </a:rPr>
              <a:t>(12)</a:t>
            </a:r>
            <a:endParaRPr lang="en-US" sz="2400" b="1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Evening primrose</a:t>
            </a: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strike="sngStrike" dirty="0">
                <a:solidFill>
                  <a:srgbClr val="FF6600"/>
                </a:solidFill>
              </a:rPr>
              <a:t>Kava </a:t>
            </a:r>
            <a:r>
              <a:rPr lang="en-US" sz="2400" b="1" strike="sngStrike" dirty="0" err="1" smtClean="0">
                <a:solidFill>
                  <a:srgbClr val="FF6600"/>
                </a:solidFill>
              </a:rPr>
              <a:t>kava</a:t>
            </a:r>
            <a:endParaRPr lang="en-US" sz="2400" b="1" strike="sngStrike" dirty="0">
              <a:solidFill>
                <a:srgbClr val="FF6600"/>
              </a:solidFill>
            </a:endParaRP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Bilberry</a:t>
            </a: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Grape see</a:t>
            </a: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 err="1" smtClean="0">
                <a:solidFill>
                  <a:srgbClr val="FF9999"/>
                </a:solidFill>
              </a:rPr>
              <a:t>Yohimbe</a:t>
            </a:r>
            <a:r>
              <a:rPr lang="en-US" sz="2400" b="1" dirty="0" smtClean="0">
                <a:solidFill>
                  <a:srgbClr val="FF9999"/>
                </a:solidFill>
              </a:rPr>
              <a:t>   </a:t>
            </a:r>
            <a:r>
              <a:rPr lang="en-US" sz="2400" b="1" dirty="0" smtClean="0">
                <a:solidFill>
                  <a:srgbClr val="0070C0"/>
                </a:solidFill>
              </a:rPr>
              <a:t>(7)</a:t>
            </a:r>
            <a:endParaRPr lang="en-US" sz="2400" b="1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Green tea</a:t>
            </a: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 smtClean="0"/>
              <a:t>Ginger (10)</a:t>
            </a:r>
            <a:endParaRPr lang="en-US" sz="2400" b="1" dirty="0"/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 err="1"/>
              <a:t>Pycnogenol</a:t>
            </a:r>
            <a:r>
              <a:rPr lang="en-US" sz="2400" b="1" dirty="0"/>
              <a:t>®</a:t>
            </a:r>
          </a:p>
          <a:p>
            <a:pPr marL="457200" indent="-457200">
              <a:buFont typeface="Wingdings" pitchFamily="2" charset="2"/>
              <a:buAutoNum type="arabicPeriod" startAt="11"/>
            </a:pPr>
            <a:r>
              <a:rPr lang="en-US" sz="2400" b="1" dirty="0"/>
              <a:t>Aloe </a:t>
            </a:r>
            <a:r>
              <a:rPr lang="en-US" sz="2400" b="1" dirty="0" err="1" smtClean="0"/>
              <a:t>vera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(11)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6557963" y="239236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ym typeface="Wingdings" pitchFamily="2" charset="2"/>
              </a:rPr>
              <a:t>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324600" y="3687763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ym typeface="Wingdings" pitchFamily="2" charset="2"/>
              </a:rPr>
              <a:t>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417638"/>
            <a:ext cx="4419600" cy="5059362"/>
          </a:xfrm>
          <a:prstGeom prst="rect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Hierba</a:t>
            </a:r>
            <a:r>
              <a:rPr lang="en-US" sz="4000" dirty="0" smtClean="0"/>
              <a:t> de San Juan: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i="1" dirty="0" err="1"/>
              <a:t>Hypericum</a:t>
            </a:r>
            <a:r>
              <a:rPr lang="en-US" sz="4000" i="1" dirty="0"/>
              <a:t> </a:t>
            </a:r>
            <a:r>
              <a:rPr lang="en-US" sz="4000" i="1" dirty="0" err="1"/>
              <a:t>perforatum</a:t>
            </a:r>
            <a:r>
              <a:rPr lang="en-US" sz="4000" i="1" dirty="0"/>
              <a:t> </a:t>
            </a:r>
            <a:r>
              <a:rPr lang="en-US" sz="4000" dirty="0"/>
              <a:t>L.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FF00"/>
                </a:solidFill>
              </a:rPr>
              <a:t>Parte</a:t>
            </a:r>
            <a:r>
              <a:rPr lang="en-US" b="1" dirty="0" smtClean="0"/>
              <a:t>: </a:t>
            </a:r>
            <a:r>
              <a:rPr lang="en-US" b="1" dirty="0" err="1" smtClean="0"/>
              <a:t>capullos</a:t>
            </a:r>
            <a:r>
              <a:rPr lang="en-US" b="1" dirty="0" smtClean="0"/>
              <a:t> y </a:t>
            </a:r>
            <a:r>
              <a:rPr lang="en-US" b="1" dirty="0" err="1" smtClean="0"/>
              <a:t>flores</a:t>
            </a:r>
            <a:r>
              <a:rPr lang="en-US" b="1" dirty="0" smtClean="0"/>
              <a:t> </a:t>
            </a:r>
            <a:r>
              <a:rPr lang="en-US" b="1" dirty="0" err="1" smtClean="0"/>
              <a:t>frescas</a:t>
            </a:r>
            <a:r>
              <a:rPr lang="en-US" b="1" dirty="0" smtClean="0"/>
              <a:t>; planta </a:t>
            </a:r>
            <a:r>
              <a:rPr lang="en-US" b="1" dirty="0" err="1" smtClean="0"/>
              <a:t>entera</a:t>
            </a:r>
            <a:r>
              <a:rPr lang="en-US" b="1" dirty="0" smtClean="0"/>
              <a:t>; </a:t>
            </a:r>
            <a:r>
              <a:rPr lang="en-US" b="1" dirty="0" err="1" smtClean="0"/>
              <a:t>partes</a:t>
            </a:r>
            <a:r>
              <a:rPr lang="en-US" b="1" dirty="0" smtClean="0"/>
              <a:t> </a:t>
            </a:r>
            <a:r>
              <a:rPr lang="en-US" b="1" dirty="0" err="1" smtClean="0"/>
              <a:t>aéreas</a:t>
            </a:r>
            <a:r>
              <a:rPr lang="en-US" b="1" dirty="0" smtClean="0"/>
              <a:t> </a:t>
            </a:r>
            <a:r>
              <a:rPr lang="en-US" b="1" dirty="0" err="1" smtClean="0"/>
              <a:t>secas</a:t>
            </a:r>
            <a:endParaRPr lang="en-US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Principales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usos</a:t>
            </a:r>
            <a:r>
              <a:rPr lang="en-US" b="1" dirty="0" smtClean="0"/>
              <a:t>: </a:t>
            </a:r>
            <a:r>
              <a:rPr lang="en-US" b="1" dirty="0" err="1" smtClean="0"/>
              <a:t>anxiedad</a:t>
            </a:r>
            <a:r>
              <a:rPr lang="en-US" b="1" dirty="0" smtClean="0"/>
              <a:t>, </a:t>
            </a:r>
            <a:r>
              <a:rPr lang="en-US" b="1" dirty="0" err="1" smtClean="0"/>
              <a:t>depresión</a:t>
            </a:r>
            <a:endParaRPr lang="en-US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FFFF00"/>
                </a:solidFill>
              </a:rPr>
              <a:t>Trade names</a:t>
            </a:r>
            <a:r>
              <a:rPr lang="en-US" b="1" dirty="0"/>
              <a:t>: </a:t>
            </a:r>
            <a:r>
              <a:rPr lang="en-US" sz="2400" b="1" dirty="0"/>
              <a:t>Tension Tamer, </a:t>
            </a:r>
            <a:r>
              <a:rPr lang="en-US" sz="2400" b="1" dirty="0" err="1"/>
              <a:t>Alterra</a:t>
            </a:r>
            <a:r>
              <a:rPr lang="en-US" sz="2400" b="1" dirty="0"/>
              <a:t>, </a:t>
            </a:r>
            <a:r>
              <a:rPr lang="en-US" sz="2400" b="1" dirty="0" err="1"/>
              <a:t>Hypericalm</a:t>
            </a:r>
            <a:r>
              <a:rPr lang="en-US" sz="2400" b="1" dirty="0"/>
              <a:t>, St. JW extract and herb, KIRA</a:t>
            </a: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pic>
        <p:nvPicPr>
          <p:cNvPr id="102406" name="Picture 6" descr="Hypericum_perforatum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575" y="1905000"/>
            <a:ext cx="3375025" cy="403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371600"/>
            <a:ext cx="8763000" cy="4648200"/>
          </a:xfrm>
          <a:prstGeom prst="rect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Compuestos</a:t>
            </a:r>
            <a:r>
              <a:rPr lang="en-US" sz="4000" dirty="0" smtClean="0"/>
              <a:t> </a:t>
            </a:r>
            <a:r>
              <a:rPr lang="en-US" sz="4000" dirty="0" err="1" smtClean="0"/>
              <a:t>activos</a:t>
            </a:r>
            <a:endParaRPr lang="en-US" sz="4000" dirty="0"/>
          </a:p>
        </p:txBody>
      </p:sp>
      <p:graphicFrame>
        <p:nvGraphicFramePr>
          <p:cNvPr id="110603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024063"/>
          <a:ext cx="4038600" cy="367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08" name="Document" r:id="rId3" imgW="4476600" imgH="4076640" progId="ChemWindow.Document">
                  <p:embed/>
                </p:oleObj>
              </mc:Choice>
              <mc:Fallback>
                <p:oleObj name="Document" r:id="rId3" imgW="4476600" imgH="4076640" progId="ChemWindow.Document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24063"/>
                        <a:ext cx="4038600" cy="367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7" name="Object 15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149475"/>
          <a:ext cx="4038600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09" name="Document" r:id="rId5" imgW="4219560" imgH="3581280" progId="ChemWindow.Document">
                  <p:embed/>
                </p:oleObj>
              </mc:Choice>
              <mc:Fallback>
                <p:oleObj name="Document" r:id="rId5" imgW="4219560" imgH="3581280" progId="ChemWindow.Document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49475"/>
                        <a:ext cx="4038600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822450" y="1371600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Hipericina</a:t>
            </a: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6172200" y="1371600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Hiperforina</a:t>
            </a: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505200"/>
            <a:ext cx="8534400" cy="3148013"/>
          </a:xfrm>
          <a:prstGeom prst="rect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s-MX" dirty="0" smtClean="0"/>
              <a:t>Farmacología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7696200" cy="1371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 err="1" smtClean="0"/>
              <a:t>Inhibición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recaptura</a:t>
            </a:r>
            <a:r>
              <a:rPr lang="en-US" sz="2400" b="1" dirty="0" smtClean="0"/>
              <a:t> de serotonin</a:t>
            </a:r>
            <a:r>
              <a:rPr lang="en-US" sz="2400" b="1" dirty="0"/>
              <a:t>, NE, DA </a:t>
            </a:r>
            <a:r>
              <a:rPr lang="en-US" sz="2400" b="1" dirty="0" smtClean="0"/>
              <a:t> </a:t>
            </a:r>
            <a:r>
              <a:rPr lang="en-US" sz="2400" b="1" dirty="0"/>
              <a:t>(</a:t>
            </a:r>
            <a:r>
              <a:rPr lang="en-US" sz="2400" b="1" dirty="0" err="1" smtClean="0"/>
              <a:t>hiperforina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>
              <a:buFont typeface="Wingdings" pitchFamily="2" charset="2"/>
              <a:buChar char="Ø"/>
            </a:pPr>
            <a:r>
              <a:rPr lang="en-US" sz="2400" b="1" dirty="0" err="1" smtClean="0"/>
              <a:t>Inhibición</a:t>
            </a:r>
            <a:r>
              <a:rPr lang="en-US" sz="2400" b="1" dirty="0" smtClean="0"/>
              <a:t> de </a:t>
            </a:r>
            <a:r>
              <a:rPr lang="en-US" sz="2400" b="1" dirty="0"/>
              <a:t>MAO y</a:t>
            </a:r>
            <a:r>
              <a:rPr lang="en-US" sz="2400" b="1" dirty="0" smtClean="0"/>
              <a:t> </a:t>
            </a:r>
            <a:r>
              <a:rPr lang="en-US" sz="2400" b="1" dirty="0"/>
              <a:t>COMT (</a:t>
            </a:r>
            <a:r>
              <a:rPr lang="en-US" sz="2400" b="1" dirty="0" err="1" smtClean="0"/>
              <a:t>hipericina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593725" y="609600"/>
            <a:ext cx="3170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ANTIDEPRESIVO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4696" name="Oval 8"/>
          <p:cNvSpPr>
            <a:spLocks noChangeArrowheads="1"/>
          </p:cNvSpPr>
          <p:nvPr/>
        </p:nvSpPr>
        <p:spPr bwMode="auto">
          <a:xfrm>
            <a:off x="2057400" y="3505200"/>
            <a:ext cx="4191000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3124200" y="2971800"/>
            <a:ext cx="1981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698" name="AutoShape 10"/>
          <p:cNvSpPr>
            <a:spLocks noChangeArrowheads="1"/>
          </p:cNvSpPr>
          <p:nvPr/>
        </p:nvSpPr>
        <p:spPr bwMode="auto">
          <a:xfrm flipV="1">
            <a:off x="4876800" y="5257800"/>
            <a:ext cx="685800" cy="609600"/>
          </a:xfrm>
          <a:prstGeom prst="flowChartConnector">
            <a:avLst/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 flipV="1">
            <a:off x="3886200" y="4724400"/>
            <a:ext cx="685800" cy="609600"/>
          </a:xfrm>
          <a:prstGeom prst="flowChartConnector">
            <a:avLst/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00" name="AutoShape 12"/>
          <p:cNvSpPr>
            <a:spLocks noChangeArrowheads="1"/>
          </p:cNvSpPr>
          <p:nvPr/>
        </p:nvSpPr>
        <p:spPr bwMode="auto">
          <a:xfrm>
            <a:off x="5410200" y="3733800"/>
            <a:ext cx="304800" cy="304800"/>
          </a:xfrm>
          <a:prstGeom prst="flowChartConnector">
            <a:avLst/>
          </a:prstGeom>
          <a:gradFill rotWithShape="1">
            <a:gsLst>
              <a:gs pos="0">
                <a:srgbClr val="FF9999"/>
              </a:gs>
              <a:gs pos="100000">
                <a:srgbClr val="FF99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01" name="AutoShape 13"/>
          <p:cNvSpPr>
            <a:spLocks noChangeArrowheads="1"/>
          </p:cNvSpPr>
          <p:nvPr/>
        </p:nvSpPr>
        <p:spPr bwMode="auto">
          <a:xfrm rot="3634217">
            <a:off x="5503862" y="3516313"/>
            <a:ext cx="504825" cy="1454150"/>
          </a:xfrm>
          <a:prstGeom prst="curvedRightArrow">
            <a:avLst>
              <a:gd name="adj1" fmla="val 57610"/>
              <a:gd name="adj2" fmla="val 115220"/>
              <a:gd name="adj3" fmla="val 33333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flipH="1">
            <a:off x="4876800" y="3505200"/>
            <a:ext cx="762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5622925" y="33131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n-US" sz="18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6384925" y="36179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Tyrosine</a:t>
            </a:r>
          </a:p>
        </p:txBody>
      </p:sp>
      <p:sp>
        <p:nvSpPr>
          <p:cNvPr id="114708" name="AutoShape 20"/>
          <p:cNvSpPr>
            <a:spLocks noChangeArrowheads="1"/>
          </p:cNvSpPr>
          <p:nvPr/>
        </p:nvSpPr>
        <p:spPr bwMode="auto">
          <a:xfrm>
            <a:off x="4191000" y="4572000"/>
            <a:ext cx="228600" cy="228600"/>
          </a:xfrm>
          <a:prstGeom prst="flowChartConnector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>
            <a:off x="4114800" y="4495800"/>
            <a:ext cx="76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4794250" y="441960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Tyr</a:t>
            </a: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3956050" y="374808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DOPA</a:t>
            </a:r>
          </a:p>
        </p:txBody>
      </p:sp>
      <p:sp>
        <p:nvSpPr>
          <p:cNvPr id="114713" name="Text Box 25"/>
          <p:cNvSpPr txBox="1">
            <a:spLocks noChangeArrowheads="1"/>
          </p:cNvSpPr>
          <p:nvPr/>
        </p:nvSpPr>
        <p:spPr bwMode="auto">
          <a:xfrm>
            <a:off x="3206750" y="42672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Dopamine</a:t>
            </a:r>
          </a:p>
        </p:txBody>
      </p:sp>
      <p:sp>
        <p:nvSpPr>
          <p:cNvPr id="114714" name="Text Box 26"/>
          <p:cNvSpPr txBox="1">
            <a:spLocks noChangeArrowheads="1"/>
          </p:cNvSpPr>
          <p:nvPr/>
        </p:nvSpPr>
        <p:spPr bwMode="auto">
          <a:xfrm>
            <a:off x="3994150" y="4967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114715" name="Text Box 27"/>
          <p:cNvSpPr txBox="1">
            <a:spLocks noChangeArrowheads="1"/>
          </p:cNvSpPr>
          <p:nvPr/>
        </p:nvSpPr>
        <p:spPr bwMode="auto">
          <a:xfrm>
            <a:off x="4984750" y="54244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114716" name="Text Box 28"/>
          <p:cNvSpPr txBox="1">
            <a:spLocks noChangeArrowheads="1"/>
          </p:cNvSpPr>
          <p:nvPr/>
        </p:nvSpPr>
        <p:spPr bwMode="auto">
          <a:xfrm>
            <a:off x="5822950" y="5729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114717" name="Line 29"/>
          <p:cNvSpPr>
            <a:spLocks noChangeShapeType="1"/>
          </p:cNvSpPr>
          <p:nvPr/>
        </p:nvSpPr>
        <p:spPr bwMode="auto">
          <a:xfrm flipH="1" flipV="1">
            <a:off x="4648200" y="4114800"/>
            <a:ext cx="228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18" name="Line 30"/>
          <p:cNvSpPr>
            <a:spLocks noChangeShapeType="1"/>
          </p:cNvSpPr>
          <p:nvPr/>
        </p:nvSpPr>
        <p:spPr bwMode="auto">
          <a:xfrm flipH="1">
            <a:off x="3962400" y="4038600"/>
            <a:ext cx="76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19" name="Line 31"/>
          <p:cNvSpPr>
            <a:spLocks noChangeShapeType="1"/>
          </p:cNvSpPr>
          <p:nvPr/>
        </p:nvSpPr>
        <p:spPr bwMode="auto">
          <a:xfrm>
            <a:off x="4495800" y="5257800"/>
            <a:ext cx="304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20" name="Line 32"/>
          <p:cNvSpPr>
            <a:spLocks noChangeShapeType="1"/>
          </p:cNvSpPr>
          <p:nvPr/>
        </p:nvSpPr>
        <p:spPr bwMode="auto">
          <a:xfrm>
            <a:off x="5486400" y="579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4721" name="AutoShape 33"/>
          <p:cNvSpPr>
            <a:spLocks noChangeArrowheads="1"/>
          </p:cNvSpPr>
          <p:nvPr/>
        </p:nvSpPr>
        <p:spPr bwMode="auto">
          <a:xfrm rot="16200000">
            <a:off x="4152900" y="4762500"/>
            <a:ext cx="571500" cy="3619500"/>
          </a:xfrm>
          <a:prstGeom prst="flowChartDelay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22" name="AutoShape 34"/>
          <p:cNvSpPr>
            <a:spLocks noChangeArrowheads="1"/>
          </p:cNvSpPr>
          <p:nvPr/>
        </p:nvSpPr>
        <p:spPr bwMode="auto">
          <a:xfrm rot="5400000">
            <a:off x="5591969" y="6219031"/>
            <a:ext cx="381000" cy="439738"/>
          </a:xfrm>
          <a:prstGeom prst="chevron">
            <a:avLst>
              <a:gd name="adj" fmla="val 25000"/>
            </a:avLst>
          </a:prstGeom>
          <a:gradFill rotWithShape="1">
            <a:gsLst>
              <a:gs pos="0">
                <a:srgbClr val="CC3300"/>
              </a:gs>
              <a:gs pos="50000">
                <a:srgbClr val="CDEFFB"/>
              </a:gs>
              <a:gs pos="100000">
                <a:srgbClr val="CC33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23" name="AutoShape 35"/>
          <p:cNvSpPr>
            <a:spLocks noChangeArrowheads="1"/>
          </p:cNvSpPr>
          <p:nvPr/>
        </p:nvSpPr>
        <p:spPr bwMode="auto">
          <a:xfrm rot="5400000">
            <a:off x="4525169" y="6142831"/>
            <a:ext cx="381000" cy="439738"/>
          </a:xfrm>
          <a:prstGeom prst="chevron">
            <a:avLst>
              <a:gd name="adj" fmla="val 25000"/>
            </a:avLst>
          </a:prstGeom>
          <a:gradFill rotWithShape="1">
            <a:gsLst>
              <a:gs pos="0">
                <a:srgbClr val="CC3300"/>
              </a:gs>
              <a:gs pos="50000">
                <a:srgbClr val="CDEFFB"/>
              </a:gs>
              <a:gs pos="100000">
                <a:srgbClr val="CC33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24" name="AutoShape 36"/>
          <p:cNvSpPr>
            <a:spLocks noChangeArrowheads="1"/>
          </p:cNvSpPr>
          <p:nvPr/>
        </p:nvSpPr>
        <p:spPr bwMode="auto">
          <a:xfrm>
            <a:off x="5791200" y="5105400"/>
            <a:ext cx="304800" cy="304800"/>
          </a:xfrm>
          <a:prstGeom prst="flowChartConnector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25" name="AutoShape 37"/>
          <p:cNvSpPr>
            <a:spLocks noChangeArrowheads="1"/>
          </p:cNvSpPr>
          <p:nvPr/>
        </p:nvSpPr>
        <p:spPr bwMode="auto">
          <a:xfrm rot="-6622711">
            <a:off x="5450681" y="4988719"/>
            <a:ext cx="1062038" cy="381000"/>
          </a:xfrm>
          <a:prstGeom prst="curvedUpArrow">
            <a:avLst>
              <a:gd name="adj1" fmla="val 55750"/>
              <a:gd name="adj2" fmla="val 111500"/>
              <a:gd name="adj3" fmla="val 33333"/>
            </a:avLst>
          </a:prstGeom>
          <a:gradFill rotWithShape="1">
            <a:gsLst>
              <a:gs pos="0">
                <a:srgbClr val="0066FF"/>
              </a:gs>
              <a:gs pos="50000">
                <a:srgbClr val="0066FF">
                  <a:gamma/>
                  <a:shade val="46275"/>
                  <a:invGamma/>
                </a:srgbClr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4728" name="Oval 40"/>
          <p:cNvSpPr>
            <a:spLocks noChangeArrowheads="1"/>
          </p:cNvSpPr>
          <p:nvPr/>
        </p:nvSpPr>
        <p:spPr bwMode="auto">
          <a:xfrm rot="-2084928">
            <a:off x="2895600" y="4953000"/>
            <a:ext cx="609600" cy="228600"/>
          </a:xfrm>
          <a:prstGeom prst="ellipse">
            <a:avLst/>
          </a:prstGeom>
          <a:gradFill rotWithShape="1">
            <a:gsLst>
              <a:gs pos="0">
                <a:srgbClr val="FFCCFF">
                  <a:gamma/>
                  <a:shade val="4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0000"/>
                </a:solidFill>
              </a:rPr>
              <a:t>MAO</a:t>
            </a:r>
          </a:p>
        </p:txBody>
      </p:sp>
      <p:sp>
        <p:nvSpPr>
          <p:cNvPr id="114730" name="Oval 42"/>
          <p:cNvSpPr>
            <a:spLocks noChangeArrowheads="1"/>
          </p:cNvSpPr>
          <p:nvPr/>
        </p:nvSpPr>
        <p:spPr bwMode="auto">
          <a:xfrm>
            <a:off x="2667000" y="6019800"/>
            <a:ext cx="838200" cy="228600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0000"/>
                </a:solidFill>
              </a:rPr>
              <a:t>COMT</a:t>
            </a:r>
          </a:p>
        </p:txBody>
      </p:sp>
      <p:sp>
        <p:nvSpPr>
          <p:cNvPr id="114734" name="Text Box 46"/>
          <p:cNvSpPr txBox="1">
            <a:spLocks noChangeArrowheads="1"/>
          </p:cNvSpPr>
          <p:nvPr/>
        </p:nvSpPr>
        <p:spPr bwMode="auto">
          <a:xfrm>
            <a:off x="7070725" y="4837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PA" sz="1800"/>
          </a:p>
        </p:txBody>
      </p:sp>
      <p:sp>
        <p:nvSpPr>
          <p:cNvPr id="114737" name="Text Box 49"/>
          <p:cNvSpPr txBox="1">
            <a:spLocks noChangeArrowheads="1"/>
          </p:cNvSpPr>
          <p:nvPr/>
        </p:nvSpPr>
        <p:spPr bwMode="auto">
          <a:xfrm>
            <a:off x="7146925" y="559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PA" sz="1800"/>
          </a:p>
        </p:txBody>
      </p:sp>
      <p:grpSp>
        <p:nvGrpSpPr>
          <p:cNvPr id="114742" name="Group 54"/>
          <p:cNvGrpSpPr>
            <a:grpSpLocks/>
          </p:cNvGrpSpPr>
          <p:nvPr/>
        </p:nvGrpSpPr>
        <p:grpSpPr bwMode="auto">
          <a:xfrm>
            <a:off x="6324600" y="4495800"/>
            <a:ext cx="1830388" cy="1554163"/>
            <a:chOff x="3984" y="2618"/>
            <a:chExt cx="1488" cy="934"/>
          </a:xfrm>
        </p:grpSpPr>
        <p:graphicFrame>
          <p:nvGraphicFramePr>
            <p:cNvPr id="114738" name="Object 50"/>
            <p:cNvGraphicFramePr>
              <a:graphicFrameLocks noChangeAspect="1"/>
            </p:cNvGraphicFramePr>
            <p:nvPr/>
          </p:nvGraphicFramePr>
          <p:xfrm>
            <a:off x="4416" y="2618"/>
            <a:ext cx="1056" cy="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46" name="Document" r:id="rId4" imgW="4219560" imgH="3581280" progId="ChemWindow.Document">
                    <p:embed/>
                  </p:oleObj>
                </mc:Choice>
                <mc:Fallback>
                  <p:oleObj name="Document" r:id="rId4" imgW="4219560" imgH="3581280" progId="ChemWindow.Document">
                    <p:embed/>
                    <p:pic>
                      <p:nvPicPr>
                        <p:cNvPr id="0" name="Picture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618"/>
                          <a:ext cx="1056" cy="8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741" name="AutoShape 53"/>
            <p:cNvSpPr>
              <a:spLocks noChangeArrowheads="1"/>
            </p:cNvSpPr>
            <p:nvPr/>
          </p:nvSpPr>
          <p:spPr bwMode="auto">
            <a:xfrm>
              <a:off x="3984" y="3342"/>
              <a:ext cx="576" cy="210"/>
            </a:xfrm>
            <a:prstGeom prst="leftArrow">
              <a:avLst>
                <a:gd name="adj1" fmla="val 50000"/>
                <a:gd name="adj2" fmla="val 68571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</p:grpSp>
      <p:grpSp>
        <p:nvGrpSpPr>
          <p:cNvPr id="114746" name="Group 58"/>
          <p:cNvGrpSpPr>
            <a:grpSpLocks/>
          </p:cNvGrpSpPr>
          <p:nvPr/>
        </p:nvGrpSpPr>
        <p:grpSpPr bwMode="auto">
          <a:xfrm>
            <a:off x="304800" y="4419600"/>
            <a:ext cx="2681288" cy="1828800"/>
            <a:chOff x="192" y="2784"/>
            <a:chExt cx="1689" cy="1152"/>
          </a:xfrm>
        </p:grpSpPr>
        <p:graphicFrame>
          <p:nvGraphicFramePr>
            <p:cNvPr id="114743" name="Object 55"/>
            <p:cNvGraphicFramePr>
              <a:graphicFrameLocks noChangeAspect="1"/>
            </p:cNvGraphicFramePr>
            <p:nvPr/>
          </p:nvGraphicFramePr>
          <p:xfrm>
            <a:off x="192" y="2784"/>
            <a:ext cx="1069" cy="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47" name="Document" r:id="rId6" imgW="4476600" imgH="4076640" progId="ChemWindow.Document">
                    <p:embed/>
                  </p:oleObj>
                </mc:Choice>
                <mc:Fallback>
                  <p:oleObj name="Document" r:id="rId6" imgW="4476600" imgH="4076640" progId="ChemWindow.Document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784"/>
                          <a:ext cx="1069" cy="9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745" name="AutoShape 57"/>
            <p:cNvSpPr>
              <a:spLocks noChangeArrowheads="1"/>
            </p:cNvSpPr>
            <p:nvPr/>
          </p:nvSpPr>
          <p:spPr bwMode="auto">
            <a:xfrm rot="8763645">
              <a:off x="1248" y="3159"/>
              <a:ext cx="633" cy="777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</p:grpSp>
      <p:sp>
        <p:nvSpPr>
          <p:cNvPr id="114747" name="Text Box 59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Toxicología</a:t>
            </a:r>
            <a:endParaRPr lang="en-US" dirty="0"/>
          </a:p>
        </p:txBody>
      </p:sp>
      <p:sp>
        <p:nvSpPr>
          <p:cNvPr id="115718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1828800"/>
          </a:xfrm>
        </p:spPr>
        <p:txBody>
          <a:bodyPr/>
          <a:lstStyle/>
          <a:p>
            <a:r>
              <a:rPr lang="en-US" b="1" dirty="0" err="1" smtClean="0"/>
              <a:t>Fotosensibilidad</a:t>
            </a:r>
            <a:r>
              <a:rPr lang="en-US" b="1" dirty="0" smtClean="0"/>
              <a:t> o </a:t>
            </a:r>
            <a:r>
              <a:rPr lang="en-US" b="1" dirty="0" err="1" smtClean="0"/>
              <a:t>hipersensibilidad</a:t>
            </a:r>
            <a:r>
              <a:rPr lang="en-US" b="1" dirty="0" smtClean="0"/>
              <a:t> a la planta</a:t>
            </a:r>
            <a:endParaRPr lang="en-US" b="1" dirty="0"/>
          </a:p>
          <a:p>
            <a:r>
              <a:rPr lang="es-MX" b="1" dirty="0" smtClean="0"/>
              <a:t>Embarazo</a:t>
            </a:r>
            <a:endParaRPr lang="en-US" b="1" dirty="0"/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593725" y="1371600"/>
            <a:ext cx="44358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CONTRAINDICACIONES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533400" y="44958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sz="3200" b="1" dirty="0" err="1" smtClean="0">
                <a:latin typeface="Times New Roman" pitchFamily="18" charset="0"/>
              </a:rPr>
              <a:t>Taninos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sym typeface="Symbol" pitchFamily="18" charset="2"/>
              </a:rPr>
              <a:t> </a:t>
            </a:r>
            <a:r>
              <a:rPr lang="en-US" sz="3200" b="1" dirty="0" err="1" smtClean="0">
                <a:latin typeface="Times New Roman" pitchFamily="18" charset="0"/>
                <a:sym typeface="Symbol" pitchFamily="18" charset="2"/>
              </a:rPr>
              <a:t>trastornos</a:t>
            </a:r>
            <a:r>
              <a:rPr lang="en-US" sz="3200" b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 smtClean="0">
                <a:latin typeface="Times New Roman" pitchFamily="18" charset="0"/>
                <a:sym typeface="Symbol" pitchFamily="18" charset="2"/>
              </a:rPr>
              <a:t>digestivos</a:t>
            </a:r>
            <a:endParaRPr lang="en-US" sz="3200" b="1" dirty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sz="3200" b="1" dirty="0" err="1" smtClean="0">
                <a:latin typeface="Times New Roman" pitchFamily="18" charset="0"/>
                <a:sym typeface="Symbol" pitchFamily="18" charset="2"/>
              </a:rPr>
              <a:t>Hipericina</a:t>
            </a:r>
            <a:r>
              <a:rPr lang="en-US" sz="3200" b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>
                <a:latin typeface="Times New Roman" pitchFamily="18" charset="0"/>
                <a:sym typeface="Symbol" pitchFamily="18" charset="2"/>
              </a:rPr>
              <a:t> </a:t>
            </a:r>
            <a:r>
              <a:rPr lang="en-US" sz="3200" b="1" dirty="0" err="1" smtClean="0">
                <a:latin typeface="Times New Roman" pitchFamily="18" charset="0"/>
                <a:sym typeface="Symbol" pitchFamily="18" charset="2"/>
              </a:rPr>
              <a:t>Fototoxicidad</a:t>
            </a:r>
            <a:endParaRPr lang="en-US" sz="3200" b="1" dirty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sz="3200" b="1" dirty="0" err="1" smtClean="0">
                <a:latin typeface="Times New Roman" pitchFamily="18" charset="0"/>
                <a:sym typeface="Symbol" pitchFamily="18" charset="2"/>
              </a:rPr>
              <a:t>Manías</a:t>
            </a:r>
            <a:endParaRPr lang="en-US" sz="3200" b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669925" y="3810000"/>
            <a:ext cx="388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EFECTOS ADVERSOS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533400" y="44958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s-PA" sz="32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457200" y="1627188"/>
            <a:ext cx="82296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</a:rPr>
              <a:t>Inducción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citocromo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P450 </a:t>
            </a:r>
            <a:r>
              <a:rPr lang="en-US" sz="2800" b="1" dirty="0" smtClean="0">
                <a:latin typeface="Times New Roman" pitchFamily="18" charset="0"/>
              </a:rPr>
              <a:t>3A4</a:t>
            </a:r>
            <a:endParaRPr lang="en-US" sz="2800" b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</a:rPr>
              <a:t>Inducción</a:t>
            </a:r>
            <a:r>
              <a:rPr lang="en-US" sz="2800" b="1" dirty="0" smtClean="0">
                <a:latin typeface="Times New Roman" pitchFamily="18" charset="0"/>
              </a:rPr>
              <a:t> de </a:t>
            </a:r>
            <a:r>
              <a:rPr lang="en-US" sz="2800" b="1" dirty="0" err="1" smtClean="0">
                <a:latin typeface="Times New Roman" pitchFamily="18" charset="0"/>
              </a:rPr>
              <a:t>glicoproteína</a:t>
            </a:r>
            <a:r>
              <a:rPr lang="en-US" sz="2800" b="1" dirty="0" smtClean="0">
                <a:latin typeface="Times New Roman" pitchFamily="18" charset="0"/>
              </a:rPr>
              <a:t> P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593725" y="1143000"/>
            <a:ext cx="5741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INDUCCIÓN DE METABOLISMO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9821" name="AutoShape 13"/>
          <p:cNvSpPr>
            <a:spLocks noChangeArrowheads="1"/>
          </p:cNvSpPr>
          <p:nvPr/>
        </p:nvSpPr>
        <p:spPr bwMode="auto">
          <a:xfrm rot="16200000">
            <a:off x="3848100" y="1754188"/>
            <a:ext cx="1676400" cy="4343400"/>
          </a:xfrm>
          <a:prstGeom prst="flowChartMagneticDisk">
            <a:avLst/>
          </a:prstGeom>
          <a:gradFill rotWithShape="1">
            <a:gsLst>
              <a:gs pos="0">
                <a:srgbClr val="CCCCFF"/>
              </a:gs>
              <a:gs pos="50000">
                <a:srgbClr val="FFCCFF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386715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4081463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4152900" y="4699000"/>
            <a:ext cx="141288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5" name="Rectangle 17"/>
          <p:cNvSpPr>
            <a:spLocks noChangeArrowheads="1"/>
          </p:cNvSpPr>
          <p:nvPr/>
        </p:nvSpPr>
        <p:spPr bwMode="auto">
          <a:xfrm>
            <a:off x="3938588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372427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654425" y="4441825"/>
            <a:ext cx="69850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429418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29" name="Rectangle 21"/>
          <p:cNvSpPr>
            <a:spLocks noChangeArrowheads="1"/>
          </p:cNvSpPr>
          <p:nvPr/>
        </p:nvSpPr>
        <p:spPr bwMode="auto">
          <a:xfrm>
            <a:off x="450850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0" name="Rectangle 22"/>
          <p:cNvSpPr>
            <a:spLocks noChangeArrowheads="1"/>
          </p:cNvSpPr>
          <p:nvPr/>
        </p:nvSpPr>
        <p:spPr bwMode="auto">
          <a:xfrm>
            <a:off x="472122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1" name="Rectangle 23"/>
          <p:cNvSpPr>
            <a:spLocks noChangeArrowheads="1"/>
          </p:cNvSpPr>
          <p:nvPr/>
        </p:nvSpPr>
        <p:spPr bwMode="auto">
          <a:xfrm>
            <a:off x="493553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2" name="Rectangle 24"/>
          <p:cNvSpPr>
            <a:spLocks noChangeArrowheads="1"/>
          </p:cNvSpPr>
          <p:nvPr/>
        </p:nvSpPr>
        <p:spPr bwMode="auto">
          <a:xfrm>
            <a:off x="5149850" y="4441825"/>
            <a:ext cx="69850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3" name="Rectangle 25"/>
          <p:cNvSpPr>
            <a:spLocks noChangeArrowheads="1"/>
          </p:cNvSpPr>
          <p:nvPr/>
        </p:nvSpPr>
        <p:spPr bwMode="auto">
          <a:xfrm>
            <a:off x="436562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579938" y="4699000"/>
            <a:ext cx="141287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792663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00697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7" name="Rectangle 29"/>
          <p:cNvSpPr>
            <a:spLocks noChangeArrowheads="1"/>
          </p:cNvSpPr>
          <p:nvPr/>
        </p:nvSpPr>
        <p:spPr bwMode="auto">
          <a:xfrm>
            <a:off x="536257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557688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789613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0" name="Rectangle 32"/>
          <p:cNvSpPr>
            <a:spLocks noChangeArrowheads="1"/>
          </p:cNvSpPr>
          <p:nvPr/>
        </p:nvSpPr>
        <p:spPr bwMode="auto">
          <a:xfrm>
            <a:off x="600392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621665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2" name="Rectangle 34"/>
          <p:cNvSpPr>
            <a:spLocks noChangeArrowheads="1"/>
          </p:cNvSpPr>
          <p:nvPr/>
        </p:nvSpPr>
        <p:spPr bwMode="auto">
          <a:xfrm>
            <a:off x="5219700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3" name="Rectangle 35"/>
          <p:cNvSpPr>
            <a:spLocks noChangeArrowheads="1"/>
          </p:cNvSpPr>
          <p:nvPr/>
        </p:nvSpPr>
        <p:spPr bwMode="auto">
          <a:xfrm>
            <a:off x="5434013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4" name="Rectangle 36"/>
          <p:cNvSpPr>
            <a:spLocks noChangeArrowheads="1"/>
          </p:cNvSpPr>
          <p:nvPr/>
        </p:nvSpPr>
        <p:spPr bwMode="auto">
          <a:xfrm>
            <a:off x="5648325" y="4699000"/>
            <a:ext cx="141288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5" name="Rectangle 37"/>
          <p:cNvSpPr>
            <a:spLocks noChangeArrowheads="1"/>
          </p:cNvSpPr>
          <p:nvPr/>
        </p:nvSpPr>
        <p:spPr bwMode="auto">
          <a:xfrm>
            <a:off x="5861050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6" name="Rectangle 38"/>
          <p:cNvSpPr>
            <a:spLocks noChangeArrowheads="1"/>
          </p:cNvSpPr>
          <p:nvPr/>
        </p:nvSpPr>
        <p:spPr bwMode="auto">
          <a:xfrm>
            <a:off x="6075363" y="4699000"/>
            <a:ext cx="141287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48" name="Rectangle 40"/>
          <p:cNvSpPr>
            <a:spLocks noChangeArrowheads="1"/>
          </p:cNvSpPr>
          <p:nvPr/>
        </p:nvSpPr>
        <p:spPr bwMode="auto">
          <a:xfrm>
            <a:off x="3657600" y="4764088"/>
            <a:ext cx="2590800" cy="1331912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/>
          </a:p>
        </p:txBody>
      </p:sp>
      <p:sp>
        <p:nvSpPr>
          <p:cNvPr id="119849" name="AutoShape 41"/>
          <p:cNvSpPr>
            <a:spLocks noChangeArrowheads="1"/>
          </p:cNvSpPr>
          <p:nvPr/>
        </p:nvSpPr>
        <p:spPr bwMode="auto">
          <a:xfrm>
            <a:off x="4267200" y="39258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50" name="AutoShape 42"/>
          <p:cNvSpPr>
            <a:spLocks noChangeArrowheads="1"/>
          </p:cNvSpPr>
          <p:nvPr/>
        </p:nvSpPr>
        <p:spPr bwMode="auto">
          <a:xfrm>
            <a:off x="5029200" y="3581400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119851" name="AutoShape 43"/>
          <p:cNvSpPr>
            <a:spLocks noChangeArrowheads="1"/>
          </p:cNvSpPr>
          <p:nvPr/>
        </p:nvSpPr>
        <p:spPr bwMode="auto">
          <a:xfrm>
            <a:off x="6934200" y="27828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52" name="AutoShape 44"/>
          <p:cNvSpPr>
            <a:spLocks noChangeArrowheads="1"/>
          </p:cNvSpPr>
          <p:nvPr/>
        </p:nvSpPr>
        <p:spPr bwMode="auto">
          <a:xfrm>
            <a:off x="6934200" y="3163888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119853" name="Text Box 45"/>
          <p:cNvSpPr txBox="1">
            <a:spLocks noChangeArrowheads="1"/>
          </p:cNvSpPr>
          <p:nvPr/>
        </p:nvSpPr>
        <p:spPr bwMode="auto">
          <a:xfrm>
            <a:off x="7162800" y="26670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DRUG</a:t>
            </a:r>
          </a:p>
        </p:txBody>
      </p:sp>
      <p:sp>
        <p:nvSpPr>
          <p:cNvPr id="119854" name="Text Box 46"/>
          <p:cNvSpPr txBox="1">
            <a:spLocks noChangeArrowheads="1"/>
          </p:cNvSpPr>
          <p:nvPr/>
        </p:nvSpPr>
        <p:spPr bwMode="auto">
          <a:xfrm>
            <a:off x="7162800" y="310197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METABOLITE</a:t>
            </a:r>
          </a:p>
        </p:txBody>
      </p:sp>
      <p:sp>
        <p:nvSpPr>
          <p:cNvPr id="119855" name="Line 47"/>
          <p:cNvSpPr>
            <a:spLocks noChangeShapeType="1"/>
          </p:cNvSpPr>
          <p:nvPr/>
        </p:nvSpPr>
        <p:spPr bwMode="auto">
          <a:xfrm>
            <a:off x="4343400" y="4230688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56" name="AutoShape 48"/>
          <p:cNvSpPr>
            <a:spLocks noChangeArrowheads="1"/>
          </p:cNvSpPr>
          <p:nvPr/>
        </p:nvSpPr>
        <p:spPr bwMode="auto">
          <a:xfrm>
            <a:off x="4267200" y="49926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57" name="Line 49"/>
          <p:cNvSpPr>
            <a:spLocks noChangeShapeType="1"/>
          </p:cNvSpPr>
          <p:nvPr/>
        </p:nvSpPr>
        <p:spPr bwMode="auto">
          <a:xfrm>
            <a:off x="4572000" y="5105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58" name="AutoShape 50"/>
          <p:cNvSpPr>
            <a:spLocks noChangeArrowheads="1"/>
          </p:cNvSpPr>
          <p:nvPr/>
        </p:nvSpPr>
        <p:spPr bwMode="auto">
          <a:xfrm>
            <a:off x="5334000" y="4992688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119860" name="Oval 52"/>
          <p:cNvSpPr>
            <a:spLocks noChangeArrowheads="1"/>
          </p:cNvSpPr>
          <p:nvPr/>
        </p:nvSpPr>
        <p:spPr bwMode="auto">
          <a:xfrm rot="-2844189">
            <a:off x="3962400" y="5335588"/>
            <a:ext cx="1143000" cy="304800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CYP3A4</a:t>
            </a:r>
          </a:p>
        </p:txBody>
      </p:sp>
      <p:sp>
        <p:nvSpPr>
          <p:cNvPr id="119862" name="Line 5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63" name="AutoShape 55"/>
          <p:cNvSpPr>
            <a:spLocks noChangeArrowheads="1"/>
          </p:cNvSpPr>
          <p:nvPr/>
        </p:nvSpPr>
        <p:spPr bwMode="auto">
          <a:xfrm>
            <a:off x="4800600" y="5791200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64" name="AutoShape 56"/>
          <p:cNvSpPr>
            <a:spLocks noChangeArrowheads="1"/>
          </p:cNvSpPr>
          <p:nvPr/>
        </p:nvSpPr>
        <p:spPr bwMode="auto">
          <a:xfrm>
            <a:off x="5410200" y="5791200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119865" name="Line 57"/>
          <p:cNvSpPr>
            <a:spLocks noChangeShapeType="1"/>
          </p:cNvSpPr>
          <p:nvPr/>
        </p:nvSpPr>
        <p:spPr bwMode="auto">
          <a:xfrm>
            <a:off x="4953000" y="6019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66" name="Line 58"/>
          <p:cNvSpPr>
            <a:spLocks noChangeShapeType="1"/>
          </p:cNvSpPr>
          <p:nvPr/>
        </p:nvSpPr>
        <p:spPr bwMode="auto">
          <a:xfrm>
            <a:off x="5562600" y="6019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67" name="AutoShape 59"/>
          <p:cNvSpPr>
            <a:spLocks/>
          </p:cNvSpPr>
          <p:nvPr/>
        </p:nvSpPr>
        <p:spPr bwMode="auto">
          <a:xfrm>
            <a:off x="6781800" y="45720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/>
          </a:p>
        </p:txBody>
      </p:sp>
      <p:sp>
        <p:nvSpPr>
          <p:cNvPr id="119869" name="Text Box 61"/>
          <p:cNvSpPr txBox="1">
            <a:spLocks noChangeArrowheads="1"/>
          </p:cNvSpPr>
          <p:nvPr/>
        </p:nvSpPr>
        <p:spPr bwMode="auto">
          <a:xfrm>
            <a:off x="7169150" y="5195888"/>
            <a:ext cx="174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ENTEROCYTE</a:t>
            </a:r>
          </a:p>
        </p:txBody>
      </p:sp>
      <p:sp>
        <p:nvSpPr>
          <p:cNvPr id="119870" name="AutoShape 62"/>
          <p:cNvSpPr>
            <a:spLocks noChangeArrowheads="1"/>
          </p:cNvSpPr>
          <p:nvPr/>
        </p:nvSpPr>
        <p:spPr bwMode="auto">
          <a:xfrm>
            <a:off x="4800600" y="4495800"/>
            <a:ext cx="304800" cy="3048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71" name="Text Box 63"/>
          <p:cNvSpPr txBox="1">
            <a:spLocks noChangeArrowheads="1"/>
          </p:cNvSpPr>
          <p:nvPr/>
        </p:nvSpPr>
        <p:spPr bwMode="auto">
          <a:xfrm>
            <a:off x="7146925" y="43576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P-glycoprotein</a:t>
            </a:r>
          </a:p>
        </p:txBody>
      </p:sp>
      <p:sp>
        <p:nvSpPr>
          <p:cNvPr id="119872" name="Line 64"/>
          <p:cNvSpPr>
            <a:spLocks noChangeShapeType="1"/>
          </p:cNvSpPr>
          <p:nvPr/>
        </p:nvSpPr>
        <p:spPr bwMode="auto">
          <a:xfrm flipH="1">
            <a:off x="5257800" y="4549775"/>
            <a:ext cx="1905000" cy="222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73" name="Line 65"/>
          <p:cNvSpPr>
            <a:spLocks noChangeShapeType="1"/>
          </p:cNvSpPr>
          <p:nvPr/>
        </p:nvSpPr>
        <p:spPr bwMode="auto">
          <a:xfrm flipV="1">
            <a:off x="4953000" y="3810000"/>
            <a:ext cx="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74" name="Line 66"/>
          <p:cNvSpPr>
            <a:spLocks noChangeShapeType="1"/>
          </p:cNvSpPr>
          <p:nvPr/>
        </p:nvSpPr>
        <p:spPr bwMode="auto">
          <a:xfrm flipV="1">
            <a:off x="4648200" y="4800600"/>
            <a:ext cx="3048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75" name="Line 67"/>
          <p:cNvSpPr>
            <a:spLocks noChangeShapeType="1"/>
          </p:cNvSpPr>
          <p:nvPr/>
        </p:nvSpPr>
        <p:spPr bwMode="auto">
          <a:xfrm>
            <a:off x="4953000" y="4800600"/>
            <a:ext cx="3048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19876" name="AutoShape 68"/>
          <p:cNvSpPr>
            <a:spLocks noChangeArrowheads="1"/>
          </p:cNvSpPr>
          <p:nvPr/>
        </p:nvSpPr>
        <p:spPr bwMode="auto">
          <a:xfrm>
            <a:off x="4724400" y="3581400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19878" name="Text Box 70"/>
          <p:cNvSpPr txBox="1">
            <a:spLocks noChangeArrowheads="1"/>
          </p:cNvSpPr>
          <p:nvPr/>
        </p:nvSpPr>
        <p:spPr bwMode="auto">
          <a:xfrm>
            <a:off x="2590800" y="37338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Gut lumen</a:t>
            </a:r>
          </a:p>
        </p:txBody>
      </p:sp>
      <p:sp>
        <p:nvSpPr>
          <p:cNvPr id="119879" name="Text Box 71"/>
          <p:cNvSpPr txBox="1">
            <a:spLocks noChangeArrowheads="1"/>
          </p:cNvSpPr>
          <p:nvPr/>
        </p:nvSpPr>
        <p:spPr bwMode="auto">
          <a:xfrm>
            <a:off x="2863850" y="58277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sp>
        <p:nvSpPr>
          <p:cNvPr id="119880" name="Text Box 72"/>
          <p:cNvSpPr txBox="1">
            <a:spLocks noChangeArrowheads="1"/>
          </p:cNvSpPr>
          <p:nvPr/>
        </p:nvSpPr>
        <p:spPr bwMode="auto">
          <a:xfrm>
            <a:off x="2057400" y="45720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119881" name="Text Box 73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  <p:sp>
        <p:nvSpPr>
          <p:cNvPr id="119882" name="Text Box 74"/>
          <p:cNvSpPr txBox="1">
            <a:spLocks noChangeArrowheads="1"/>
          </p:cNvSpPr>
          <p:nvPr/>
        </p:nvSpPr>
        <p:spPr bwMode="auto">
          <a:xfrm>
            <a:off x="365125" y="6210300"/>
            <a:ext cx="675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Kivist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ö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et al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.,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Fundamental &amp; Clinical Pharmacology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18(2004) 621-6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Interacciones</a:t>
            </a:r>
            <a:endParaRPr lang="en-US" kern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1387E-6 L -3.33333E-6 0.15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711E-6 L 0.12083 -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9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9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9017E-7 C 0.02968 -0.00532 0.05954 -0.01064 0.06822 -0.0444 C 0.07691 -0.07815 0.05503 -0.17665 0.05243 -0.20301 " pathEditMode="relative" ptsTypes="aaA">
                                      <p:cBhvr>
                                        <p:cTn id="18" dur="2000" fill="hold"/>
                                        <p:tgtEl>
                                          <p:spTgt spid="119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23 C -0.02482 -0.00532 -0.05381 -0.01018 -0.05937 -0.04463 C -0.06492 -0.07908 -0.04704 -0.14336 -0.02916 -0.2074 " pathEditMode="relative" ptsTypes="aaA">
                                      <p:cBhvr>
                                        <p:cTn id="22" dur="2000" fill="hold"/>
                                        <p:tgtEl>
                                          <p:spTgt spid="119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119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8" dur="2000" fill="hold"/>
                                        <p:tgtEl>
                                          <p:spTgt spid="119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49" grpId="0" animBg="1"/>
      <p:bldP spid="119856" grpId="0" animBg="1"/>
      <p:bldP spid="119856" grpId="1" animBg="1"/>
      <p:bldP spid="119858" grpId="0" animBg="1"/>
      <p:bldP spid="119863" grpId="0" animBg="1"/>
      <p:bldP spid="119864" grpId="0" animBg="1"/>
      <p:bldP spid="1198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2"/>
          <p:cNvGrpSpPr>
            <a:grpSpLocks/>
          </p:cNvGrpSpPr>
          <p:nvPr/>
        </p:nvGrpSpPr>
        <p:grpSpPr bwMode="auto">
          <a:xfrm>
            <a:off x="609600" y="762000"/>
            <a:ext cx="4495800" cy="5334000"/>
            <a:chOff x="2880" y="576"/>
            <a:chExt cx="2822" cy="3216"/>
          </a:xfrm>
        </p:grpSpPr>
        <p:pic>
          <p:nvPicPr>
            <p:cNvPr id="229379" name="Picture 3" descr="hoja%20amarilla_sm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5" y="1296"/>
              <a:ext cx="690" cy="1056"/>
            </a:xfrm>
            <a:prstGeom prst="rect">
              <a:avLst/>
            </a:prstGeom>
            <a:noFill/>
          </p:spPr>
        </p:pic>
        <p:pic>
          <p:nvPicPr>
            <p:cNvPr id="229380" name="Picture 4" descr="Labios%20ardientes_sma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92" y="2160"/>
              <a:ext cx="708" cy="1104"/>
            </a:xfrm>
            <a:prstGeom prst="rect">
              <a:avLst/>
            </a:prstGeom>
            <a:noFill/>
          </p:spPr>
        </p:pic>
        <p:pic>
          <p:nvPicPr>
            <p:cNvPr id="229381" name="Picture 5" descr="florespiritusan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92" y="576"/>
              <a:ext cx="703" cy="720"/>
            </a:xfrm>
            <a:prstGeom prst="rect">
              <a:avLst/>
            </a:prstGeom>
            <a:noFill/>
          </p:spPr>
        </p:pic>
        <p:pic>
          <p:nvPicPr>
            <p:cNvPr id="229382" name="Picture 6" descr="thu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44" y="3224"/>
              <a:ext cx="758" cy="568"/>
            </a:xfrm>
            <a:prstGeom prst="rect">
              <a:avLst/>
            </a:prstGeom>
            <a:noFill/>
          </p:spPr>
        </p:pic>
        <p:pic>
          <p:nvPicPr>
            <p:cNvPr id="229383" name="Picture 7" descr="cascad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80" y="576"/>
              <a:ext cx="2141" cy="3216"/>
            </a:xfrm>
            <a:prstGeom prst="rect">
              <a:avLst/>
            </a:prstGeom>
            <a:noFill/>
          </p:spPr>
        </p:pic>
      </p:grpSp>
      <p:pic>
        <p:nvPicPr>
          <p:cNvPr id="229384" name="Picture 8" descr="scan007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798513"/>
            <a:ext cx="3462338" cy="52609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2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88" name="Rectangle 64"/>
          <p:cNvSpPr>
            <a:spLocks noChangeArrowheads="1"/>
          </p:cNvSpPr>
          <p:nvPr/>
        </p:nvSpPr>
        <p:spPr bwMode="auto">
          <a:xfrm>
            <a:off x="533400" y="44958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s-PA" sz="32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31491" name="AutoShape 67"/>
          <p:cNvSpPr>
            <a:spLocks noChangeArrowheads="1"/>
          </p:cNvSpPr>
          <p:nvPr/>
        </p:nvSpPr>
        <p:spPr bwMode="auto">
          <a:xfrm rot="16200000">
            <a:off x="3848100" y="1754188"/>
            <a:ext cx="1676400" cy="4343400"/>
          </a:xfrm>
          <a:prstGeom prst="flowChartMagneticDisk">
            <a:avLst/>
          </a:prstGeom>
          <a:gradFill rotWithShape="1">
            <a:gsLst>
              <a:gs pos="0">
                <a:srgbClr val="CCCCFF"/>
              </a:gs>
              <a:gs pos="50000">
                <a:srgbClr val="FFCCFF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2" name="Rectangle 68"/>
          <p:cNvSpPr>
            <a:spLocks noChangeArrowheads="1"/>
          </p:cNvSpPr>
          <p:nvPr/>
        </p:nvSpPr>
        <p:spPr bwMode="auto">
          <a:xfrm>
            <a:off x="386715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3" name="Rectangle 69"/>
          <p:cNvSpPr>
            <a:spLocks noChangeArrowheads="1"/>
          </p:cNvSpPr>
          <p:nvPr/>
        </p:nvSpPr>
        <p:spPr bwMode="auto">
          <a:xfrm>
            <a:off x="4081463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4" name="Rectangle 70"/>
          <p:cNvSpPr>
            <a:spLocks noChangeArrowheads="1"/>
          </p:cNvSpPr>
          <p:nvPr/>
        </p:nvSpPr>
        <p:spPr bwMode="auto">
          <a:xfrm>
            <a:off x="4152900" y="4699000"/>
            <a:ext cx="141288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5" name="Rectangle 71"/>
          <p:cNvSpPr>
            <a:spLocks noChangeArrowheads="1"/>
          </p:cNvSpPr>
          <p:nvPr/>
        </p:nvSpPr>
        <p:spPr bwMode="auto">
          <a:xfrm>
            <a:off x="3938588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6" name="Rectangle 72"/>
          <p:cNvSpPr>
            <a:spLocks noChangeArrowheads="1"/>
          </p:cNvSpPr>
          <p:nvPr/>
        </p:nvSpPr>
        <p:spPr bwMode="auto">
          <a:xfrm>
            <a:off x="372427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7" name="Rectangle 73"/>
          <p:cNvSpPr>
            <a:spLocks noChangeArrowheads="1"/>
          </p:cNvSpPr>
          <p:nvPr/>
        </p:nvSpPr>
        <p:spPr bwMode="auto">
          <a:xfrm>
            <a:off x="3654425" y="4441825"/>
            <a:ext cx="69850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8" name="Rectangle 74"/>
          <p:cNvSpPr>
            <a:spLocks noChangeArrowheads="1"/>
          </p:cNvSpPr>
          <p:nvPr/>
        </p:nvSpPr>
        <p:spPr bwMode="auto">
          <a:xfrm>
            <a:off x="429418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499" name="Rectangle 75"/>
          <p:cNvSpPr>
            <a:spLocks noChangeArrowheads="1"/>
          </p:cNvSpPr>
          <p:nvPr/>
        </p:nvSpPr>
        <p:spPr bwMode="auto">
          <a:xfrm>
            <a:off x="450850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0" name="Rectangle 76"/>
          <p:cNvSpPr>
            <a:spLocks noChangeArrowheads="1"/>
          </p:cNvSpPr>
          <p:nvPr/>
        </p:nvSpPr>
        <p:spPr bwMode="auto">
          <a:xfrm>
            <a:off x="472122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1" name="Rectangle 77"/>
          <p:cNvSpPr>
            <a:spLocks noChangeArrowheads="1"/>
          </p:cNvSpPr>
          <p:nvPr/>
        </p:nvSpPr>
        <p:spPr bwMode="auto">
          <a:xfrm>
            <a:off x="493553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2" name="Rectangle 78"/>
          <p:cNvSpPr>
            <a:spLocks noChangeArrowheads="1"/>
          </p:cNvSpPr>
          <p:nvPr/>
        </p:nvSpPr>
        <p:spPr bwMode="auto">
          <a:xfrm>
            <a:off x="5149850" y="4441825"/>
            <a:ext cx="69850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3" name="Rectangle 79"/>
          <p:cNvSpPr>
            <a:spLocks noChangeArrowheads="1"/>
          </p:cNvSpPr>
          <p:nvPr/>
        </p:nvSpPr>
        <p:spPr bwMode="auto">
          <a:xfrm>
            <a:off x="436562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4" name="Rectangle 80"/>
          <p:cNvSpPr>
            <a:spLocks noChangeArrowheads="1"/>
          </p:cNvSpPr>
          <p:nvPr/>
        </p:nvSpPr>
        <p:spPr bwMode="auto">
          <a:xfrm>
            <a:off x="4579938" y="4699000"/>
            <a:ext cx="141287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5" name="Rectangle 81"/>
          <p:cNvSpPr>
            <a:spLocks noChangeArrowheads="1"/>
          </p:cNvSpPr>
          <p:nvPr/>
        </p:nvSpPr>
        <p:spPr bwMode="auto">
          <a:xfrm>
            <a:off x="4792663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6" name="Rectangle 82"/>
          <p:cNvSpPr>
            <a:spLocks noChangeArrowheads="1"/>
          </p:cNvSpPr>
          <p:nvPr/>
        </p:nvSpPr>
        <p:spPr bwMode="auto">
          <a:xfrm>
            <a:off x="5006975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7" name="Rectangle 83"/>
          <p:cNvSpPr>
            <a:spLocks noChangeArrowheads="1"/>
          </p:cNvSpPr>
          <p:nvPr/>
        </p:nvSpPr>
        <p:spPr bwMode="auto">
          <a:xfrm>
            <a:off x="536257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8" name="Rectangle 84"/>
          <p:cNvSpPr>
            <a:spLocks noChangeArrowheads="1"/>
          </p:cNvSpPr>
          <p:nvPr/>
        </p:nvSpPr>
        <p:spPr bwMode="auto">
          <a:xfrm>
            <a:off x="5576888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09" name="Rectangle 85"/>
          <p:cNvSpPr>
            <a:spLocks noChangeArrowheads="1"/>
          </p:cNvSpPr>
          <p:nvPr/>
        </p:nvSpPr>
        <p:spPr bwMode="auto">
          <a:xfrm>
            <a:off x="5789613" y="4441825"/>
            <a:ext cx="71437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0" name="Rectangle 86"/>
          <p:cNvSpPr>
            <a:spLocks noChangeArrowheads="1"/>
          </p:cNvSpPr>
          <p:nvPr/>
        </p:nvSpPr>
        <p:spPr bwMode="auto">
          <a:xfrm>
            <a:off x="6003925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1" name="Rectangle 87"/>
          <p:cNvSpPr>
            <a:spLocks noChangeArrowheads="1"/>
          </p:cNvSpPr>
          <p:nvPr/>
        </p:nvSpPr>
        <p:spPr bwMode="auto">
          <a:xfrm>
            <a:off x="6216650" y="4441825"/>
            <a:ext cx="71438" cy="322263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2" name="Rectangle 88"/>
          <p:cNvSpPr>
            <a:spLocks noChangeArrowheads="1"/>
          </p:cNvSpPr>
          <p:nvPr/>
        </p:nvSpPr>
        <p:spPr bwMode="auto">
          <a:xfrm>
            <a:off x="5219700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3" name="Rectangle 89"/>
          <p:cNvSpPr>
            <a:spLocks noChangeArrowheads="1"/>
          </p:cNvSpPr>
          <p:nvPr/>
        </p:nvSpPr>
        <p:spPr bwMode="auto">
          <a:xfrm>
            <a:off x="5434013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4" name="Rectangle 90"/>
          <p:cNvSpPr>
            <a:spLocks noChangeArrowheads="1"/>
          </p:cNvSpPr>
          <p:nvPr/>
        </p:nvSpPr>
        <p:spPr bwMode="auto">
          <a:xfrm>
            <a:off x="5648325" y="4699000"/>
            <a:ext cx="141288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5" name="Rectangle 91"/>
          <p:cNvSpPr>
            <a:spLocks noChangeArrowheads="1"/>
          </p:cNvSpPr>
          <p:nvPr/>
        </p:nvSpPr>
        <p:spPr bwMode="auto">
          <a:xfrm>
            <a:off x="5861050" y="4699000"/>
            <a:ext cx="142875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6" name="Rectangle 92"/>
          <p:cNvSpPr>
            <a:spLocks noChangeArrowheads="1"/>
          </p:cNvSpPr>
          <p:nvPr/>
        </p:nvSpPr>
        <p:spPr bwMode="auto">
          <a:xfrm>
            <a:off x="6075363" y="4699000"/>
            <a:ext cx="141287" cy="6508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7" name="Rectangle 93"/>
          <p:cNvSpPr>
            <a:spLocks noChangeArrowheads="1"/>
          </p:cNvSpPr>
          <p:nvPr/>
        </p:nvSpPr>
        <p:spPr bwMode="auto">
          <a:xfrm>
            <a:off x="3657600" y="4764088"/>
            <a:ext cx="2590800" cy="1331912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/>
          </a:p>
        </p:txBody>
      </p:sp>
      <p:sp>
        <p:nvSpPr>
          <p:cNvPr id="231518" name="AutoShape 94"/>
          <p:cNvSpPr>
            <a:spLocks noChangeArrowheads="1"/>
          </p:cNvSpPr>
          <p:nvPr/>
        </p:nvSpPr>
        <p:spPr bwMode="auto">
          <a:xfrm>
            <a:off x="4267200" y="39258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19" name="AutoShape 95"/>
          <p:cNvSpPr>
            <a:spLocks noChangeArrowheads="1"/>
          </p:cNvSpPr>
          <p:nvPr/>
        </p:nvSpPr>
        <p:spPr bwMode="auto">
          <a:xfrm>
            <a:off x="5029200" y="3581400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231520" name="AutoShape 96"/>
          <p:cNvSpPr>
            <a:spLocks noChangeArrowheads="1"/>
          </p:cNvSpPr>
          <p:nvPr/>
        </p:nvSpPr>
        <p:spPr bwMode="auto">
          <a:xfrm>
            <a:off x="6934200" y="27828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21" name="AutoShape 97"/>
          <p:cNvSpPr>
            <a:spLocks noChangeArrowheads="1"/>
          </p:cNvSpPr>
          <p:nvPr/>
        </p:nvSpPr>
        <p:spPr bwMode="auto">
          <a:xfrm>
            <a:off x="6934200" y="3163888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231522" name="Text Box 98"/>
          <p:cNvSpPr txBox="1">
            <a:spLocks noChangeArrowheads="1"/>
          </p:cNvSpPr>
          <p:nvPr/>
        </p:nvSpPr>
        <p:spPr bwMode="auto">
          <a:xfrm>
            <a:off x="7162800" y="26670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DRUG</a:t>
            </a:r>
          </a:p>
        </p:txBody>
      </p:sp>
      <p:sp>
        <p:nvSpPr>
          <p:cNvPr id="231523" name="Text Box 99"/>
          <p:cNvSpPr txBox="1">
            <a:spLocks noChangeArrowheads="1"/>
          </p:cNvSpPr>
          <p:nvPr/>
        </p:nvSpPr>
        <p:spPr bwMode="auto">
          <a:xfrm>
            <a:off x="7162800" y="310197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METABOLITE</a:t>
            </a:r>
          </a:p>
        </p:txBody>
      </p:sp>
      <p:sp>
        <p:nvSpPr>
          <p:cNvPr id="231524" name="Line 100"/>
          <p:cNvSpPr>
            <a:spLocks noChangeShapeType="1"/>
          </p:cNvSpPr>
          <p:nvPr/>
        </p:nvSpPr>
        <p:spPr bwMode="auto">
          <a:xfrm>
            <a:off x="4343400" y="4230688"/>
            <a:ext cx="0" cy="685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25" name="AutoShape 101"/>
          <p:cNvSpPr>
            <a:spLocks noChangeArrowheads="1"/>
          </p:cNvSpPr>
          <p:nvPr/>
        </p:nvSpPr>
        <p:spPr bwMode="auto">
          <a:xfrm>
            <a:off x="4267200" y="4992688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26" name="Line 102"/>
          <p:cNvSpPr>
            <a:spLocks noChangeShapeType="1"/>
          </p:cNvSpPr>
          <p:nvPr/>
        </p:nvSpPr>
        <p:spPr bwMode="auto">
          <a:xfrm>
            <a:off x="4572000" y="5105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27" name="AutoShape 103"/>
          <p:cNvSpPr>
            <a:spLocks noChangeArrowheads="1"/>
          </p:cNvSpPr>
          <p:nvPr/>
        </p:nvSpPr>
        <p:spPr bwMode="auto">
          <a:xfrm>
            <a:off x="5334000" y="4992688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231528" name="Oval 104"/>
          <p:cNvSpPr>
            <a:spLocks noChangeArrowheads="1"/>
          </p:cNvSpPr>
          <p:nvPr/>
        </p:nvSpPr>
        <p:spPr bwMode="auto">
          <a:xfrm rot="-2844189">
            <a:off x="3962400" y="5335588"/>
            <a:ext cx="1143000" cy="304800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CYP3A4</a:t>
            </a:r>
          </a:p>
        </p:txBody>
      </p:sp>
      <p:sp>
        <p:nvSpPr>
          <p:cNvPr id="231529" name="Line 10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32" name="Line 108"/>
          <p:cNvSpPr>
            <a:spLocks noChangeShapeType="1"/>
          </p:cNvSpPr>
          <p:nvPr/>
        </p:nvSpPr>
        <p:spPr bwMode="auto">
          <a:xfrm>
            <a:off x="4953000" y="6019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33" name="Line 109"/>
          <p:cNvSpPr>
            <a:spLocks noChangeShapeType="1"/>
          </p:cNvSpPr>
          <p:nvPr/>
        </p:nvSpPr>
        <p:spPr bwMode="auto">
          <a:xfrm>
            <a:off x="5562600" y="6019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34" name="AutoShape 110"/>
          <p:cNvSpPr>
            <a:spLocks/>
          </p:cNvSpPr>
          <p:nvPr/>
        </p:nvSpPr>
        <p:spPr bwMode="auto">
          <a:xfrm>
            <a:off x="6781800" y="45720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/>
          </a:p>
        </p:txBody>
      </p:sp>
      <p:sp>
        <p:nvSpPr>
          <p:cNvPr id="231535" name="Text Box 111"/>
          <p:cNvSpPr txBox="1">
            <a:spLocks noChangeArrowheads="1"/>
          </p:cNvSpPr>
          <p:nvPr/>
        </p:nvSpPr>
        <p:spPr bwMode="auto">
          <a:xfrm>
            <a:off x="7169150" y="5195888"/>
            <a:ext cx="174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ENTEROCYTE</a:t>
            </a:r>
          </a:p>
        </p:txBody>
      </p:sp>
      <p:sp>
        <p:nvSpPr>
          <p:cNvPr id="231536" name="AutoShape 112"/>
          <p:cNvSpPr>
            <a:spLocks noChangeArrowheads="1"/>
          </p:cNvSpPr>
          <p:nvPr/>
        </p:nvSpPr>
        <p:spPr bwMode="auto">
          <a:xfrm>
            <a:off x="4800600" y="4495800"/>
            <a:ext cx="304800" cy="304800"/>
          </a:xfrm>
          <a:prstGeom prst="flowChartConnector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37" name="Text Box 113"/>
          <p:cNvSpPr txBox="1">
            <a:spLocks noChangeArrowheads="1"/>
          </p:cNvSpPr>
          <p:nvPr/>
        </p:nvSpPr>
        <p:spPr bwMode="auto">
          <a:xfrm>
            <a:off x="7146925" y="43576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P-glycoprotein</a:t>
            </a:r>
          </a:p>
        </p:txBody>
      </p:sp>
      <p:sp>
        <p:nvSpPr>
          <p:cNvPr id="231538" name="Line 114"/>
          <p:cNvSpPr>
            <a:spLocks noChangeShapeType="1"/>
          </p:cNvSpPr>
          <p:nvPr/>
        </p:nvSpPr>
        <p:spPr bwMode="auto">
          <a:xfrm flipH="1">
            <a:off x="5257800" y="4549775"/>
            <a:ext cx="1905000" cy="222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39" name="Line 115"/>
          <p:cNvSpPr>
            <a:spLocks noChangeShapeType="1"/>
          </p:cNvSpPr>
          <p:nvPr/>
        </p:nvSpPr>
        <p:spPr bwMode="auto">
          <a:xfrm flipV="1">
            <a:off x="4953000" y="3810000"/>
            <a:ext cx="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40" name="Line 116"/>
          <p:cNvSpPr>
            <a:spLocks noChangeShapeType="1"/>
          </p:cNvSpPr>
          <p:nvPr/>
        </p:nvSpPr>
        <p:spPr bwMode="auto">
          <a:xfrm flipV="1">
            <a:off x="4648200" y="4800600"/>
            <a:ext cx="3048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41" name="Line 117"/>
          <p:cNvSpPr>
            <a:spLocks noChangeShapeType="1"/>
          </p:cNvSpPr>
          <p:nvPr/>
        </p:nvSpPr>
        <p:spPr bwMode="auto">
          <a:xfrm>
            <a:off x="4953000" y="4800600"/>
            <a:ext cx="3048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231542" name="AutoShape 118"/>
          <p:cNvSpPr>
            <a:spLocks noChangeArrowheads="1"/>
          </p:cNvSpPr>
          <p:nvPr/>
        </p:nvSpPr>
        <p:spPr bwMode="auto">
          <a:xfrm>
            <a:off x="4724400" y="3581400"/>
            <a:ext cx="228600" cy="228600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1543" name="Text Box 119"/>
          <p:cNvSpPr txBox="1">
            <a:spLocks noChangeArrowheads="1"/>
          </p:cNvSpPr>
          <p:nvPr/>
        </p:nvSpPr>
        <p:spPr bwMode="auto">
          <a:xfrm>
            <a:off x="2590800" y="37338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Gut lumen</a:t>
            </a:r>
          </a:p>
        </p:txBody>
      </p:sp>
      <p:sp>
        <p:nvSpPr>
          <p:cNvPr id="231544" name="Text Box 120"/>
          <p:cNvSpPr txBox="1">
            <a:spLocks noChangeArrowheads="1"/>
          </p:cNvSpPr>
          <p:nvPr/>
        </p:nvSpPr>
        <p:spPr bwMode="auto">
          <a:xfrm>
            <a:off x="2863850" y="58277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Basal</a:t>
            </a:r>
          </a:p>
        </p:txBody>
      </p:sp>
      <p:sp>
        <p:nvSpPr>
          <p:cNvPr id="231545" name="Text Box 121"/>
          <p:cNvSpPr txBox="1">
            <a:spLocks noChangeArrowheads="1"/>
          </p:cNvSpPr>
          <p:nvPr/>
        </p:nvSpPr>
        <p:spPr bwMode="auto">
          <a:xfrm>
            <a:off x="2057400" y="45720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Apical</a:t>
            </a:r>
          </a:p>
        </p:txBody>
      </p:sp>
      <p:sp>
        <p:nvSpPr>
          <p:cNvPr id="231546" name="Text Box 122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  <p:sp>
        <p:nvSpPr>
          <p:cNvPr id="231547" name="Text Box 123"/>
          <p:cNvSpPr txBox="1">
            <a:spLocks noChangeArrowheads="1"/>
          </p:cNvSpPr>
          <p:nvPr/>
        </p:nvSpPr>
        <p:spPr bwMode="auto">
          <a:xfrm>
            <a:off x="365125" y="6210300"/>
            <a:ext cx="675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Kivist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ö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et al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.,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Fundamental &amp; Clinical Pharmacology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18(2004) 621-6</a:t>
            </a:r>
          </a:p>
        </p:txBody>
      </p:sp>
      <p:sp>
        <p:nvSpPr>
          <p:cNvPr id="231549" name="AutoShape 125"/>
          <p:cNvSpPr>
            <a:spLocks noChangeArrowheads="1"/>
          </p:cNvSpPr>
          <p:nvPr/>
        </p:nvSpPr>
        <p:spPr bwMode="auto">
          <a:xfrm>
            <a:off x="5334000" y="4953000"/>
            <a:ext cx="228600" cy="228600"/>
          </a:xfrm>
          <a:prstGeom prst="flowChartConnector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solidFill>
                <a:srgbClr val="000000"/>
              </a:solidFill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Interacciones</a:t>
            </a:r>
            <a:endParaRPr lang="en-US" kern="0" dirty="0"/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457200" y="1627188"/>
            <a:ext cx="82296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</a:rPr>
              <a:t>Inducción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citocromo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P450 </a:t>
            </a:r>
            <a:r>
              <a:rPr lang="en-US" sz="2800" b="1" dirty="0" smtClean="0">
                <a:latin typeface="Times New Roman" pitchFamily="18" charset="0"/>
              </a:rPr>
              <a:t>3A4</a:t>
            </a:r>
            <a:endParaRPr lang="en-US" sz="2800" b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</a:rPr>
              <a:t>Inducción</a:t>
            </a:r>
            <a:r>
              <a:rPr lang="en-US" sz="2800" b="1" dirty="0" smtClean="0">
                <a:latin typeface="Times New Roman" pitchFamily="18" charset="0"/>
              </a:rPr>
              <a:t> de </a:t>
            </a:r>
            <a:r>
              <a:rPr lang="en-US" sz="2800" b="1" dirty="0" err="1" smtClean="0">
                <a:latin typeface="Times New Roman" pitchFamily="18" charset="0"/>
              </a:rPr>
              <a:t>glicoproteína</a:t>
            </a:r>
            <a:r>
              <a:rPr lang="en-US" sz="2800" b="1" dirty="0" smtClean="0">
                <a:latin typeface="Times New Roman" pitchFamily="18" charset="0"/>
              </a:rPr>
              <a:t> P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593725" y="1143000"/>
            <a:ext cx="5741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INDUCCIÓN DE METABOLISMO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1387E-6 L -3.33333E-6 0.15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711E-6 L 0.12083 -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31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9017E-7 C 0.02968 -0.00532 0.05954 -0.01064 0.06822 -0.0444 C 0.07691 -0.07815 0.05503 -0.17665 0.05243 -0.20301 " pathEditMode="relative" ptsTypes="aaA">
                                      <p:cBhvr>
                                        <p:cTn id="18" dur="2000" fill="hold"/>
                                        <p:tgtEl>
                                          <p:spTgt spid="23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23 C -0.02482 -0.00532 -0.05381 -0.01018 -0.05937 -0.04463 C -0.06492 -0.07908 -0.04704 -0.14336 -0.02916 -0.2074 " pathEditMode="relative" ptsTypes="aaA">
                                      <p:cBhvr>
                                        <p:cTn id="22" dur="2000" fill="hold"/>
                                        <p:tgtEl>
                                          <p:spTgt spid="23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71676E-6 C -0.0198 -0.01827 -0.03959 -0.0363 -0.04775 -0.00208 C -0.05591 0.03214 -0.05261 0.11861 -0.04931 0.20509 " pathEditMode="relative" ptsTypes="aaA">
                                      <p:cBhvr>
                                        <p:cTn id="26" dur="2000" fill="hold"/>
                                        <p:tgtEl>
                                          <p:spTgt spid="231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78613E-6 L 0.11667 -8.78613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23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18" grpId="0" animBg="1"/>
      <p:bldP spid="231525" grpId="0" animBg="1"/>
      <p:bldP spid="231525" grpId="1" animBg="1"/>
      <p:bldP spid="231525" grpId="2" animBg="1"/>
      <p:bldP spid="231527" grpId="0" animBg="1"/>
      <p:bldP spid="231536" grpId="0" animBg="1"/>
      <p:bldP spid="231542" grpId="0" animBg="1"/>
      <p:bldP spid="2315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Interacciones</a:t>
            </a:r>
            <a:r>
              <a:rPr lang="en-US" sz="4000" dirty="0" smtClean="0"/>
              <a:t> </a:t>
            </a:r>
            <a:r>
              <a:rPr lang="en-US" sz="4000" dirty="0" err="1" smtClean="0"/>
              <a:t>Medicamentosas</a:t>
            </a:r>
            <a:endParaRPr lang="en-US" sz="4000" dirty="0"/>
          </a:p>
        </p:txBody>
      </p:sp>
      <p:sp>
        <p:nvSpPr>
          <p:cNvPr id="191491" name="Line 3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533400" y="44958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s-PA" sz="32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457200" y="12192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>
                <a:latin typeface="Times New Roman" pitchFamily="18" charset="0"/>
              </a:rPr>
              <a:t>Amitriptyline, digoxin, </a:t>
            </a:r>
            <a:r>
              <a:rPr lang="en-US" sz="2800" b="1" dirty="0" err="1">
                <a:latin typeface="Times New Roman" pitchFamily="18" charset="0"/>
              </a:rPr>
              <a:t>indinavir</a:t>
            </a:r>
            <a:r>
              <a:rPr lang="en-US" sz="2800" b="1" dirty="0">
                <a:latin typeface="Times New Roman" pitchFamily="18" charset="0"/>
              </a:rPr>
              <a:t>, midazolam, </a:t>
            </a:r>
            <a:r>
              <a:rPr lang="en-US" sz="2800" b="1" dirty="0" err="1">
                <a:latin typeface="Times New Roman" pitchFamily="18" charset="0"/>
              </a:rPr>
              <a:t>nevirapine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nifedipine</a:t>
            </a:r>
            <a:r>
              <a:rPr lang="en-US" sz="2800" b="1" dirty="0">
                <a:latin typeface="Times New Roman" pitchFamily="18" charset="0"/>
              </a:rPr>
              <a:t>, nortriptyline: 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 levels and effect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Oral contraceptives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, warfarin:  efficacy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Cyclosporine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:  levels, acute transplant rejection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>
                <a:latin typeface="Times New Roman" pitchFamily="18" charset="0"/>
                <a:sym typeface="Symbol" pitchFamily="18" charset="2"/>
              </a:rPr>
              <a:t>Nefazodone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, sertraline: “serotonin syndrome”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>
                <a:latin typeface="Times New Roman" pitchFamily="18" charset="0"/>
                <a:sym typeface="Symbol" pitchFamily="18" charset="2"/>
              </a:rPr>
              <a:t>Paroxetine:  sedative-hypnotic effects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>
                <a:latin typeface="Times New Roman" pitchFamily="18" charset="0"/>
                <a:sym typeface="Symbol" pitchFamily="18" charset="2"/>
              </a:rPr>
              <a:t>Propofol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, sevoflurane: delayed emergence from anesthesia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Protease inhibitors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:   levels and treatment fails</a:t>
            </a:r>
          </a:p>
        </p:txBody>
      </p:sp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7086600" y="62865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St. John’s Wort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Arándano</a:t>
            </a:r>
            <a:r>
              <a:rPr lang="en-US" sz="4000" smtClean="0"/>
              <a:t> (Cranberry):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i="1" dirty="0" err="1"/>
              <a:t>Vaccinium</a:t>
            </a:r>
            <a:r>
              <a:rPr lang="en-US" sz="4000" i="1" dirty="0"/>
              <a:t> </a:t>
            </a:r>
            <a:r>
              <a:rPr lang="en-US" sz="4000" i="1" dirty="0" err="1"/>
              <a:t>macrocarpon</a:t>
            </a:r>
            <a:r>
              <a:rPr lang="en-US" sz="4000" i="1" dirty="0"/>
              <a:t> </a:t>
            </a:r>
            <a:r>
              <a:rPr lang="en-US" sz="4000" dirty="0" err="1"/>
              <a:t>Ait</a:t>
            </a:r>
            <a:r>
              <a:rPr lang="en-US" sz="4000" dirty="0"/>
              <a:t>.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1475"/>
            <a:ext cx="4419600" cy="4835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Parte</a:t>
            </a:r>
            <a:r>
              <a:rPr lang="en-US" b="1" dirty="0" smtClean="0"/>
              <a:t>: FRUTO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</a:rPr>
              <a:t>Uso</a:t>
            </a:r>
            <a:r>
              <a:rPr lang="en-US" b="1" dirty="0" smtClean="0">
                <a:solidFill>
                  <a:srgbClr val="C00000"/>
                </a:solidFill>
              </a:rPr>
              <a:t> principal</a:t>
            </a:r>
            <a:r>
              <a:rPr lang="en-US" b="1" dirty="0" smtClean="0"/>
              <a:t>: 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Prevención</a:t>
            </a:r>
            <a:r>
              <a:rPr lang="en-US" b="1" dirty="0" smtClean="0"/>
              <a:t> y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infecciones</a:t>
            </a:r>
            <a:r>
              <a:rPr lang="en-US" b="1" dirty="0" smtClean="0"/>
              <a:t> del </a:t>
            </a:r>
            <a:r>
              <a:rPr lang="en-US" b="1" dirty="0" err="1" smtClean="0"/>
              <a:t>tracto</a:t>
            </a:r>
            <a:r>
              <a:rPr lang="en-US" b="1" dirty="0" smtClean="0"/>
              <a:t> </a:t>
            </a:r>
            <a:r>
              <a:rPr lang="en-US" b="1" dirty="0" err="1" smtClean="0"/>
              <a:t>urinario</a:t>
            </a:r>
            <a:r>
              <a:rPr lang="en-US" b="1" dirty="0" smtClean="0"/>
              <a:t>.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</a:rPr>
              <a:t>Productos</a:t>
            </a:r>
            <a:r>
              <a:rPr lang="en-US" b="1" dirty="0" smtClean="0"/>
              <a:t>: fresco, </a:t>
            </a:r>
            <a:r>
              <a:rPr lang="en-US" b="1" dirty="0" err="1" smtClean="0"/>
              <a:t>congelado</a:t>
            </a:r>
            <a:r>
              <a:rPr lang="en-US" b="1" dirty="0" smtClean="0"/>
              <a:t>, jugo </a:t>
            </a:r>
            <a:r>
              <a:rPr lang="en-US" b="1" dirty="0"/>
              <a:t>cocktail, </a:t>
            </a:r>
            <a:r>
              <a:rPr lang="en-US" b="1" dirty="0" smtClean="0"/>
              <a:t>salsa, </a:t>
            </a:r>
            <a:r>
              <a:rPr lang="en-US" b="1" dirty="0" err="1" smtClean="0"/>
              <a:t>cápsulas</a:t>
            </a:r>
            <a:endParaRPr lang="en-US" b="1" dirty="0"/>
          </a:p>
        </p:txBody>
      </p:sp>
      <p:pic>
        <p:nvPicPr>
          <p:cNvPr id="96260" name="Picture 4" descr="cranber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692400"/>
            <a:ext cx="3505200" cy="2336800"/>
          </a:xfrm>
          <a:prstGeom prst="rect">
            <a:avLst/>
          </a:prstGeom>
          <a:noFill/>
        </p:spPr>
      </p:pic>
      <p:sp>
        <p:nvSpPr>
          <p:cNvPr id="96261" name="Line 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</p:spTree>
    <p:extLst>
      <p:ext uri="{BB962C8B-B14F-4D97-AF65-F5344CB8AC3E}">
        <p14:creationId xmlns:p14="http://schemas.microsoft.com/office/powerpoint/2010/main" val="38350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5143500" cy="541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/>
              <a:t>Compuestos</a:t>
            </a:r>
            <a:r>
              <a:rPr lang="en-US" dirty="0" smtClean="0"/>
              <a:t> </a:t>
            </a:r>
            <a:r>
              <a:rPr lang="en-US" dirty="0" err="1" smtClean="0"/>
              <a:t>activos</a:t>
            </a:r>
            <a:endParaRPr lang="en-US" dirty="0"/>
          </a:p>
        </p:txBody>
      </p:sp>
      <p:graphicFrame>
        <p:nvGraphicFramePr>
          <p:cNvPr id="107540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855663" y="838200"/>
          <a:ext cx="447675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7" name="Document" r:id="rId3" imgW="5867280" imgH="7191360" progId="ChemWindow.Document">
                  <p:embed/>
                </p:oleObj>
              </mc:Choice>
              <mc:Fallback>
                <p:oleObj name="Document" r:id="rId3" imgW="5867280" imgH="7191360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838200"/>
                        <a:ext cx="447675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1" name="AutoShape 11"/>
          <p:cNvSpPr>
            <a:spLocks/>
          </p:cNvSpPr>
          <p:nvPr/>
        </p:nvSpPr>
        <p:spPr bwMode="auto">
          <a:xfrm>
            <a:off x="1524000" y="2667000"/>
            <a:ext cx="76200" cy="990600"/>
          </a:xfrm>
          <a:prstGeom prst="leftBracket">
            <a:avLst>
              <a:gd name="adj" fmla="val 10833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2" name="AutoShape 12"/>
          <p:cNvSpPr>
            <a:spLocks/>
          </p:cNvSpPr>
          <p:nvPr/>
        </p:nvSpPr>
        <p:spPr bwMode="auto">
          <a:xfrm>
            <a:off x="4343400" y="1905000"/>
            <a:ext cx="76200" cy="1066800"/>
          </a:xfrm>
          <a:prstGeom prst="rightBracket">
            <a:avLst>
              <a:gd name="adj" fmla="val 1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A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304800" y="29718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 = 1 or 2</a:t>
            </a:r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361950" y="4921250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A-TYPE PROCYANIDIN</a:t>
            </a:r>
          </a:p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POLYMER</a:t>
            </a:r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6407150" y="492125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FRUCTOSE</a:t>
            </a:r>
          </a:p>
        </p:txBody>
      </p:sp>
      <p:pic>
        <p:nvPicPr>
          <p:cNvPr id="107543" name="Picture 23" descr="542chain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00" y="1447800"/>
            <a:ext cx="3238500" cy="3400425"/>
          </a:xfrm>
          <a:prstGeom prst="rect">
            <a:avLst/>
          </a:prstGeom>
          <a:noFill/>
        </p:spPr>
      </p:pic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</p:spTree>
    <p:extLst>
      <p:ext uri="{BB962C8B-B14F-4D97-AF65-F5344CB8AC3E}">
        <p14:creationId xmlns:p14="http://schemas.microsoft.com/office/powerpoint/2010/main" val="4272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Farmacologyía</a:t>
            </a:r>
            <a:endParaRPr lang="en-US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44562"/>
            <a:ext cx="8229600" cy="2590800"/>
          </a:xfrm>
        </p:spPr>
        <p:txBody>
          <a:bodyPr/>
          <a:lstStyle/>
          <a:p>
            <a:r>
              <a:rPr lang="en-US" b="1" dirty="0" err="1" smtClean="0"/>
              <a:t>Actividad</a:t>
            </a:r>
            <a:r>
              <a:rPr lang="en-US" b="1" dirty="0" smtClean="0"/>
              <a:t> </a:t>
            </a:r>
            <a:r>
              <a:rPr lang="en-US" b="1" dirty="0" err="1" smtClean="0"/>
              <a:t>antimicrobiana</a:t>
            </a:r>
            <a:r>
              <a:rPr lang="en-US" b="1" dirty="0" smtClean="0"/>
              <a:t>:</a:t>
            </a:r>
            <a:endParaRPr lang="en-US" b="1" dirty="0"/>
          </a:p>
          <a:p>
            <a:pPr lvl="1"/>
            <a:r>
              <a:rPr lang="en-US" b="1" i="1" dirty="0" err="1" smtClean="0"/>
              <a:t>Mecanismo</a:t>
            </a:r>
            <a:r>
              <a:rPr lang="en-US" b="1" i="1" dirty="0" smtClean="0"/>
              <a:t>: </a:t>
            </a:r>
            <a:r>
              <a:rPr lang="en-US" b="1" i="1" dirty="0" err="1" smtClean="0"/>
              <a:t>inhibición</a:t>
            </a:r>
            <a:r>
              <a:rPr lang="en-US" b="1" i="1" dirty="0" smtClean="0"/>
              <a:t> de la adhesion de </a:t>
            </a:r>
            <a:r>
              <a:rPr lang="en-US" b="1" i="1" dirty="0" err="1" smtClean="0"/>
              <a:t>bacterias</a:t>
            </a:r>
            <a:r>
              <a:rPr lang="en-US" b="1" i="1" dirty="0" smtClean="0"/>
              <a:t> a la </a:t>
            </a:r>
            <a:r>
              <a:rPr lang="en-US" b="1" i="1" dirty="0" err="1" smtClean="0"/>
              <a:t>superficie</a:t>
            </a:r>
            <a:r>
              <a:rPr lang="en-US" b="1" i="1" dirty="0" smtClean="0"/>
              <a:t> de la mucosa</a:t>
            </a:r>
            <a:r>
              <a:rPr lang="en-US" b="1" dirty="0" smtClean="0"/>
              <a:t>.</a:t>
            </a:r>
            <a:endParaRPr lang="en-US" b="1" dirty="0"/>
          </a:p>
          <a:p>
            <a:pPr lvl="1"/>
            <a:r>
              <a:rPr lang="en-US" b="1" dirty="0" err="1" smtClean="0"/>
              <a:t>Fructosa</a:t>
            </a:r>
            <a:r>
              <a:rPr lang="en-US" b="1" dirty="0" smtClean="0"/>
              <a:t> </a:t>
            </a:r>
            <a:r>
              <a:rPr lang="en-US" b="1" dirty="0" err="1" smtClean="0"/>
              <a:t>inhibe</a:t>
            </a:r>
            <a:r>
              <a:rPr lang="en-US" b="1" dirty="0" smtClean="0"/>
              <a:t> </a:t>
            </a:r>
            <a:r>
              <a:rPr lang="en-US" b="1" i="1" dirty="0" smtClean="0"/>
              <a:t>E</a:t>
            </a:r>
            <a:r>
              <a:rPr lang="en-US" b="1" i="1" dirty="0"/>
              <a:t>. </a:t>
            </a:r>
            <a:r>
              <a:rPr lang="en-US" b="1" i="1" dirty="0" smtClean="0"/>
              <a:t>coli </a:t>
            </a:r>
            <a:r>
              <a:rPr lang="en-US" b="1" dirty="0" err="1" smtClean="0"/>
              <a:t>fimbriada</a:t>
            </a:r>
            <a:r>
              <a:rPr lang="en-US" b="1" dirty="0" smtClean="0"/>
              <a:t> </a:t>
            </a:r>
            <a:r>
              <a:rPr lang="en-US" b="1" dirty="0" err="1" smtClean="0"/>
              <a:t>tipo</a:t>
            </a:r>
            <a:r>
              <a:rPr lang="en-US" b="1" dirty="0" smtClean="0"/>
              <a:t> 1</a:t>
            </a:r>
            <a:endParaRPr lang="en-US" b="1" i="1" dirty="0"/>
          </a:p>
          <a:p>
            <a:pPr lvl="1"/>
            <a:r>
              <a:rPr lang="en-US" b="1" dirty="0" err="1" smtClean="0"/>
              <a:t>Proantocianidinas</a:t>
            </a:r>
            <a:r>
              <a:rPr lang="en-US" b="1" dirty="0" smtClean="0"/>
              <a:t> </a:t>
            </a:r>
            <a:r>
              <a:rPr lang="en-US" b="1" dirty="0" err="1" smtClean="0"/>
              <a:t>inhiben</a:t>
            </a:r>
            <a:r>
              <a:rPr lang="en-US" b="1" dirty="0" smtClean="0"/>
              <a:t> </a:t>
            </a:r>
            <a:r>
              <a:rPr lang="en-US" b="1" i="1" dirty="0" smtClean="0"/>
              <a:t>E.coli P-</a:t>
            </a:r>
            <a:r>
              <a:rPr lang="en-US" b="1" dirty="0" err="1" smtClean="0"/>
              <a:t>fimbriada</a:t>
            </a:r>
            <a:endParaRPr lang="en-US" b="1" dirty="0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7308" name="AutoShape 28"/>
          <p:cNvSpPr>
            <a:spLocks noChangeArrowheads="1"/>
          </p:cNvSpPr>
          <p:nvPr/>
        </p:nvSpPr>
        <p:spPr bwMode="auto">
          <a:xfrm rot="16200000">
            <a:off x="4381500" y="1257300"/>
            <a:ext cx="457200" cy="5715000"/>
          </a:xfrm>
          <a:prstGeom prst="flowChartOnlineStorage">
            <a:avLst/>
          </a:prstGeom>
          <a:gradFill rotWithShape="1">
            <a:gsLst>
              <a:gs pos="0">
                <a:srgbClr val="CDEFFB"/>
              </a:gs>
              <a:gs pos="50000">
                <a:srgbClr val="FFFFC9"/>
              </a:gs>
              <a:gs pos="100000">
                <a:srgbClr val="CDEFFB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grpSp>
        <p:nvGrpSpPr>
          <p:cNvPr id="97289" name="Group 9"/>
          <p:cNvGrpSpPr>
            <a:grpSpLocks/>
          </p:cNvGrpSpPr>
          <p:nvPr/>
        </p:nvGrpSpPr>
        <p:grpSpPr bwMode="auto">
          <a:xfrm>
            <a:off x="3784600" y="3962400"/>
            <a:ext cx="101600" cy="152400"/>
            <a:chOff x="1816" y="2496"/>
            <a:chExt cx="64" cy="96"/>
          </a:xfrm>
        </p:grpSpPr>
        <p:sp>
          <p:nvSpPr>
            <p:cNvPr id="97287" name="AutoShape 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288" name="Freeform 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3556000" y="3962400"/>
            <a:ext cx="101600" cy="152400"/>
            <a:chOff x="1816" y="2496"/>
            <a:chExt cx="64" cy="96"/>
          </a:xfrm>
        </p:grpSpPr>
        <p:sp>
          <p:nvSpPr>
            <p:cNvPr id="97291" name="AutoShape 1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292" name="Freeform 1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293" name="Group 13"/>
          <p:cNvGrpSpPr>
            <a:grpSpLocks/>
          </p:cNvGrpSpPr>
          <p:nvPr/>
        </p:nvGrpSpPr>
        <p:grpSpPr bwMode="auto">
          <a:xfrm>
            <a:off x="2438400" y="3962400"/>
            <a:ext cx="101600" cy="152400"/>
            <a:chOff x="1816" y="2496"/>
            <a:chExt cx="64" cy="96"/>
          </a:xfrm>
        </p:grpSpPr>
        <p:sp>
          <p:nvSpPr>
            <p:cNvPr id="97294" name="AutoShape 1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295" name="Freeform 1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296" name="Group 16"/>
          <p:cNvGrpSpPr>
            <a:grpSpLocks/>
          </p:cNvGrpSpPr>
          <p:nvPr/>
        </p:nvGrpSpPr>
        <p:grpSpPr bwMode="auto">
          <a:xfrm>
            <a:off x="2667000" y="3962400"/>
            <a:ext cx="101600" cy="152400"/>
            <a:chOff x="1816" y="2496"/>
            <a:chExt cx="64" cy="96"/>
          </a:xfrm>
        </p:grpSpPr>
        <p:sp>
          <p:nvSpPr>
            <p:cNvPr id="97297" name="AutoShape 1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298" name="Freeform 1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3352800" y="3962400"/>
            <a:ext cx="101600" cy="152400"/>
            <a:chOff x="1816" y="2496"/>
            <a:chExt cx="64" cy="96"/>
          </a:xfrm>
        </p:grpSpPr>
        <p:sp>
          <p:nvSpPr>
            <p:cNvPr id="97300" name="AutoShape 2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01" name="Freeform 2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02" name="Group 22"/>
          <p:cNvGrpSpPr>
            <a:grpSpLocks/>
          </p:cNvGrpSpPr>
          <p:nvPr/>
        </p:nvGrpSpPr>
        <p:grpSpPr bwMode="auto">
          <a:xfrm>
            <a:off x="3124200" y="3962400"/>
            <a:ext cx="101600" cy="152400"/>
            <a:chOff x="1816" y="2496"/>
            <a:chExt cx="64" cy="96"/>
          </a:xfrm>
        </p:grpSpPr>
        <p:sp>
          <p:nvSpPr>
            <p:cNvPr id="97303" name="AutoShape 2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04" name="Freeform 2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2895600" y="3962400"/>
            <a:ext cx="101600" cy="152400"/>
            <a:chOff x="1816" y="2496"/>
            <a:chExt cx="64" cy="96"/>
          </a:xfrm>
        </p:grpSpPr>
        <p:sp>
          <p:nvSpPr>
            <p:cNvPr id="97306" name="AutoShape 2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07" name="Freeform 2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>
            <a:off x="4013200" y="3962400"/>
            <a:ext cx="101600" cy="152400"/>
            <a:chOff x="1816" y="2496"/>
            <a:chExt cx="64" cy="96"/>
          </a:xfrm>
        </p:grpSpPr>
        <p:sp>
          <p:nvSpPr>
            <p:cNvPr id="97310" name="AutoShape 3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11" name="Freeform 3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12" name="Group 32"/>
          <p:cNvGrpSpPr>
            <a:grpSpLocks/>
          </p:cNvGrpSpPr>
          <p:nvPr/>
        </p:nvGrpSpPr>
        <p:grpSpPr bwMode="auto">
          <a:xfrm>
            <a:off x="4241800" y="3962400"/>
            <a:ext cx="101600" cy="152400"/>
            <a:chOff x="1816" y="2496"/>
            <a:chExt cx="64" cy="96"/>
          </a:xfrm>
        </p:grpSpPr>
        <p:sp>
          <p:nvSpPr>
            <p:cNvPr id="97313" name="AutoShape 3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14" name="Freeform 3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15" name="Group 35"/>
          <p:cNvGrpSpPr>
            <a:grpSpLocks/>
          </p:cNvGrpSpPr>
          <p:nvPr/>
        </p:nvGrpSpPr>
        <p:grpSpPr bwMode="auto">
          <a:xfrm>
            <a:off x="4470400" y="3962400"/>
            <a:ext cx="101600" cy="152400"/>
            <a:chOff x="1816" y="2496"/>
            <a:chExt cx="64" cy="96"/>
          </a:xfrm>
        </p:grpSpPr>
        <p:sp>
          <p:nvSpPr>
            <p:cNvPr id="97316" name="AutoShape 3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17" name="Freeform 3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18" name="Group 38"/>
          <p:cNvGrpSpPr>
            <a:grpSpLocks/>
          </p:cNvGrpSpPr>
          <p:nvPr/>
        </p:nvGrpSpPr>
        <p:grpSpPr bwMode="auto">
          <a:xfrm>
            <a:off x="4699000" y="3962400"/>
            <a:ext cx="101600" cy="152400"/>
            <a:chOff x="1816" y="2496"/>
            <a:chExt cx="64" cy="96"/>
          </a:xfrm>
        </p:grpSpPr>
        <p:sp>
          <p:nvSpPr>
            <p:cNvPr id="97319" name="AutoShape 3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20" name="Freeform 4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21" name="Group 41"/>
          <p:cNvGrpSpPr>
            <a:grpSpLocks/>
          </p:cNvGrpSpPr>
          <p:nvPr/>
        </p:nvGrpSpPr>
        <p:grpSpPr bwMode="auto">
          <a:xfrm>
            <a:off x="4927600" y="3962400"/>
            <a:ext cx="101600" cy="152400"/>
            <a:chOff x="1816" y="2496"/>
            <a:chExt cx="64" cy="96"/>
          </a:xfrm>
        </p:grpSpPr>
        <p:sp>
          <p:nvSpPr>
            <p:cNvPr id="97322" name="AutoShape 4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23" name="Freeform 4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5156200" y="3962400"/>
            <a:ext cx="101600" cy="152400"/>
            <a:chOff x="1816" y="2496"/>
            <a:chExt cx="64" cy="96"/>
          </a:xfrm>
        </p:grpSpPr>
        <p:sp>
          <p:nvSpPr>
            <p:cNvPr id="97325" name="AutoShape 4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26" name="Freeform 4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27" name="Group 47"/>
          <p:cNvGrpSpPr>
            <a:grpSpLocks/>
          </p:cNvGrpSpPr>
          <p:nvPr/>
        </p:nvGrpSpPr>
        <p:grpSpPr bwMode="auto">
          <a:xfrm>
            <a:off x="5384800" y="3962400"/>
            <a:ext cx="101600" cy="152400"/>
            <a:chOff x="1816" y="2496"/>
            <a:chExt cx="64" cy="96"/>
          </a:xfrm>
        </p:grpSpPr>
        <p:sp>
          <p:nvSpPr>
            <p:cNvPr id="97328" name="AutoShape 4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29" name="Freeform 4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30" name="Group 50"/>
          <p:cNvGrpSpPr>
            <a:grpSpLocks/>
          </p:cNvGrpSpPr>
          <p:nvPr/>
        </p:nvGrpSpPr>
        <p:grpSpPr bwMode="auto">
          <a:xfrm>
            <a:off x="5613400" y="3962400"/>
            <a:ext cx="101600" cy="152400"/>
            <a:chOff x="1816" y="2496"/>
            <a:chExt cx="64" cy="96"/>
          </a:xfrm>
        </p:grpSpPr>
        <p:sp>
          <p:nvSpPr>
            <p:cNvPr id="97331" name="AutoShape 5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32" name="Freeform 5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33" name="Group 53"/>
          <p:cNvGrpSpPr>
            <a:grpSpLocks/>
          </p:cNvGrpSpPr>
          <p:nvPr/>
        </p:nvGrpSpPr>
        <p:grpSpPr bwMode="auto">
          <a:xfrm>
            <a:off x="5842000" y="3962400"/>
            <a:ext cx="101600" cy="152400"/>
            <a:chOff x="1816" y="2496"/>
            <a:chExt cx="64" cy="96"/>
          </a:xfrm>
        </p:grpSpPr>
        <p:sp>
          <p:nvSpPr>
            <p:cNvPr id="97334" name="AutoShape 5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35" name="Freeform 5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36" name="Group 56"/>
          <p:cNvGrpSpPr>
            <a:grpSpLocks/>
          </p:cNvGrpSpPr>
          <p:nvPr/>
        </p:nvGrpSpPr>
        <p:grpSpPr bwMode="auto">
          <a:xfrm>
            <a:off x="6070600" y="3962400"/>
            <a:ext cx="101600" cy="152400"/>
            <a:chOff x="1816" y="2496"/>
            <a:chExt cx="64" cy="96"/>
          </a:xfrm>
        </p:grpSpPr>
        <p:sp>
          <p:nvSpPr>
            <p:cNvPr id="97337" name="AutoShape 5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38" name="Freeform 5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39" name="Group 59"/>
          <p:cNvGrpSpPr>
            <a:grpSpLocks/>
          </p:cNvGrpSpPr>
          <p:nvPr/>
        </p:nvGrpSpPr>
        <p:grpSpPr bwMode="auto">
          <a:xfrm>
            <a:off x="6299200" y="3962400"/>
            <a:ext cx="101600" cy="152400"/>
            <a:chOff x="1816" y="2496"/>
            <a:chExt cx="64" cy="96"/>
          </a:xfrm>
        </p:grpSpPr>
        <p:sp>
          <p:nvSpPr>
            <p:cNvPr id="97340" name="AutoShape 6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41" name="Freeform 6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42" name="Group 62"/>
          <p:cNvGrpSpPr>
            <a:grpSpLocks/>
          </p:cNvGrpSpPr>
          <p:nvPr/>
        </p:nvGrpSpPr>
        <p:grpSpPr bwMode="auto">
          <a:xfrm>
            <a:off x="6527800" y="3962400"/>
            <a:ext cx="101600" cy="152400"/>
            <a:chOff x="1816" y="2496"/>
            <a:chExt cx="64" cy="96"/>
          </a:xfrm>
        </p:grpSpPr>
        <p:sp>
          <p:nvSpPr>
            <p:cNvPr id="97343" name="AutoShape 6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44" name="Freeform 6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45" name="Group 65"/>
          <p:cNvGrpSpPr>
            <a:grpSpLocks/>
          </p:cNvGrpSpPr>
          <p:nvPr/>
        </p:nvGrpSpPr>
        <p:grpSpPr bwMode="auto">
          <a:xfrm rot="-10177364">
            <a:off x="2413000" y="4191000"/>
            <a:ext cx="101600" cy="152400"/>
            <a:chOff x="1816" y="2496"/>
            <a:chExt cx="64" cy="96"/>
          </a:xfrm>
        </p:grpSpPr>
        <p:sp>
          <p:nvSpPr>
            <p:cNvPr id="97346" name="AutoShape 6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47" name="Freeform 6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48" name="Group 68"/>
          <p:cNvGrpSpPr>
            <a:grpSpLocks/>
          </p:cNvGrpSpPr>
          <p:nvPr/>
        </p:nvGrpSpPr>
        <p:grpSpPr bwMode="auto">
          <a:xfrm rot="10800000">
            <a:off x="2895600" y="4191000"/>
            <a:ext cx="101600" cy="152400"/>
            <a:chOff x="1816" y="2496"/>
            <a:chExt cx="64" cy="96"/>
          </a:xfrm>
        </p:grpSpPr>
        <p:sp>
          <p:nvSpPr>
            <p:cNvPr id="97349" name="AutoShape 6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50" name="Freeform 7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51" name="Group 71"/>
          <p:cNvGrpSpPr>
            <a:grpSpLocks/>
          </p:cNvGrpSpPr>
          <p:nvPr/>
        </p:nvGrpSpPr>
        <p:grpSpPr bwMode="auto">
          <a:xfrm rot="10800000">
            <a:off x="2667000" y="4191000"/>
            <a:ext cx="101600" cy="152400"/>
            <a:chOff x="1816" y="2496"/>
            <a:chExt cx="64" cy="96"/>
          </a:xfrm>
        </p:grpSpPr>
        <p:sp>
          <p:nvSpPr>
            <p:cNvPr id="97352" name="AutoShape 7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53" name="Freeform 7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54" name="Group 74"/>
          <p:cNvGrpSpPr>
            <a:grpSpLocks/>
          </p:cNvGrpSpPr>
          <p:nvPr/>
        </p:nvGrpSpPr>
        <p:grpSpPr bwMode="auto">
          <a:xfrm rot="10800000">
            <a:off x="3124200" y="4191000"/>
            <a:ext cx="101600" cy="152400"/>
            <a:chOff x="1816" y="2496"/>
            <a:chExt cx="64" cy="96"/>
          </a:xfrm>
        </p:grpSpPr>
        <p:sp>
          <p:nvSpPr>
            <p:cNvPr id="97355" name="AutoShape 7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56" name="Freeform 7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 rot="10800000">
            <a:off x="3352800" y="4191000"/>
            <a:ext cx="101600" cy="152400"/>
            <a:chOff x="1816" y="2496"/>
            <a:chExt cx="64" cy="96"/>
          </a:xfrm>
        </p:grpSpPr>
        <p:sp>
          <p:nvSpPr>
            <p:cNvPr id="97358" name="AutoShape 7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59" name="Freeform 7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60" name="Group 80"/>
          <p:cNvGrpSpPr>
            <a:grpSpLocks/>
          </p:cNvGrpSpPr>
          <p:nvPr/>
        </p:nvGrpSpPr>
        <p:grpSpPr bwMode="auto">
          <a:xfrm rot="10800000">
            <a:off x="3556000" y="4191000"/>
            <a:ext cx="101600" cy="152400"/>
            <a:chOff x="1816" y="2496"/>
            <a:chExt cx="64" cy="96"/>
          </a:xfrm>
        </p:grpSpPr>
        <p:sp>
          <p:nvSpPr>
            <p:cNvPr id="97361" name="AutoShape 8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62" name="Freeform 8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63" name="Group 83"/>
          <p:cNvGrpSpPr>
            <a:grpSpLocks/>
          </p:cNvGrpSpPr>
          <p:nvPr/>
        </p:nvGrpSpPr>
        <p:grpSpPr bwMode="auto">
          <a:xfrm rot="10800000">
            <a:off x="3784600" y="4191000"/>
            <a:ext cx="101600" cy="152400"/>
            <a:chOff x="1816" y="2496"/>
            <a:chExt cx="64" cy="96"/>
          </a:xfrm>
        </p:grpSpPr>
        <p:sp>
          <p:nvSpPr>
            <p:cNvPr id="97364" name="AutoShape 8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65" name="Freeform 8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66" name="Group 86"/>
          <p:cNvGrpSpPr>
            <a:grpSpLocks/>
          </p:cNvGrpSpPr>
          <p:nvPr/>
        </p:nvGrpSpPr>
        <p:grpSpPr bwMode="auto">
          <a:xfrm rot="10800000">
            <a:off x="4013200" y="4191000"/>
            <a:ext cx="101600" cy="152400"/>
            <a:chOff x="1816" y="2496"/>
            <a:chExt cx="64" cy="96"/>
          </a:xfrm>
        </p:grpSpPr>
        <p:sp>
          <p:nvSpPr>
            <p:cNvPr id="97367" name="AutoShape 8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68" name="Freeform 8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69" name="Group 89"/>
          <p:cNvGrpSpPr>
            <a:grpSpLocks/>
          </p:cNvGrpSpPr>
          <p:nvPr/>
        </p:nvGrpSpPr>
        <p:grpSpPr bwMode="auto">
          <a:xfrm rot="10800000">
            <a:off x="4241800" y="4191000"/>
            <a:ext cx="101600" cy="152400"/>
            <a:chOff x="1816" y="2496"/>
            <a:chExt cx="64" cy="96"/>
          </a:xfrm>
        </p:grpSpPr>
        <p:sp>
          <p:nvSpPr>
            <p:cNvPr id="97370" name="AutoShape 9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72" name="Group 92"/>
          <p:cNvGrpSpPr>
            <a:grpSpLocks/>
          </p:cNvGrpSpPr>
          <p:nvPr/>
        </p:nvGrpSpPr>
        <p:grpSpPr bwMode="auto">
          <a:xfrm rot="10800000">
            <a:off x="4470400" y="4191000"/>
            <a:ext cx="101600" cy="152400"/>
            <a:chOff x="1816" y="2496"/>
            <a:chExt cx="64" cy="96"/>
          </a:xfrm>
        </p:grpSpPr>
        <p:sp>
          <p:nvSpPr>
            <p:cNvPr id="97373" name="AutoShape 9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75" name="Group 95"/>
          <p:cNvGrpSpPr>
            <a:grpSpLocks/>
          </p:cNvGrpSpPr>
          <p:nvPr/>
        </p:nvGrpSpPr>
        <p:grpSpPr bwMode="auto">
          <a:xfrm rot="10800000">
            <a:off x="4724400" y="4191000"/>
            <a:ext cx="101600" cy="152400"/>
            <a:chOff x="1816" y="2496"/>
            <a:chExt cx="64" cy="96"/>
          </a:xfrm>
        </p:grpSpPr>
        <p:sp>
          <p:nvSpPr>
            <p:cNvPr id="97376" name="AutoShape 9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77" name="Freeform 9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78" name="Group 98"/>
          <p:cNvGrpSpPr>
            <a:grpSpLocks/>
          </p:cNvGrpSpPr>
          <p:nvPr/>
        </p:nvGrpSpPr>
        <p:grpSpPr bwMode="auto">
          <a:xfrm rot="10800000">
            <a:off x="4927600" y="4191000"/>
            <a:ext cx="101600" cy="152400"/>
            <a:chOff x="1816" y="2496"/>
            <a:chExt cx="64" cy="96"/>
          </a:xfrm>
        </p:grpSpPr>
        <p:sp>
          <p:nvSpPr>
            <p:cNvPr id="97379" name="AutoShape 9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80" name="Freeform 10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81" name="Group 101"/>
          <p:cNvGrpSpPr>
            <a:grpSpLocks/>
          </p:cNvGrpSpPr>
          <p:nvPr/>
        </p:nvGrpSpPr>
        <p:grpSpPr bwMode="auto">
          <a:xfrm rot="10800000">
            <a:off x="5156200" y="4191000"/>
            <a:ext cx="101600" cy="152400"/>
            <a:chOff x="1816" y="2496"/>
            <a:chExt cx="64" cy="96"/>
          </a:xfrm>
        </p:grpSpPr>
        <p:sp>
          <p:nvSpPr>
            <p:cNvPr id="97382" name="AutoShape 10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83" name="Freeform 10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84" name="Group 104"/>
          <p:cNvGrpSpPr>
            <a:grpSpLocks/>
          </p:cNvGrpSpPr>
          <p:nvPr/>
        </p:nvGrpSpPr>
        <p:grpSpPr bwMode="auto">
          <a:xfrm rot="10800000">
            <a:off x="5384800" y="4191000"/>
            <a:ext cx="101600" cy="152400"/>
            <a:chOff x="1816" y="2496"/>
            <a:chExt cx="64" cy="96"/>
          </a:xfrm>
        </p:grpSpPr>
        <p:sp>
          <p:nvSpPr>
            <p:cNvPr id="97385" name="AutoShape 10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86" name="Freeform 10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87" name="Group 107"/>
          <p:cNvGrpSpPr>
            <a:grpSpLocks/>
          </p:cNvGrpSpPr>
          <p:nvPr/>
        </p:nvGrpSpPr>
        <p:grpSpPr bwMode="auto">
          <a:xfrm rot="10800000">
            <a:off x="5613400" y="4191000"/>
            <a:ext cx="101600" cy="152400"/>
            <a:chOff x="1816" y="2496"/>
            <a:chExt cx="64" cy="96"/>
          </a:xfrm>
        </p:grpSpPr>
        <p:sp>
          <p:nvSpPr>
            <p:cNvPr id="97388" name="AutoShape 10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89" name="Freeform 10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90" name="Group 110"/>
          <p:cNvGrpSpPr>
            <a:grpSpLocks/>
          </p:cNvGrpSpPr>
          <p:nvPr/>
        </p:nvGrpSpPr>
        <p:grpSpPr bwMode="auto">
          <a:xfrm rot="10800000">
            <a:off x="5867400" y="4191000"/>
            <a:ext cx="101600" cy="152400"/>
            <a:chOff x="1816" y="2496"/>
            <a:chExt cx="64" cy="96"/>
          </a:xfrm>
        </p:grpSpPr>
        <p:sp>
          <p:nvSpPr>
            <p:cNvPr id="97391" name="AutoShape 11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92" name="Freeform 11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93" name="Group 113"/>
          <p:cNvGrpSpPr>
            <a:grpSpLocks/>
          </p:cNvGrpSpPr>
          <p:nvPr/>
        </p:nvGrpSpPr>
        <p:grpSpPr bwMode="auto">
          <a:xfrm rot="10800000">
            <a:off x="6070600" y="4191000"/>
            <a:ext cx="101600" cy="152400"/>
            <a:chOff x="1816" y="2496"/>
            <a:chExt cx="64" cy="96"/>
          </a:xfrm>
        </p:grpSpPr>
        <p:sp>
          <p:nvSpPr>
            <p:cNvPr id="97394" name="AutoShape 11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95" name="Freeform 11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96" name="Group 116"/>
          <p:cNvGrpSpPr>
            <a:grpSpLocks/>
          </p:cNvGrpSpPr>
          <p:nvPr/>
        </p:nvGrpSpPr>
        <p:grpSpPr bwMode="auto">
          <a:xfrm rot="10800000">
            <a:off x="6299200" y="4191000"/>
            <a:ext cx="101600" cy="152400"/>
            <a:chOff x="1816" y="2496"/>
            <a:chExt cx="64" cy="96"/>
          </a:xfrm>
        </p:grpSpPr>
        <p:sp>
          <p:nvSpPr>
            <p:cNvPr id="97397" name="AutoShape 11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398" name="Freeform 11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399" name="Group 119"/>
          <p:cNvGrpSpPr>
            <a:grpSpLocks/>
          </p:cNvGrpSpPr>
          <p:nvPr/>
        </p:nvGrpSpPr>
        <p:grpSpPr bwMode="auto">
          <a:xfrm rot="10800000">
            <a:off x="6527800" y="4191000"/>
            <a:ext cx="101600" cy="152400"/>
            <a:chOff x="1816" y="2496"/>
            <a:chExt cx="64" cy="96"/>
          </a:xfrm>
        </p:grpSpPr>
        <p:sp>
          <p:nvSpPr>
            <p:cNvPr id="97400" name="AutoShape 12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01" name="Freeform 12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97406" name="Freeform 126"/>
          <p:cNvSpPr>
            <a:spLocks/>
          </p:cNvSpPr>
          <p:nvPr/>
        </p:nvSpPr>
        <p:spPr bwMode="auto">
          <a:xfrm>
            <a:off x="3390900" y="3886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97407" name="Freeform 127"/>
          <p:cNvSpPr>
            <a:spLocks/>
          </p:cNvSpPr>
          <p:nvPr/>
        </p:nvSpPr>
        <p:spPr bwMode="auto">
          <a:xfrm>
            <a:off x="4305300" y="3886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97408" name="Freeform 128"/>
          <p:cNvSpPr>
            <a:spLocks/>
          </p:cNvSpPr>
          <p:nvPr/>
        </p:nvSpPr>
        <p:spPr bwMode="auto">
          <a:xfrm>
            <a:off x="5143500" y="38989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97409" name="Freeform 129"/>
          <p:cNvSpPr>
            <a:spLocks/>
          </p:cNvSpPr>
          <p:nvPr/>
        </p:nvSpPr>
        <p:spPr bwMode="auto">
          <a:xfrm>
            <a:off x="5981700" y="3886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97416" name="Freeform 136"/>
          <p:cNvSpPr>
            <a:spLocks/>
          </p:cNvSpPr>
          <p:nvPr/>
        </p:nvSpPr>
        <p:spPr bwMode="auto">
          <a:xfrm>
            <a:off x="2705100" y="3886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97418" name="Line 138"/>
          <p:cNvSpPr>
            <a:spLocks noChangeShapeType="1"/>
          </p:cNvSpPr>
          <p:nvPr/>
        </p:nvSpPr>
        <p:spPr bwMode="auto">
          <a:xfrm>
            <a:off x="28956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grpSp>
        <p:nvGrpSpPr>
          <p:cNvPr id="97420" name="Group 140"/>
          <p:cNvGrpSpPr>
            <a:grpSpLocks/>
          </p:cNvGrpSpPr>
          <p:nvPr/>
        </p:nvGrpSpPr>
        <p:grpSpPr bwMode="auto">
          <a:xfrm>
            <a:off x="2743200" y="4343400"/>
            <a:ext cx="152400" cy="381000"/>
            <a:chOff x="1728" y="2736"/>
            <a:chExt cx="96" cy="240"/>
          </a:xfrm>
        </p:grpSpPr>
        <p:sp>
          <p:nvSpPr>
            <p:cNvPr id="97417" name="Rectangle 137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19" name="Line 139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21" name="Group 141"/>
          <p:cNvGrpSpPr>
            <a:grpSpLocks/>
          </p:cNvGrpSpPr>
          <p:nvPr/>
        </p:nvGrpSpPr>
        <p:grpSpPr bwMode="auto">
          <a:xfrm>
            <a:off x="3429000" y="4343400"/>
            <a:ext cx="152400" cy="381000"/>
            <a:chOff x="1728" y="2736"/>
            <a:chExt cx="96" cy="240"/>
          </a:xfrm>
        </p:grpSpPr>
        <p:sp>
          <p:nvSpPr>
            <p:cNvPr id="97422" name="Rectangle 142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23" name="Line 143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24" name="Group 144"/>
          <p:cNvGrpSpPr>
            <a:grpSpLocks/>
          </p:cNvGrpSpPr>
          <p:nvPr/>
        </p:nvGrpSpPr>
        <p:grpSpPr bwMode="auto">
          <a:xfrm>
            <a:off x="4343400" y="4343400"/>
            <a:ext cx="152400" cy="381000"/>
            <a:chOff x="1728" y="2736"/>
            <a:chExt cx="96" cy="240"/>
          </a:xfrm>
        </p:grpSpPr>
        <p:sp>
          <p:nvSpPr>
            <p:cNvPr id="97425" name="Rectangle 145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26" name="Line 146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27" name="Group 147"/>
          <p:cNvGrpSpPr>
            <a:grpSpLocks/>
          </p:cNvGrpSpPr>
          <p:nvPr/>
        </p:nvGrpSpPr>
        <p:grpSpPr bwMode="auto">
          <a:xfrm>
            <a:off x="5181600" y="4343400"/>
            <a:ext cx="152400" cy="381000"/>
            <a:chOff x="1728" y="2736"/>
            <a:chExt cx="96" cy="240"/>
          </a:xfrm>
        </p:grpSpPr>
        <p:sp>
          <p:nvSpPr>
            <p:cNvPr id="97428" name="Rectangle 148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29" name="Line 149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30" name="Group 150"/>
          <p:cNvGrpSpPr>
            <a:grpSpLocks/>
          </p:cNvGrpSpPr>
          <p:nvPr/>
        </p:nvGrpSpPr>
        <p:grpSpPr bwMode="auto">
          <a:xfrm>
            <a:off x="6019800" y="4343400"/>
            <a:ext cx="152400" cy="381000"/>
            <a:chOff x="1728" y="2736"/>
            <a:chExt cx="96" cy="240"/>
          </a:xfrm>
        </p:grpSpPr>
        <p:sp>
          <p:nvSpPr>
            <p:cNvPr id="97431" name="Rectangle 151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97432" name="Line 152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41" name="Group 161"/>
          <p:cNvGrpSpPr>
            <a:grpSpLocks/>
          </p:cNvGrpSpPr>
          <p:nvPr/>
        </p:nvGrpSpPr>
        <p:grpSpPr bwMode="auto">
          <a:xfrm>
            <a:off x="2667000" y="4648200"/>
            <a:ext cx="304800" cy="457200"/>
            <a:chOff x="1680" y="3120"/>
            <a:chExt cx="192" cy="288"/>
          </a:xfrm>
        </p:grpSpPr>
        <p:sp>
          <p:nvSpPr>
            <p:cNvPr id="97437" name="Line 157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38" name="Line 158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39" name="Line 159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40" name="Line 160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42" name="Group 162"/>
          <p:cNvGrpSpPr>
            <a:grpSpLocks/>
          </p:cNvGrpSpPr>
          <p:nvPr/>
        </p:nvGrpSpPr>
        <p:grpSpPr bwMode="auto">
          <a:xfrm>
            <a:off x="3352800" y="4648200"/>
            <a:ext cx="304800" cy="457200"/>
            <a:chOff x="1680" y="3120"/>
            <a:chExt cx="192" cy="288"/>
          </a:xfrm>
        </p:grpSpPr>
        <p:sp>
          <p:nvSpPr>
            <p:cNvPr id="97443" name="Line 163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44" name="Line 164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45" name="Line 165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46" name="Line 166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47" name="Group 167"/>
          <p:cNvGrpSpPr>
            <a:grpSpLocks/>
          </p:cNvGrpSpPr>
          <p:nvPr/>
        </p:nvGrpSpPr>
        <p:grpSpPr bwMode="auto">
          <a:xfrm>
            <a:off x="4267200" y="4648200"/>
            <a:ext cx="304800" cy="457200"/>
            <a:chOff x="1680" y="3120"/>
            <a:chExt cx="192" cy="288"/>
          </a:xfrm>
        </p:grpSpPr>
        <p:sp>
          <p:nvSpPr>
            <p:cNvPr id="97448" name="Line 168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49" name="Line 169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0" name="Line 170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1" name="Line 171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52" name="Group 172"/>
          <p:cNvGrpSpPr>
            <a:grpSpLocks/>
          </p:cNvGrpSpPr>
          <p:nvPr/>
        </p:nvGrpSpPr>
        <p:grpSpPr bwMode="auto">
          <a:xfrm>
            <a:off x="5105400" y="4648200"/>
            <a:ext cx="304800" cy="457200"/>
            <a:chOff x="1680" y="3120"/>
            <a:chExt cx="192" cy="288"/>
          </a:xfrm>
        </p:grpSpPr>
        <p:sp>
          <p:nvSpPr>
            <p:cNvPr id="97453" name="Line 173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4" name="Line 174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5" name="Line 175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6" name="Line 176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97457" name="Group 177"/>
          <p:cNvGrpSpPr>
            <a:grpSpLocks/>
          </p:cNvGrpSpPr>
          <p:nvPr/>
        </p:nvGrpSpPr>
        <p:grpSpPr bwMode="auto">
          <a:xfrm>
            <a:off x="5943600" y="4648200"/>
            <a:ext cx="304800" cy="457200"/>
            <a:chOff x="1680" y="3120"/>
            <a:chExt cx="192" cy="288"/>
          </a:xfrm>
        </p:grpSpPr>
        <p:sp>
          <p:nvSpPr>
            <p:cNvPr id="97458" name="Line 178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59" name="Line 179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60" name="Line 180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97461" name="Line 181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97463" name="AutoShape 183"/>
          <p:cNvSpPr>
            <a:spLocks noChangeArrowheads="1"/>
          </p:cNvSpPr>
          <p:nvPr/>
        </p:nvSpPr>
        <p:spPr bwMode="auto">
          <a:xfrm>
            <a:off x="1828800" y="51054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7464" name="AutoShape 184"/>
          <p:cNvSpPr>
            <a:spLocks noChangeArrowheads="1"/>
          </p:cNvSpPr>
          <p:nvPr/>
        </p:nvSpPr>
        <p:spPr bwMode="auto">
          <a:xfrm>
            <a:off x="4648200" y="51054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7467" name="Text Box 187"/>
          <p:cNvSpPr txBox="1">
            <a:spLocks noChangeArrowheads="1"/>
          </p:cNvSpPr>
          <p:nvPr/>
        </p:nvSpPr>
        <p:spPr bwMode="auto">
          <a:xfrm>
            <a:off x="2667000" y="53340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97468" name="Text Box 188"/>
          <p:cNvSpPr txBox="1">
            <a:spLocks noChangeArrowheads="1"/>
          </p:cNvSpPr>
          <p:nvPr/>
        </p:nvSpPr>
        <p:spPr bwMode="auto">
          <a:xfrm>
            <a:off x="5397500" y="53340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97469" name="Text Box 189"/>
          <p:cNvSpPr txBox="1">
            <a:spLocks noChangeArrowheads="1"/>
          </p:cNvSpPr>
          <p:nvPr/>
        </p:nvSpPr>
        <p:spPr bwMode="auto">
          <a:xfrm>
            <a:off x="746125" y="4684713"/>
            <a:ext cx="1009650" cy="366712"/>
          </a:xfrm>
          <a:prstGeom prst="rect">
            <a:avLst/>
          </a:prstGeom>
          <a:solidFill>
            <a:srgbClr val="FFFFC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Fimbria</a:t>
            </a:r>
          </a:p>
        </p:txBody>
      </p:sp>
      <p:sp>
        <p:nvSpPr>
          <p:cNvPr id="97470" name="AutoShape 190"/>
          <p:cNvSpPr>
            <a:spLocks noChangeArrowheads="1"/>
          </p:cNvSpPr>
          <p:nvPr/>
        </p:nvSpPr>
        <p:spPr bwMode="auto">
          <a:xfrm>
            <a:off x="1752600" y="4724400"/>
            <a:ext cx="685800" cy="257175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C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7471" name="Text Box 191"/>
          <p:cNvSpPr txBox="1">
            <a:spLocks noChangeArrowheads="1"/>
          </p:cNvSpPr>
          <p:nvPr/>
        </p:nvSpPr>
        <p:spPr bwMode="auto">
          <a:xfrm>
            <a:off x="7467600" y="3794125"/>
            <a:ext cx="161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Cell membrane</a:t>
            </a:r>
          </a:p>
        </p:txBody>
      </p:sp>
      <p:sp>
        <p:nvSpPr>
          <p:cNvPr id="97472" name="Text Box 192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</p:spTree>
    <p:extLst>
      <p:ext uri="{BB962C8B-B14F-4D97-AF65-F5344CB8AC3E}">
        <p14:creationId xmlns:p14="http://schemas.microsoft.com/office/powerpoint/2010/main" val="36274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AutoShape 5"/>
          <p:cNvSpPr>
            <a:spLocks noChangeArrowheads="1"/>
          </p:cNvSpPr>
          <p:nvPr/>
        </p:nvSpPr>
        <p:spPr bwMode="auto">
          <a:xfrm rot="16200000">
            <a:off x="4381500" y="-2324100"/>
            <a:ext cx="457200" cy="5715000"/>
          </a:xfrm>
          <a:prstGeom prst="flowChartOnlineStorage">
            <a:avLst/>
          </a:prstGeom>
          <a:gradFill rotWithShape="1">
            <a:gsLst>
              <a:gs pos="0">
                <a:srgbClr val="CDEFFB"/>
              </a:gs>
              <a:gs pos="50000">
                <a:srgbClr val="FFFFC9"/>
              </a:gs>
              <a:gs pos="100000">
                <a:srgbClr val="CDEFFB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grpSp>
        <p:nvGrpSpPr>
          <p:cNvPr id="149510" name="Group 6"/>
          <p:cNvGrpSpPr>
            <a:grpSpLocks/>
          </p:cNvGrpSpPr>
          <p:nvPr/>
        </p:nvGrpSpPr>
        <p:grpSpPr bwMode="auto">
          <a:xfrm>
            <a:off x="3784600" y="381000"/>
            <a:ext cx="101600" cy="152400"/>
            <a:chOff x="1816" y="2496"/>
            <a:chExt cx="64" cy="96"/>
          </a:xfrm>
        </p:grpSpPr>
        <p:sp>
          <p:nvSpPr>
            <p:cNvPr id="149511" name="AutoShape 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12" name="Freeform 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13" name="Group 9"/>
          <p:cNvGrpSpPr>
            <a:grpSpLocks/>
          </p:cNvGrpSpPr>
          <p:nvPr/>
        </p:nvGrpSpPr>
        <p:grpSpPr bwMode="auto">
          <a:xfrm>
            <a:off x="3556000" y="381000"/>
            <a:ext cx="101600" cy="152400"/>
            <a:chOff x="1816" y="2496"/>
            <a:chExt cx="64" cy="96"/>
          </a:xfrm>
        </p:grpSpPr>
        <p:sp>
          <p:nvSpPr>
            <p:cNvPr id="149514" name="AutoShape 1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15" name="Freeform 1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16" name="Group 12"/>
          <p:cNvGrpSpPr>
            <a:grpSpLocks/>
          </p:cNvGrpSpPr>
          <p:nvPr/>
        </p:nvGrpSpPr>
        <p:grpSpPr bwMode="auto">
          <a:xfrm>
            <a:off x="2438400" y="381000"/>
            <a:ext cx="101600" cy="152400"/>
            <a:chOff x="1816" y="2496"/>
            <a:chExt cx="64" cy="96"/>
          </a:xfrm>
        </p:grpSpPr>
        <p:sp>
          <p:nvSpPr>
            <p:cNvPr id="149517" name="AutoShape 1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18" name="Freeform 1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19" name="Group 15"/>
          <p:cNvGrpSpPr>
            <a:grpSpLocks/>
          </p:cNvGrpSpPr>
          <p:nvPr/>
        </p:nvGrpSpPr>
        <p:grpSpPr bwMode="auto">
          <a:xfrm>
            <a:off x="2667000" y="381000"/>
            <a:ext cx="101600" cy="152400"/>
            <a:chOff x="1816" y="2496"/>
            <a:chExt cx="64" cy="96"/>
          </a:xfrm>
        </p:grpSpPr>
        <p:sp>
          <p:nvSpPr>
            <p:cNvPr id="149520" name="AutoShape 1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21" name="Freeform 1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22" name="Group 18"/>
          <p:cNvGrpSpPr>
            <a:grpSpLocks/>
          </p:cNvGrpSpPr>
          <p:nvPr/>
        </p:nvGrpSpPr>
        <p:grpSpPr bwMode="auto">
          <a:xfrm>
            <a:off x="3352800" y="381000"/>
            <a:ext cx="101600" cy="152400"/>
            <a:chOff x="1816" y="2496"/>
            <a:chExt cx="64" cy="96"/>
          </a:xfrm>
        </p:grpSpPr>
        <p:sp>
          <p:nvSpPr>
            <p:cNvPr id="149523" name="AutoShape 1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24" name="Freeform 2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25" name="Group 21"/>
          <p:cNvGrpSpPr>
            <a:grpSpLocks/>
          </p:cNvGrpSpPr>
          <p:nvPr/>
        </p:nvGrpSpPr>
        <p:grpSpPr bwMode="auto">
          <a:xfrm>
            <a:off x="3124200" y="381000"/>
            <a:ext cx="101600" cy="152400"/>
            <a:chOff x="1816" y="2496"/>
            <a:chExt cx="64" cy="96"/>
          </a:xfrm>
        </p:grpSpPr>
        <p:sp>
          <p:nvSpPr>
            <p:cNvPr id="149526" name="AutoShape 2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27" name="Freeform 2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28" name="Group 24"/>
          <p:cNvGrpSpPr>
            <a:grpSpLocks/>
          </p:cNvGrpSpPr>
          <p:nvPr/>
        </p:nvGrpSpPr>
        <p:grpSpPr bwMode="auto">
          <a:xfrm>
            <a:off x="2895600" y="381000"/>
            <a:ext cx="101600" cy="152400"/>
            <a:chOff x="1816" y="2496"/>
            <a:chExt cx="64" cy="96"/>
          </a:xfrm>
        </p:grpSpPr>
        <p:sp>
          <p:nvSpPr>
            <p:cNvPr id="149529" name="AutoShape 2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30" name="Freeform 2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31" name="Group 27"/>
          <p:cNvGrpSpPr>
            <a:grpSpLocks/>
          </p:cNvGrpSpPr>
          <p:nvPr/>
        </p:nvGrpSpPr>
        <p:grpSpPr bwMode="auto">
          <a:xfrm>
            <a:off x="4013200" y="381000"/>
            <a:ext cx="101600" cy="152400"/>
            <a:chOff x="1816" y="2496"/>
            <a:chExt cx="64" cy="96"/>
          </a:xfrm>
        </p:grpSpPr>
        <p:sp>
          <p:nvSpPr>
            <p:cNvPr id="149532" name="AutoShape 2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33" name="Freeform 2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34" name="Group 30"/>
          <p:cNvGrpSpPr>
            <a:grpSpLocks/>
          </p:cNvGrpSpPr>
          <p:nvPr/>
        </p:nvGrpSpPr>
        <p:grpSpPr bwMode="auto">
          <a:xfrm>
            <a:off x="4241800" y="381000"/>
            <a:ext cx="101600" cy="152400"/>
            <a:chOff x="1816" y="2496"/>
            <a:chExt cx="64" cy="96"/>
          </a:xfrm>
        </p:grpSpPr>
        <p:sp>
          <p:nvSpPr>
            <p:cNvPr id="149535" name="AutoShape 3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36" name="Freeform 3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37" name="Group 33"/>
          <p:cNvGrpSpPr>
            <a:grpSpLocks/>
          </p:cNvGrpSpPr>
          <p:nvPr/>
        </p:nvGrpSpPr>
        <p:grpSpPr bwMode="auto">
          <a:xfrm>
            <a:off x="4470400" y="381000"/>
            <a:ext cx="101600" cy="152400"/>
            <a:chOff x="1816" y="2496"/>
            <a:chExt cx="64" cy="96"/>
          </a:xfrm>
        </p:grpSpPr>
        <p:sp>
          <p:nvSpPr>
            <p:cNvPr id="149538" name="AutoShape 3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39" name="Freeform 3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40" name="Group 36"/>
          <p:cNvGrpSpPr>
            <a:grpSpLocks/>
          </p:cNvGrpSpPr>
          <p:nvPr/>
        </p:nvGrpSpPr>
        <p:grpSpPr bwMode="auto">
          <a:xfrm>
            <a:off x="4699000" y="381000"/>
            <a:ext cx="101600" cy="152400"/>
            <a:chOff x="1816" y="2496"/>
            <a:chExt cx="64" cy="96"/>
          </a:xfrm>
        </p:grpSpPr>
        <p:sp>
          <p:nvSpPr>
            <p:cNvPr id="149541" name="AutoShape 3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42" name="Freeform 3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43" name="Group 39"/>
          <p:cNvGrpSpPr>
            <a:grpSpLocks/>
          </p:cNvGrpSpPr>
          <p:nvPr/>
        </p:nvGrpSpPr>
        <p:grpSpPr bwMode="auto">
          <a:xfrm>
            <a:off x="4927600" y="381000"/>
            <a:ext cx="101600" cy="152400"/>
            <a:chOff x="1816" y="2496"/>
            <a:chExt cx="64" cy="96"/>
          </a:xfrm>
        </p:grpSpPr>
        <p:sp>
          <p:nvSpPr>
            <p:cNvPr id="149544" name="AutoShape 4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45" name="Freeform 4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46" name="Group 42"/>
          <p:cNvGrpSpPr>
            <a:grpSpLocks/>
          </p:cNvGrpSpPr>
          <p:nvPr/>
        </p:nvGrpSpPr>
        <p:grpSpPr bwMode="auto">
          <a:xfrm>
            <a:off x="5156200" y="381000"/>
            <a:ext cx="101600" cy="152400"/>
            <a:chOff x="1816" y="2496"/>
            <a:chExt cx="64" cy="96"/>
          </a:xfrm>
        </p:grpSpPr>
        <p:sp>
          <p:nvSpPr>
            <p:cNvPr id="149547" name="AutoShape 4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48" name="Freeform 4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49" name="Group 45"/>
          <p:cNvGrpSpPr>
            <a:grpSpLocks/>
          </p:cNvGrpSpPr>
          <p:nvPr/>
        </p:nvGrpSpPr>
        <p:grpSpPr bwMode="auto">
          <a:xfrm>
            <a:off x="5384800" y="381000"/>
            <a:ext cx="101600" cy="152400"/>
            <a:chOff x="1816" y="2496"/>
            <a:chExt cx="64" cy="96"/>
          </a:xfrm>
        </p:grpSpPr>
        <p:sp>
          <p:nvSpPr>
            <p:cNvPr id="149550" name="AutoShape 4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51" name="Freeform 4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52" name="Group 48"/>
          <p:cNvGrpSpPr>
            <a:grpSpLocks/>
          </p:cNvGrpSpPr>
          <p:nvPr/>
        </p:nvGrpSpPr>
        <p:grpSpPr bwMode="auto">
          <a:xfrm>
            <a:off x="5613400" y="381000"/>
            <a:ext cx="101600" cy="152400"/>
            <a:chOff x="1816" y="2496"/>
            <a:chExt cx="64" cy="96"/>
          </a:xfrm>
        </p:grpSpPr>
        <p:sp>
          <p:nvSpPr>
            <p:cNvPr id="149553" name="AutoShape 4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54" name="Freeform 5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55" name="Group 51"/>
          <p:cNvGrpSpPr>
            <a:grpSpLocks/>
          </p:cNvGrpSpPr>
          <p:nvPr/>
        </p:nvGrpSpPr>
        <p:grpSpPr bwMode="auto">
          <a:xfrm>
            <a:off x="5842000" y="381000"/>
            <a:ext cx="101600" cy="152400"/>
            <a:chOff x="1816" y="2496"/>
            <a:chExt cx="64" cy="96"/>
          </a:xfrm>
        </p:grpSpPr>
        <p:sp>
          <p:nvSpPr>
            <p:cNvPr id="149556" name="AutoShape 5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57" name="Freeform 5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58" name="Group 54"/>
          <p:cNvGrpSpPr>
            <a:grpSpLocks/>
          </p:cNvGrpSpPr>
          <p:nvPr/>
        </p:nvGrpSpPr>
        <p:grpSpPr bwMode="auto">
          <a:xfrm>
            <a:off x="6070600" y="381000"/>
            <a:ext cx="101600" cy="152400"/>
            <a:chOff x="1816" y="2496"/>
            <a:chExt cx="64" cy="96"/>
          </a:xfrm>
        </p:grpSpPr>
        <p:sp>
          <p:nvSpPr>
            <p:cNvPr id="149559" name="AutoShape 5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60" name="Freeform 5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61" name="Group 57"/>
          <p:cNvGrpSpPr>
            <a:grpSpLocks/>
          </p:cNvGrpSpPr>
          <p:nvPr/>
        </p:nvGrpSpPr>
        <p:grpSpPr bwMode="auto">
          <a:xfrm>
            <a:off x="6299200" y="381000"/>
            <a:ext cx="101600" cy="152400"/>
            <a:chOff x="1816" y="2496"/>
            <a:chExt cx="64" cy="96"/>
          </a:xfrm>
        </p:grpSpPr>
        <p:sp>
          <p:nvSpPr>
            <p:cNvPr id="149562" name="AutoShape 5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63" name="Freeform 5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64" name="Group 60"/>
          <p:cNvGrpSpPr>
            <a:grpSpLocks/>
          </p:cNvGrpSpPr>
          <p:nvPr/>
        </p:nvGrpSpPr>
        <p:grpSpPr bwMode="auto">
          <a:xfrm>
            <a:off x="6527800" y="381000"/>
            <a:ext cx="101600" cy="152400"/>
            <a:chOff x="1816" y="2496"/>
            <a:chExt cx="64" cy="96"/>
          </a:xfrm>
        </p:grpSpPr>
        <p:sp>
          <p:nvSpPr>
            <p:cNvPr id="149565" name="AutoShape 6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66" name="Freeform 6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67" name="Group 63"/>
          <p:cNvGrpSpPr>
            <a:grpSpLocks/>
          </p:cNvGrpSpPr>
          <p:nvPr/>
        </p:nvGrpSpPr>
        <p:grpSpPr bwMode="auto">
          <a:xfrm rot="-10177364">
            <a:off x="2413000" y="609600"/>
            <a:ext cx="101600" cy="152400"/>
            <a:chOff x="1816" y="2496"/>
            <a:chExt cx="64" cy="96"/>
          </a:xfrm>
        </p:grpSpPr>
        <p:sp>
          <p:nvSpPr>
            <p:cNvPr id="149568" name="AutoShape 6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69" name="Freeform 6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70" name="Group 66"/>
          <p:cNvGrpSpPr>
            <a:grpSpLocks/>
          </p:cNvGrpSpPr>
          <p:nvPr/>
        </p:nvGrpSpPr>
        <p:grpSpPr bwMode="auto">
          <a:xfrm rot="10800000">
            <a:off x="2895600" y="609600"/>
            <a:ext cx="101600" cy="152400"/>
            <a:chOff x="1816" y="2496"/>
            <a:chExt cx="64" cy="96"/>
          </a:xfrm>
        </p:grpSpPr>
        <p:sp>
          <p:nvSpPr>
            <p:cNvPr id="149571" name="AutoShape 6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72" name="Freeform 6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73" name="Group 69"/>
          <p:cNvGrpSpPr>
            <a:grpSpLocks/>
          </p:cNvGrpSpPr>
          <p:nvPr/>
        </p:nvGrpSpPr>
        <p:grpSpPr bwMode="auto">
          <a:xfrm rot="10800000">
            <a:off x="2667000" y="609600"/>
            <a:ext cx="101600" cy="152400"/>
            <a:chOff x="1816" y="2496"/>
            <a:chExt cx="64" cy="96"/>
          </a:xfrm>
        </p:grpSpPr>
        <p:sp>
          <p:nvSpPr>
            <p:cNvPr id="149574" name="AutoShape 7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75" name="Freeform 7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76" name="Group 72"/>
          <p:cNvGrpSpPr>
            <a:grpSpLocks/>
          </p:cNvGrpSpPr>
          <p:nvPr/>
        </p:nvGrpSpPr>
        <p:grpSpPr bwMode="auto">
          <a:xfrm rot="10800000">
            <a:off x="3124200" y="609600"/>
            <a:ext cx="101600" cy="152400"/>
            <a:chOff x="1816" y="2496"/>
            <a:chExt cx="64" cy="96"/>
          </a:xfrm>
        </p:grpSpPr>
        <p:sp>
          <p:nvSpPr>
            <p:cNvPr id="149577" name="AutoShape 7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78" name="Freeform 7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79" name="Group 75"/>
          <p:cNvGrpSpPr>
            <a:grpSpLocks/>
          </p:cNvGrpSpPr>
          <p:nvPr/>
        </p:nvGrpSpPr>
        <p:grpSpPr bwMode="auto">
          <a:xfrm rot="10800000">
            <a:off x="3352800" y="609600"/>
            <a:ext cx="101600" cy="152400"/>
            <a:chOff x="1816" y="2496"/>
            <a:chExt cx="64" cy="96"/>
          </a:xfrm>
        </p:grpSpPr>
        <p:sp>
          <p:nvSpPr>
            <p:cNvPr id="149580" name="AutoShape 7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81" name="Freeform 7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82" name="Group 78"/>
          <p:cNvGrpSpPr>
            <a:grpSpLocks/>
          </p:cNvGrpSpPr>
          <p:nvPr/>
        </p:nvGrpSpPr>
        <p:grpSpPr bwMode="auto">
          <a:xfrm rot="10800000">
            <a:off x="3556000" y="609600"/>
            <a:ext cx="101600" cy="152400"/>
            <a:chOff x="1816" y="2496"/>
            <a:chExt cx="64" cy="96"/>
          </a:xfrm>
        </p:grpSpPr>
        <p:sp>
          <p:nvSpPr>
            <p:cNvPr id="149583" name="AutoShape 7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84" name="Freeform 8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85" name="Group 81"/>
          <p:cNvGrpSpPr>
            <a:grpSpLocks/>
          </p:cNvGrpSpPr>
          <p:nvPr/>
        </p:nvGrpSpPr>
        <p:grpSpPr bwMode="auto">
          <a:xfrm rot="10800000">
            <a:off x="3784600" y="609600"/>
            <a:ext cx="101600" cy="152400"/>
            <a:chOff x="1816" y="2496"/>
            <a:chExt cx="64" cy="96"/>
          </a:xfrm>
        </p:grpSpPr>
        <p:sp>
          <p:nvSpPr>
            <p:cNvPr id="149586" name="AutoShape 8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87" name="Freeform 8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88" name="Group 84"/>
          <p:cNvGrpSpPr>
            <a:grpSpLocks/>
          </p:cNvGrpSpPr>
          <p:nvPr/>
        </p:nvGrpSpPr>
        <p:grpSpPr bwMode="auto">
          <a:xfrm rot="10800000">
            <a:off x="4013200" y="609600"/>
            <a:ext cx="101600" cy="152400"/>
            <a:chOff x="1816" y="2496"/>
            <a:chExt cx="64" cy="96"/>
          </a:xfrm>
        </p:grpSpPr>
        <p:sp>
          <p:nvSpPr>
            <p:cNvPr id="149589" name="AutoShape 8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90" name="Freeform 8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91" name="Group 87"/>
          <p:cNvGrpSpPr>
            <a:grpSpLocks/>
          </p:cNvGrpSpPr>
          <p:nvPr/>
        </p:nvGrpSpPr>
        <p:grpSpPr bwMode="auto">
          <a:xfrm rot="10800000">
            <a:off x="4241800" y="609600"/>
            <a:ext cx="101600" cy="152400"/>
            <a:chOff x="1816" y="2496"/>
            <a:chExt cx="64" cy="96"/>
          </a:xfrm>
        </p:grpSpPr>
        <p:sp>
          <p:nvSpPr>
            <p:cNvPr id="149592" name="AutoShape 8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93" name="Freeform 8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94" name="Group 90"/>
          <p:cNvGrpSpPr>
            <a:grpSpLocks/>
          </p:cNvGrpSpPr>
          <p:nvPr/>
        </p:nvGrpSpPr>
        <p:grpSpPr bwMode="auto">
          <a:xfrm rot="10800000">
            <a:off x="4470400" y="609600"/>
            <a:ext cx="101600" cy="152400"/>
            <a:chOff x="1816" y="2496"/>
            <a:chExt cx="64" cy="96"/>
          </a:xfrm>
        </p:grpSpPr>
        <p:sp>
          <p:nvSpPr>
            <p:cNvPr id="149595" name="AutoShape 9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96" name="Freeform 9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597" name="Group 93"/>
          <p:cNvGrpSpPr>
            <a:grpSpLocks/>
          </p:cNvGrpSpPr>
          <p:nvPr/>
        </p:nvGrpSpPr>
        <p:grpSpPr bwMode="auto">
          <a:xfrm rot="10800000">
            <a:off x="4724400" y="609600"/>
            <a:ext cx="101600" cy="152400"/>
            <a:chOff x="1816" y="2496"/>
            <a:chExt cx="64" cy="96"/>
          </a:xfrm>
        </p:grpSpPr>
        <p:sp>
          <p:nvSpPr>
            <p:cNvPr id="149598" name="AutoShape 9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599" name="Freeform 9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00" name="Group 96"/>
          <p:cNvGrpSpPr>
            <a:grpSpLocks/>
          </p:cNvGrpSpPr>
          <p:nvPr/>
        </p:nvGrpSpPr>
        <p:grpSpPr bwMode="auto">
          <a:xfrm rot="10800000">
            <a:off x="4927600" y="609600"/>
            <a:ext cx="101600" cy="152400"/>
            <a:chOff x="1816" y="2496"/>
            <a:chExt cx="64" cy="96"/>
          </a:xfrm>
        </p:grpSpPr>
        <p:sp>
          <p:nvSpPr>
            <p:cNvPr id="149601" name="AutoShape 9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02" name="Freeform 9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03" name="Group 99"/>
          <p:cNvGrpSpPr>
            <a:grpSpLocks/>
          </p:cNvGrpSpPr>
          <p:nvPr/>
        </p:nvGrpSpPr>
        <p:grpSpPr bwMode="auto">
          <a:xfrm rot="10800000">
            <a:off x="5156200" y="609600"/>
            <a:ext cx="101600" cy="152400"/>
            <a:chOff x="1816" y="2496"/>
            <a:chExt cx="64" cy="96"/>
          </a:xfrm>
        </p:grpSpPr>
        <p:sp>
          <p:nvSpPr>
            <p:cNvPr id="149604" name="AutoShape 10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05" name="Freeform 10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06" name="Group 102"/>
          <p:cNvGrpSpPr>
            <a:grpSpLocks/>
          </p:cNvGrpSpPr>
          <p:nvPr/>
        </p:nvGrpSpPr>
        <p:grpSpPr bwMode="auto">
          <a:xfrm rot="10800000">
            <a:off x="5384800" y="609600"/>
            <a:ext cx="101600" cy="152400"/>
            <a:chOff x="1816" y="2496"/>
            <a:chExt cx="64" cy="96"/>
          </a:xfrm>
        </p:grpSpPr>
        <p:sp>
          <p:nvSpPr>
            <p:cNvPr id="149607" name="AutoShape 10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08" name="Freeform 10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09" name="Group 105"/>
          <p:cNvGrpSpPr>
            <a:grpSpLocks/>
          </p:cNvGrpSpPr>
          <p:nvPr/>
        </p:nvGrpSpPr>
        <p:grpSpPr bwMode="auto">
          <a:xfrm rot="10800000">
            <a:off x="5613400" y="609600"/>
            <a:ext cx="101600" cy="152400"/>
            <a:chOff x="1816" y="2496"/>
            <a:chExt cx="64" cy="96"/>
          </a:xfrm>
        </p:grpSpPr>
        <p:sp>
          <p:nvSpPr>
            <p:cNvPr id="149610" name="AutoShape 10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11" name="Freeform 10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12" name="Group 108"/>
          <p:cNvGrpSpPr>
            <a:grpSpLocks/>
          </p:cNvGrpSpPr>
          <p:nvPr/>
        </p:nvGrpSpPr>
        <p:grpSpPr bwMode="auto">
          <a:xfrm rot="10800000">
            <a:off x="5867400" y="609600"/>
            <a:ext cx="101600" cy="152400"/>
            <a:chOff x="1816" y="2496"/>
            <a:chExt cx="64" cy="96"/>
          </a:xfrm>
        </p:grpSpPr>
        <p:sp>
          <p:nvSpPr>
            <p:cNvPr id="149613" name="AutoShape 10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14" name="Freeform 11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15" name="Group 111"/>
          <p:cNvGrpSpPr>
            <a:grpSpLocks/>
          </p:cNvGrpSpPr>
          <p:nvPr/>
        </p:nvGrpSpPr>
        <p:grpSpPr bwMode="auto">
          <a:xfrm rot="10800000">
            <a:off x="6070600" y="609600"/>
            <a:ext cx="101600" cy="152400"/>
            <a:chOff x="1816" y="2496"/>
            <a:chExt cx="64" cy="96"/>
          </a:xfrm>
        </p:grpSpPr>
        <p:sp>
          <p:nvSpPr>
            <p:cNvPr id="149616" name="AutoShape 11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17" name="Freeform 11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18" name="Group 114"/>
          <p:cNvGrpSpPr>
            <a:grpSpLocks/>
          </p:cNvGrpSpPr>
          <p:nvPr/>
        </p:nvGrpSpPr>
        <p:grpSpPr bwMode="auto">
          <a:xfrm rot="10800000">
            <a:off x="6299200" y="609600"/>
            <a:ext cx="101600" cy="152400"/>
            <a:chOff x="1816" y="2496"/>
            <a:chExt cx="64" cy="96"/>
          </a:xfrm>
        </p:grpSpPr>
        <p:sp>
          <p:nvSpPr>
            <p:cNvPr id="149619" name="AutoShape 11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20" name="Freeform 11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21" name="Group 117"/>
          <p:cNvGrpSpPr>
            <a:grpSpLocks/>
          </p:cNvGrpSpPr>
          <p:nvPr/>
        </p:nvGrpSpPr>
        <p:grpSpPr bwMode="auto">
          <a:xfrm rot="10800000">
            <a:off x="6527800" y="609600"/>
            <a:ext cx="101600" cy="152400"/>
            <a:chOff x="1816" y="2496"/>
            <a:chExt cx="64" cy="96"/>
          </a:xfrm>
        </p:grpSpPr>
        <p:sp>
          <p:nvSpPr>
            <p:cNvPr id="149622" name="AutoShape 11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23" name="Freeform 11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149624" name="Freeform 120"/>
          <p:cNvSpPr>
            <a:spLocks/>
          </p:cNvSpPr>
          <p:nvPr/>
        </p:nvSpPr>
        <p:spPr bwMode="auto">
          <a:xfrm>
            <a:off x="3390900" y="3048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625" name="Freeform 121"/>
          <p:cNvSpPr>
            <a:spLocks/>
          </p:cNvSpPr>
          <p:nvPr/>
        </p:nvSpPr>
        <p:spPr bwMode="auto">
          <a:xfrm>
            <a:off x="4305300" y="3048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626" name="Freeform 122"/>
          <p:cNvSpPr>
            <a:spLocks/>
          </p:cNvSpPr>
          <p:nvPr/>
        </p:nvSpPr>
        <p:spPr bwMode="auto">
          <a:xfrm>
            <a:off x="5143500" y="3175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627" name="Freeform 123"/>
          <p:cNvSpPr>
            <a:spLocks/>
          </p:cNvSpPr>
          <p:nvPr/>
        </p:nvSpPr>
        <p:spPr bwMode="auto">
          <a:xfrm>
            <a:off x="5981700" y="3048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628" name="Freeform 124"/>
          <p:cNvSpPr>
            <a:spLocks/>
          </p:cNvSpPr>
          <p:nvPr/>
        </p:nvSpPr>
        <p:spPr bwMode="auto">
          <a:xfrm>
            <a:off x="2705100" y="3048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grpSp>
        <p:nvGrpSpPr>
          <p:cNvPr id="149630" name="Group 126"/>
          <p:cNvGrpSpPr>
            <a:grpSpLocks/>
          </p:cNvGrpSpPr>
          <p:nvPr/>
        </p:nvGrpSpPr>
        <p:grpSpPr bwMode="auto">
          <a:xfrm>
            <a:off x="2743200" y="762000"/>
            <a:ext cx="152400" cy="381000"/>
            <a:chOff x="1728" y="2736"/>
            <a:chExt cx="96" cy="240"/>
          </a:xfrm>
        </p:grpSpPr>
        <p:sp>
          <p:nvSpPr>
            <p:cNvPr id="149631" name="Rectangle 127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32" name="Line 128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3429000" y="762000"/>
            <a:ext cx="152400" cy="381000"/>
            <a:chOff x="1728" y="2736"/>
            <a:chExt cx="96" cy="240"/>
          </a:xfrm>
        </p:grpSpPr>
        <p:sp>
          <p:nvSpPr>
            <p:cNvPr id="149634" name="Rectangle 130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35" name="Line 131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36" name="Group 132"/>
          <p:cNvGrpSpPr>
            <a:grpSpLocks/>
          </p:cNvGrpSpPr>
          <p:nvPr/>
        </p:nvGrpSpPr>
        <p:grpSpPr bwMode="auto">
          <a:xfrm>
            <a:off x="4343400" y="762000"/>
            <a:ext cx="152400" cy="381000"/>
            <a:chOff x="1728" y="2736"/>
            <a:chExt cx="96" cy="240"/>
          </a:xfrm>
        </p:grpSpPr>
        <p:sp>
          <p:nvSpPr>
            <p:cNvPr id="149637" name="Rectangle 133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38" name="Line 134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39" name="Group 135"/>
          <p:cNvGrpSpPr>
            <a:grpSpLocks/>
          </p:cNvGrpSpPr>
          <p:nvPr/>
        </p:nvGrpSpPr>
        <p:grpSpPr bwMode="auto">
          <a:xfrm>
            <a:off x="5181600" y="762000"/>
            <a:ext cx="152400" cy="381000"/>
            <a:chOff x="1728" y="2736"/>
            <a:chExt cx="96" cy="240"/>
          </a:xfrm>
        </p:grpSpPr>
        <p:sp>
          <p:nvSpPr>
            <p:cNvPr id="149640" name="Rectangle 136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41" name="Line 137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42" name="Group 138"/>
          <p:cNvGrpSpPr>
            <a:grpSpLocks/>
          </p:cNvGrpSpPr>
          <p:nvPr/>
        </p:nvGrpSpPr>
        <p:grpSpPr bwMode="auto">
          <a:xfrm>
            <a:off x="6019800" y="762000"/>
            <a:ext cx="152400" cy="381000"/>
            <a:chOff x="1728" y="2736"/>
            <a:chExt cx="96" cy="240"/>
          </a:xfrm>
        </p:grpSpPr>
        <p:sp>
          <p:nvSpPr>
            <p:cNvPr id="149643" name="Rectangle 139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44" name="Line 140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149629" name="Line 125"/>
          <p:cNvSpPr>
            <a:spLocks noChangeShapeType="1"/>
          </p:cNvSpPr>
          <p:nvPr/>
        </p:nvSpPr>
        <p:spPr bwMode="auto">
          <a:xfrm>
            <a:off x="2895600" y="2438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grpSp>
        <p:nvGrpSpPr>
          <p:cNvPr id="149645" name="Group 141"/>
          <p:cNvGrpSpPr>
            <a:grpSpLocks/>
          </p:cNvGrpSpPr>
          <p:nvPr/>
        </p:nvGrpSpPr>
        <p:grpSpPr bwMode="auto">
          <a:xfrm>
            <a:off x="2667000" y="1600200"/>
            <a:ext cx="304800" cy="457200"/>
            <a:chOff x="1680" y="3120"/>
            <a:chExt cx="192" cy="288"/>
          </a:xfrm>
        </p:grpSpPr>
        <p:sp>
          <p:nvSpPr>
            <p:cNvPr id="149646" name="Line 142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47" name="Line 143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48" name="Line 144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49" name="Line 145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50" name="Group 146"/>
          <p:cNvGrpSpPr>
            <a:grpSpLocks/>
          </p:cNvGrpSpPr>
          <p:nvPr/>
        </p:nvGrpSpPr>
        <p:grpSpPr bwMode="auto">
          <a:xfrm>
            <a:off x="3352800" y="1600200"/>
            <a:ext cx="304800" cy="457200"/>
            <a:chOff x="1680" y="3120"/>
            <a:chExt cx="192" cy="288"/>
          </a:xfrm>
        </p:grpSpPr>
        <p:sp>
          <p:nvSpPr>
            <p:cNvPr id="149651" name="Line 147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2" name="Line 148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3" name="Line 149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4" name="Line 150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55" name="Group 151"/>
          <p:cNvGrpSpPr>
            <a:grpSpLocks/>
          </p:cNvGrpSpPr>
          <p:nvPr/>
        </p:nvGrpSpPr>
        <p:grpSpPr bwMode="auto">
          <a:xfrm>
            <a:off x="4267200" y="1600200"/>
            <a:ext cx="304800" cy="457200"/>
            <a:chOff x="1680" y="3120"/>
            <a:chExt cx="192" cy="288"/>
          </a:xfrm>
        </p:grpSpPr>
        <p:sp>
          <p:nvSpPr>
            <p:cNvPr id="149656" name="Line 152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7" name="Line 153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8" name="Line 154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59" name="Line 155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60" name="Group 156"/>
          <p:cNvGrpSpPr>
            <a:grpSpLocks/>
          </p:cNvGrpSpPr>
          <p:nvPr/>
        </p:nvGrpSpPr>
        <p:grpSpPr bwMode="auto">
          <a:xfrm>
            <a:off x="5105400" y="1600200"/>
            <a:ext cx="304800" cy="457200"/>
            <a:chOff x="1680" y="3120"/>
            <a:chExt cx="192" cy="288"/>
          </a:xfrm>
        </p:grpSpPr>
        <p:sp>
          <p:nvSpPr>
            <p:cNvPr id="149661" name="Line 157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2" name="Line 158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3" name="Line 159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4" name="Line 160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65" name="Group 161"/>
          <p:cNvGrpSpPr>
            <a:grpSpLocks/>
          </p:cNvGrpSpPr>
          <p:nvPr/>
        </p:nvGrpSpPr>
        <p:grpSpPr bwMode="auto">
          <a:xfrm>
            <a:off x="5943600" y="1600200"/>
            <a:ext cx="304800" cy="457200"/>
            <a:chOff x="1680" y="3120"/>
            <a:chExt cx="192" cy="288"/>
          </a:xfrm>
        </p:grpSpPr>
        <p:sp>
          <p:nvSpPr>
            <p:cNvPr id="149666" name="Line 162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7" name="Line 163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8" name="Line 164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669" name="Line 165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149670" name="AutoShape 166"/>
          <p:cNvSpPr>
            <a:spLocks noChangeArrowheads="1"/>
          </p:cNvSpPr>
          <p:nvPr/>
        </p:nvSpPr>
        <p:spPr bwMode="auto">
          <a:xfrm>
            <a:off x="1828800" y="20574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49671" name="AutoShape 167"/>
          <p:cNvSpPr>
            <a:spLocks noChangeArrowheads="1"/>
          </p:cNvSpPr>
          <p:nvPr/>
        </p:nvSpPr>
        <p:spPr bwMode="auto">
          <a:xfrm>
            <a:off x="4648200" y="20574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49673" name="AutoShape 169"/>
          <p:cNvSpPr>
            <a:spLocks noChangeArrowheads="1"/>
          </p:cNvSpPr>
          <p:nvPr/>
        </p:nvSpPr>
        <p:spPr bwMode="auto">
          <a:xfrm rot="16200000">
            <a:off x="4381500" y="876300"/>
            <a:ext cx="457200" cy="5715000"/>
          </a:xfrm>
          <a:prstGeom prst="flowChartOnlineStorage">
            <a:avLst/>
          </a:prstGeom>
          <a:gradFill rotWithShape="1">
            <a:gsLst>
              <a:gs pos="0">
                <a:srgbClr val="CDEFFB"/>
              </a:gs>
              <a:gs pos="50000">
                <a:srgbClr val="FFFFC9"/>
              </a:gs>
              <a:gs pos="100000">
                <a:srgbClr val="CDEFFB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grpSp>
        <p:nvGrpSpPr>
          <p:cNvPr id="149674" name="Group 170"/>
          <p:cNvGrpSpPr>
            <a:grpSpLocks/>
          </p:cNvGrpSpPr>
          <p:nvPr/>
        </p:nvGrpSpPr>
        <p:grpSpPr bwMode="auto">
          <a:xfrm>
            <a:off x="3784600" y="3581400"/>
            <a:ext cx="101600" cy="152400"/>
            <a:chOff x="1816" y="2496"/>
            <a:chExt cx="64" cy="96"/>
          </a:xfrm>
        </p:grpSpPr>
        <p:sp>
          <p:nvSpPr>
            <p:cNvPr id="149675" name="AutoShape 17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76" name="Freeform 17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77" name="Group 173"/>
          <p:cNvGrpSpPr>
            <a:grpSpLocks/>
          </p:cNvGrpSpPr>
          <p:nvPr/>
        </p:nvGrpSpPr>
        <p:grpSpPr bwMode="auto">
          <a:xfrm>
            <a:off x="3556000" y="3581400"/>
            <a:ext cx="101600" cy="152400"/>
            <a:chOff x="1816" y="2496"/>
            <a:chExt cx="64" cy="96"/>
          </a:xfrm>
        </p:grpSpPr>
        <p:sp>
          <p:nvSpPr>
            <p:cNvPr id="149678" name="AutoShape 17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79" name="Freeform 17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80" name="Group 176"/>
          <p:cNvGrpSpPr>
            <a:grpSpLocks/>
          </p:cNvGrpSpPr>
          <p:nvPr/>
        </p:nvGrpSpPr>
        <p:grpSpPr bwMode="auto">
          <a:xfrm>
            <a:off x="2438400" y="3581400"/>
            <a:ext cx="101600" cy="152400"/>
            <a:chOff x="1816" y="2496"/>
            <a:chExt cx="64" cy="96"/>
          </a:xfrm>
        </p:grpSpPr>
        <p:sp>
          <p:nvSpPr>
            <p:cNvPr id="149681" name="AutoShape 17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82" name="Freeform 17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83" name="Group 179"/>
          <p:cNvGrpSpPr>
            <a:grpSpLocks/>
          </p:cNvGrpSpPr>
          <p:nvPr/>
        </p:nvGrpSpPr>
        <p:grpSpPr bwMode="auto">
          <a:xfrm>
            <a:off x="2667000" y="3581400"/>
            <a:ext cx="101600" cy="152400"/>
            <a:chOff x="1816" y="2496"/>
            <a:chExt cx="64" cy="96"/>
          </a:xfrm>
        </p:grpSpPr>
        <p:sp>
          <p:nvSpPr>
            <p:cNvPr id="149684" name="AutoShape 18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85" name="Freeform 18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86" name="Group 182"/>
          <p:cNvGrpSpPr>
            <a:grpSpLocks/>
          </p:cNvGrpSpPr>
          <p:nvPr/>
        </p:nvGrpSpPr>
        <p:grpSpPr bwMode="auto">
          <a:xfrm>
            <a:off x="3352800" y="3581400"/>
            <a:ext cx="101600" cy="152400"/>
            <a:chOff x="1816" y="2496"/>
            <a:chExt cx="64" cy="96"/>
          </a:xfrm>
        </p:grpSpPr>
        <p:sp>
          <p:nvSpPr>
            <p:cNvPr id="149687" name="AutoShape 18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88" name="Freeform 18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89" name="Group 185"/>
          <p:cNvGrpSpPr>
            <a:grpSpLocks/>
          </p:cNvGrpSpPr>
          <p:nvPr/>
        </p:nvGrpSpPr>
        <p:grpSpPr bwMode="auto">
          <a:xfrm>
            <a:off x="3124200" y="3581400"/>
            <a:ext cx="101600" cy="152400"/>
            <a:chOff x="1816" y="2496"/>
            <a:chExt cx="64" cy="96"/>
          </a:xfrm>
        </p:grpSpPr>
        <p:sp>
          <p:nvSpPr>
            <p:cNvPr id="149690" name="AutoShape 18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91" name="Freeform 18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92" name="Group 188"/>
          <p:cNvGrpSpPr>
            <a:grpSpLocks/>
          </p:cNvGrpSpPr>
          <p:nvPr/>
        </p:nvGrpSpPr>
        <p:grpSpPr bwMode="auto">
          <a:xfrm>
            <a:off x="2895600" y="3581400"/>
            <a:ext cx="101600" cy="152400"/>
            <a:chOff x="1816" y="2496"/>
            <a:chExt cx="64" cy="96"/>
          </a:xfrm>
        </p:grpSpPr>
        <p:sp>
          <p:nvSpPr>
            <p:cNvPr id="149693" name="AutoShape 18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94" name="Freeform 19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95" name="Group 191"/>
          <p:cNvGrpSpPr>
            <a:grpSpLocks/>
          </p:cNvGrpSpPr>
          <p:nvPr/>
        </p:nvGrpSpPr>
        <p:grpSpPr bwMode="auto">
          <a:xfrm>
            <a:off x="4013200" y="3581400"/>
            <a:ext cx="101600" cy="152400"/>
            <a:chOff x="1816" y="2496"/>
            <a:chExt cx="64" cy="96"/>
          </a:xfrm>
        </p:grpSpPr>
        <p:sp>
          <p:nvSpPr>
            <p:cNvPr id="149696" name="AutoShape 19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697" name="Freeform 19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698" name="Group 194"/>
          <p:cNvGrpSpPr>
            <a:grpSpLocks/>
          </p:cNvGrpSpPr>
          <p:nvPr/>
        </p:nvGrpSpPr>
        <p:grpSpPr bwMode="auto">
          <a:xfrm>
            <a:off x="4241800" y="3581400"/>
            <a:ext cx="101600" cy="152400"/>
            <a:chOff x="1816" y="2496"/>
            <a:chExt cx="64" cy="96"/>
          </a:xfrm>
        </p:grpSpPr>
        <p:sp>
          <p:nvSpPr>
            <p:cNvPr id="149699" name="AutoShape 19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00" name="Freeform 19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01" name="Group 197"/>
          <p:cNvGrpSpPr>
            <a:grpSpLocks/>
          </p:cNvGrpSpPr>
          <p:nvPr/>
        </p:nvGrpSpPr>
        <p:grpSpPr bwMode="auto">
          <a:xfrm>
            <a:off x="4470400" y="3581400"/>
            <a:ext cx="101600" cy="152400"/>
            <a:chOff x="1816" y="2496"/>
            <a:chExt cx="64" cy="96"/>
          </a:xfrm>
        </p:grpSpPr>
        <p:sp>
          <p:nvSpPr>
            <p:cNvPr id="149702" name="AutoShape 19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03" name="Freeform 19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04" name="Group 200"/>
          <p:cNvGrpSpPr>
            <a:grpSpLocks/>
          </p:cNvGrpSpPr>
          <p:nvPr/>
        </p:nvGrpSpPr>
        <p:grpSpPr bwMode="auto">
          <a:xfrm>
            <a:off x="4699000" y="3581400"/>
            <a:ext cx="101600" cy="152400"/>
            <a:chOff x="1816" y="2496"/>
            <a:chExt cx="64" cy="96"/>
          </a:xfrm>
        </p:grpSpPr>
        <p:sp>
          <p:nvSpPr>
            <p:cNvPr id="149705" name="AutoShape 20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06" name="Freeform 20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07" name="Group 203"/>
          <p:cNvGrpSpPr>
            <a:grpSpLocks/>
          </p:cNvGrpSpPr>
          <p:nvPr/>
        </p:nvGrpSpPr>
        <p:grpSpPr bwMode="auto">
          <a:xfrm>
            <a:off x="4927600" y="3581400"/>
            <a:ext cx="101600" cy="152400"/>
            <a:chOff x="1816" y="2496"/>
            <a:chExt cx="64" cy="96"/>
          </a:xfrm>
        </p:grpSpPr>
        <p:sp>
          <p:nvSpPr>
            <p:cNvPr id="149708" name="AutoShape 20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09" name="Freeform 20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10" name="Group 206"/>
          <p:cNvGrpSpPr>
            <a:grpSpLocks/>
          </p:cNvGrpSpPr>
          <p:nvPr/>
        </p:nvGrpSpPr>
        <p:grpSpPr bwMode="auto">
          <a:xfrm>
            <a:off x="5156200" y="3581400"/>
            <a:ext cx="101600" cy="152400"/>
            <a:chOff x="1816" y="2496"/>
            <a:chExt cx="64" cy="96"/>
          </a:xfrm>
        </p:grpSpPr>
        <p:sp>
          <p:nvSpPr>
            <p:cNvPr id="149711" name="AutoShape 20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12" name="Freeform 20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13" name="Group 209"/>
          <p:cNvGrpSpPr>
            <a:grpSpLocks/>
          </p:cNvGrpSpPr>
          <p:nvPr/>
        </p:nvGrpSpPr>
        <p:grpSpPr bwMode="auto">
          <a:xfrm>
            <a:off x="5384800" y="3581400"/>
            <a:ext cx="101600" cy="152400"/>
            <a:chOff x="1816" y="2496"/>
            <a:chExt cx="64" cy="96"/>
          </a:xfrm>
        </p:grpSpPr>
        <p:sp>
          <p:nvSpPr>
            <p:cNvPr id="149714" name="AutoShape 21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15" name="Freeform 21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16" name="Group 212"/>
          <p:cNvGrpSpPr>
            <a:grpSpLocks/>
          </p:cNvGrpSpPr>
          <p:nvPr/>
        </p:nvGrpSpPr>
        <p:grpSpPr bwMode="auto">
          <a:xfrm>
            <a:off x="5613400" y="3581400"/>
            <a:ext cx="101600" cy="152400"/>
            <a:chOff x="1816" y="2496"/>
            <a:chExt cx="64" cy="96"/>
          </a:xfrm>
        </p:grpSpPr>
        <p:sp>
          <p:nvSpPr>
            <p:cNvPr id="149717" name="AutoShape 21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18" name="Freeform 21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19" name="Group 215"/>
          <p:cNvGrpSpPr>
            <a:grpSpLocks/>
          </p:cNvGrpSpPr>
          <p:nvPr/>
        </p:nvGrpSpPr>
        <p:grpSpPr bwMode="auto">
          <a:xfrm>
            <a:off x="5842000" y="3581400"/>
            <a:ext cx="101600" cy="152400"/>
            <a:chOff x="1816" y="2496"/>
            <a:chExt cx="64" cy="96"/>
          </a:xfrm>
        </p:grpSpPr>
        <p:sp>
          <p:nvSpPr>
            <p:cNvPr id="149720" name="AutoShape 21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21" name="Freeform 21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22" name="Group 218"/>
          <p:cNvGrpSpPr>
            <a:grpSpLocks/>
          </p:cNvGrpSpPr>
          <p:nvPr/>
        </p:nvGrpSpPr>
        <p:grpSpPr bwMode="auto">
          <a:xfrm>
            <a:off x="6070600" y="3581400"/>
            <a:ext cx="101600" cy="152400"/>
            <a:chOff x="1816" y="2496"/>
            <a:chExt cx="64" cy="96"/>
          </a:xfrm>
        </p:grpSpPr>
        <p:sp>
          <p:nvSpPr>
            <p:cNvPr id="149723" name="AutoShape 21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24" name="Freeform 22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25" name="Group 221"/>
          <p:cNvGrpSpPr>
            <a:grpSpLocks/>
          </p:cNvGrpSpPr>
          <p:nvPr/>
        </p:nvGrpSpPr>
        <p:grpSpPr bwMode="auto">
          <a:xfrm>
            <a:off x="6299200" y="3581400"/>
            <a:ext cx="101600" cy="152400"/>
            <a:chOff x="1816" y="2496"/>
            <a:chExt cx="64" cy="96"/>
          </a:xfrm>
        </p:grpSpPr>
        <p:sp>
          <p:nvSpPr>
            <p:cNvPr id="149726" name="AutoShape 22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27" name="Freeform 22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28" name="Group 224"/>
          <p:cNvGrpSpPr>
            <a:grpSpLocks/>
          </p:cNvGrpSpPr>
          <p:nvPr/>
        </p:nvGrpSpPr>
        <p:grpSpPr bwMode="auto">
          <a:xfrm>
            <a:off x="6527800" y="3581400"/>
            <a:ext cx="101600" cy="152400"/>
            <a:chOff x="1816" y="2496"/>
            <a:chExt cx="64" cy="96"/>
          </a:xfrm>
        </p:grpSpPr>
        <p:sp>
          <p:nvSpPr>
            <p:cNvPr id="149729" name="AutoShape 22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30" name="Freeform 22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31" name="Group 227"/>
          <p:cNvGrpSpPr>
            <a:grpSpLocks/>
          </p:cNvGrpSpPr>
          <p:nvPr/>
        </p:nvGrpSpPr>
        <p:grpSpPr bwMode="auto">
          <a:xfrm rot="-10177364">
            <a:off x="2413000" y="3810000"/>
            <a:ext cx="101600" cy="152400"/>
            <a:chOff x="1816" y="2496"/>
            <a:chExt cx="64" cy="96"/>
          </a:xfrm>
        </p:grpSpPr>
        <p:sp>
          <p:nvSpPr>
            <p:cNvPr id="149732" name="AutoShape 22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33" name="Freeform 22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34" name="Group 230"/>
          <p:cNvGrpSpPr>
            <a:grpSpLocks/>
          </p:cNvGrpSpPr>
          <p:nvPr/>
        </p:nvGrpSpPr>
        <p:grpSpPr bwMode="auto">
          <a:xfrm rot="10800000">
            <a:off x="2895600" y="3810000"/>
            <a:ext cx="101600" cy="152400"/>
            <a:chOff x="1816" y="2496"/>
            <a:chExt cx="64" cy="96"/>
          </a:xfrm>
        </p:grpSpPr>
        <p:sp>
          <p:nvSpPr>
            <p:cNvPr id="149735" name="AutoShape 23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36" name="Freeform 23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37" name="Group 233"/>
          <p:cNvGrpSpPr>
            <a:grpSpLocks/>
          </p:cNvGrpSpPr>
          <p:nvPr/>
        </p:nvGrpSpPr>
        <p:grpSpPr bwMode="auto">
          <a:xfrm rot="10800000">
            <a:off x="2667000" y="3810000"/>
            <a:ext cx="101600" cy="152400"/>
            <a:chOff x="1816" y="2496"/>
            <a:chExt cx="64" cy="96"/>
          </a:xfrm>
        </p:grpSpPr>
        <p:sp>
          <p:nvSpPr>
            <p:cNvPr id="149738" name="AutoShape 23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39" name="Freeform 23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40" name="Group 236"/>
          <p:cNvGrpSpPr>
            <a:grpSpLocks/>
          </p:cNvGrpSpPr>
          <p:nvPr/>
        </p:nvGrpSpPr>
        <p:grpSpPr bwMode="auto">
          <a:xfrm rot="10800000">
            <a:off x="3124200" y="3810000"/>
            <a:ext cx="101600" cy="152400"/>
            <a:chOff x="1816" y="2496"/>
            <a:chExt cx="64" cy="96"/>
          </a:xfrm>
        </p:grpSpPr>
        <p:sp>
          <p:nvSpPr>
            <p:cNvPr id="149741" name="AutoShape 23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42" name="Freeform 23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43" name="Group 239"/>
          <p:cNvGrpSpPr>
            <a:grpSpLocks/>
          </p:cNvGrpSpPr>
          <p:nvPr/>
        </p:nvGrpSpPr>
        <p:grpSpPr bwMode="auto">
          <a:xfrm rot="10800000">
            <a:off x="3352800" y="3810000"/>
            <a:ext cx="101600" cy="152400"/>
            <a:chOff x="1816" y="2496"/>
            <a:chExt cx="64" cy="96"/>
          </a:xfrm>
        </p:grpSpPr>
        <p:sp>
          <p:nvSpPr>
            <p:cNvPr id="149744" name="AutoShape 24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45" name="Freeform 24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46" name="Group 242"/>
          <p:cNvGrpSpPr>
            <a:grpSpLocks/>
          </p:cNvGrpSpPr>
          <p:nvPr/>
        </p:nvGrpSpPr>
        <p:grpSpPr bwMode="auto">
          <a:xfrm rot="10800000">
            <a:off x="3556000" y="3810000"/>
            <a:ext cx="101600" cy="152400"/>
            <a:chOff x="1816" y="2496"/>
            <a:chExt cx="64" cy="96"/>
          </a:xfrm>
        </p:grpSpPr>
        <p:sp>
          <p:nvSpPr>
            <p:cNvPr id="149747" name="AutoShape 24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48" name="Freeform 24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49" name="Group 245"/>
          <p:cNvGrpSpPr>
            <a:grpSpLocks/>
          </p:cNvGrpSpPr>
          <p:nvPr/>
        </p:nvGrpSpPr>
        <p:grpSpPr bwMode="auto">
          <a:xfrm rot="10800000">
            <a:off x="3784600" y="3810000"/>
            <a:ext cx="101600" cy="152400"/>
            <a:chOff x="1816" y="2496"/>
            <a:chExt cx="64" cy="96"/>
          </a:xfrm>
        </p:grpSpPr>
        <p:sp>
          <p:nvSpPr>
            <p:cNvPr id="149750" name="AutoShape 24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51" name="Freeform 24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52" name="Group 248"/>
          <p:cNvGrpSpPr>
            <a:grpSpLocks/>
          </p:cNvGrpSpPr>
          <p:nvPr/>
        </p:nvGrpSpPr>
        <p:grpSpPr bwMode="auto">
          <a:xfrm rot="10800000">
            <a:off x="4013200" y="3810000"/>
            <a:ext cx="101600" cy="152400"/>
            <a:chOff x="1816" y="2496"/>
            <a:chExt cx="64" cy="96"/>
          </a:xfrm>
        </p:grpSpPr>
        <p:sp>
          <p:nvSpPr>
            <p:cNvPr id="149753" name="AutoShape 24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54" name="Freeform 25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55" name="Group 251"/>
          <p:cNvGrpSpPr>
            <a:grpSpLocks/>
          </p:cNvGrpSpPr>
          <p:nvPr/>
        </p:nvGrpSpPr>
        <p:grpSpPr bwMode="auto">
          <a:xfrm rot="10800000">
            <a:off x="4241800" y="3810000"/>
            <a:ext cx="101600" cy="152400"/>
            <a:chOff x="1816" y="2496"/>
            <a:chExt cx="64" cy="96"/>
          </a:xfrm>
        </p:grpSpPr>
        <p:sp>
          <p:nvSpPr>
            <p:cNvPr id="149756" name="AutoShape 25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57" name="Freeform 25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58" name="Group 254"/>
          <p:cNvGrpSpPr>
            <a:grpSpLocks/>
          </p:cNvGrpSpPr>
          <p:nvPr/>
        </p:nvGrpSpPr>
        <p:grpSpPr bwMode="auto">
          <a:xfrm rot="10800000">
            <a:off x="4470400" y="3810000"/>
            <a:ext cx="101600" cy="152400"/>
            <a:chOff x="1816" y="2496"/>
            <a:chExt cx="64" cy="96"/>
          </a:xfrm>
        </p:grpSpPr>
        <p:sp>
          <p:nvSpPr>
            <p:cNvPr id="149759" name="AutoShape 255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60" name="Freeform 256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61" name="Group 257"/>
          <p:cNvGrpSpPr>
            <a:grpSpLocks/>
          </p:cNvGrpSpPr>
          <p:nvPr/>
        </p:nvGrpSpPr>
        <p:grpSpPr bwMode="auto">
          <a:xfrm rot="10800000">
            <a:off x="4724400" y="3810000"/>
            <a:ext cx="101600" cy="152400"/>
            <a:chOff x="1816" y="2496"/>
            <a:chExt cx="64" cy="96"/>
          </a:xfrm>
        </p:grpSpPr>
        <p:sp>
          <p:nvSpPr>
            <p:cNvPr id="149762" name="AutoShape 258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63" name="Freeform 259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64" name="Group 260"/>
          <p:cNvGrpSpPr>
            <a:grpSpLocks/>
          </p:cNvGrpSpPr>
          <p:nvPr/>
        </p:nvGrpSpPr>
        <p:grpSpPr bwMode="auto">
          <a:xfrm rot="10800000">
            <a:off x="4927600" y="3810000"/>
            <a:ext cx="101600" cy="152400"/>
            <a:chOff x="1816" y="2496"/>
            <a:chExt cx="64" cy="96"/>
          </a:xfrm>
        </p:grpSpPr>
        <p:sp>
          <p:nvSpPr>
            <p:cNvPr id="149765" name="AutoShape 261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66" name="Freeform 262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67" name="Group 263"/>
          <p:cNvGrpSpPr>
            <a:grpSpLocks/>
          </p:cNvGrpSpPr>
          <p:nvPr/>
        </p:nvGrpSpPr>
        <p:grpSpPr bwMode="auto">
          <a:xfrm rot="10800000">
            <a:off x="5156200" y="3810000"/>
            <a:ext cx="101600" cy="152400"/>
            <a:chOff x="1816" y="2496"/>
            <a:chExt cx="64" cy="96"/>
          </a:xfrm>
        </p:grpSpPr>
        <p:sp>
          <p:nvSpPr>
            <p:cNvPr id="149768" name="AutoShape 264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69" name="Freeform 265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70" name="Group 266"/>
          <p:cNvGrpSpPr>
            <a:grpSpLocks/>
          </p:cNvGrpSpPr>
          <p:nvPr/>
        </p:nvGrpSpPr>
        <p:grpSpPr bwMode="auto">
          <a:xfrm rot="10800000">
            <a:off x="5384800" y="3810000"/>
            <a:ext cx="101600" cy="152400"/>
            <a:chOff x="1816" y="2496"/>
            <a:chExt cx="64" cy="96"/>
          </a:xfrm>
        </p:grpSpPr>
        <p:sp>
          <p:nvSpPr>
            <p:cNvPr id="149771" name="AutoShape 267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72" name="Freeform 268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73" name="Group 269"/>
          <p:cNvGrpSpPr>
            <a:grpSpLocks/>
          </p:cNvGrpSpPr>
          <p:nvPr/>
        </p:nvGrpSpPr>
        <p:grpSpPr bwMode="auto">
          <a:xfrm rot="10800000">
            <a:off x="5613400" y="3810000"/>
            <a:ext cx="101600" cy="152400"/>
            <a:chOff x="1816" y="2496"/>
            <a:chExt cx="64" cy="96"/>
          </a:xfrm>
        </p:grpSpPr>
        <p:sp>
          <p:nvSpPr>
            <p:cNvPr id="149774" name="AutoShape 270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75" name="Freeform 271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76" name="Group 272"/>
          <p:cNvGrpSpPr>
            <a:grpSpLocks/>
          </p:cNvGrpSpPr>
          <p:nvPr/>
        </p:nvGrpSpPr>
        <p:grpSpPr bwMode="auto">
          <a:xfrm rot="10800000">
            <a:off x="5867400" y="3810000"/>
            <a:ext cx="101600" cy="152400"/>
            <a:chOff x="1816" y="2496"/>
            <a:chExt cx="64" cy="96"/>
          </a:xfrm>
        </p:grpSpPr>
        <p:sp>
          <p:nvSpPr>
            <p:cNvPr id="149777" name="AutoShape 273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78" name="Freeform 274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79" name="Group 275"/>
          <p:cNvGrpSpPr>
            <a:grpSpLocks/>
          </p:cNvGrpSpPr>
          <p:nvPr/>
        </p:nvGrpSpPr>
        <p:grpSpPr bwMode="auto">
          <a:xfrm rot="10800000">
            <a:off x="6070600" y="3810000"/>
            <a:ext cx="101600" cy="152400"/>
            <a:chOff x="1816" y="2496"/>
            <a:chExt cx="64" cy="96"/>
          </a:xfrm>
        </p:grpSpPr>
        <p:sp>
          <p:nvSpPr>
            <p:cNvPr id="149780" name="AutoShape 276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81" name="Freeform 277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82" name="Group 278"/>
          <p:cNvGrpSpPr>
            <a:grpSpLocks/>
          </p:cNvGrpSpPr>
          <p:nvPr/>
        </p:nvGrpSpPr>
        <p:grpSpPr bwMode="auto">
          <a:xfrm rot="10800000">
            <a:off x="6299200" y="3810000"/>
            <a:ext cx="101600" cy="152400"/>
            <a:chOff x="1816" y="2496"/>
            <a:chExt cx="64" cy="96"/>
          </a:xfrm>
        </p:grpSpPr>
        <p:sp>
          <p:nvSpPr>
            <p:cNvPr id="149783" name="AutoShape 279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84" name="Freeform 280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85" name="Group 281"/>
          <p:cNvGrpSpPr>
            <a:grpSpLocks/>
          </p:cNvGrpSpPr>
          <p:nvPr/>
        </p:nvGrpSpPr>
        <p:grpSpPr bwMode="auto">
          <a:xfrm rot="10800000">
            <a:off x="6527800" y="3810000"/>
            <a:ext cx="101600" cy="152400"/>
            <a:chOff x="1816" y="2496"/>
            <a:chExt cx="64" cy="96"/>
          </a:xfrm>
        </p:grpSpPr>
        <p:sp>
          <p:nvSpPr>
            <p:cNvPr id="149786" name="AutoShape 282"/>
            <p:cNvSpPr>
              <a:spLocks noChangeArrowheads="1"/>
            </p:cNvSpPr>
            <p:nvPr/>
          </p:nvSpPr>
          <p:spPr bwMode="auto">
            <a:xfrm>
              <a:off x="1824" y="24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87" name="Freeform 283"/>
            <p:cNvSpPr>
              <a:spLocks/>
            </p:cNvSpPr>
            <p:nvPr/>
          </p:nvSpPr>
          <p:spPr bwMode="auto">
            <a:xfrm>
              <a:off x="1816" y="2536"/>
              <a:ext cx="64" cy="56"/>
            </a:xfrm>
            <a:custGeom>
              <a:avLst/>
              <a:gdLst/>
              <a:ahLst/>
              <a:cxnLst>
                <a:cxn ang="0">
                  <a:pos x="8" y="56"/>
                </a:cxn>
                <a:cxn ang="0">
                  <a:pos x="8" y="8"/>
                </a:cxn>
                <a:cxn ang="0">
                  <a:pos x="56" y="8"/>
                </a:cxn>
                <a:cxn ang="0">
                  <a:pos x="56" y="56"/>
                </a:cxn>
              </a:cxnLst>
              <a:rect l="0" t="0" r="r" b="b"/>
              <a:pathLst>
                <a:path w="64" h="56">
                  <a:moveTo>
                    <a:pt x="8" y="56"/>
                  </a:moveTo>
                  <a:cubicBezTo>
                    <a:pt x="4" y="36"/>
                    <a:pt x="0" y="16"/>
                    <a:pt x="8" y="8"/>
                  </a:cubicBezTo>
                  <a:cubicBezTo>
                    <a:pt x="16" y="0"/>
                    <a:pt x="48" y="0"/>
                    <a:pt x="56" y="8"/>
                  </a:cubicBezTo>
                  <a:cubicBezTo>
                    <a:pt x="64" y="16"/>
                    <a:pt x="56" y="48"/>
                    <a:pt x="56" y="5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149788" name="Freeform 284"/>
          <p:cNvSpPr>
            <a:spLocks/>
          </p:cNvSpPr>
          <p:nvPr/>
        </p:nvSpPr>
        <p:spPr bwMode="auto">
          <a:xfrm>
            <a:off x="3390900" y="3505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789" name="Freeform 285"/>
          <p:cNvSpPr>
            <a:spLocks/>
          </p:cNvSpPr>
          <p:nvPr/>
        </p:nvSpPr>
        <p:spPr bwMode="auto">
          <a:xfrm>
            <a:off x="4305300" y="3505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790" name="Freeform 286"/>
          <p:cNvSpPr>
            <a:spLocks/>
          </p:cNvSpPr>
          <p:nvPr/>
        </p:nvSpPr>
        <p:spPr bwMode="auto">
          <a:xfrm>
            <a:off x="5143500" y="35179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791" name="Freeform 287"/>
          <p:cNvSpPr>
            <a:spLocks/>
          </p:cNvSpPr>
          <p:nvPr/>
        </p:nvSpPr>
        <p:spPr bwMode="auto">
          <a:xfrm>
            <a:off x="5981700" y="3505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792" name="Freeform 288"/>
          <p:cNvSpPr>
            <a:spLocks/>
          </p:cNvSpPr>
          <p:nvPr/>
        </p:nvSpPr>
        <p:spPr bwMode="auto">
          <a:xfrm>
            <a:off x="2705100" y="3505200"/>
            <a:ext cx="190500" cy="520700"/>
          </a:xfrm>
          <a:custGeom>
            <a:avLst/>
            <a:gdLst/>
            <a:ahLst/>
            <a:cxnLst>
              <a:cxn ang="0">
                <a:pos x="104" y="48"/>
              </a:cxn>
              <a:cxn ang="0">
                <a:pos x="56" y="48"/>
              </a:cxn>
              <a:cxn ang="0">
                <a:pos x="8" y="240"/>
              </a:cxn>
              <a:cxn ang="0">
                <a:pos x="104" y="288"/>
              </a:cxn>
              <a:cxn ang="0">
                <a:pos x="104" y="0"/>
              </a:cxn>
            </a:cxnLst>
            <a:rect l="0" t="0" r="r" b="b"/>
            <a:pathLst>
              <a:path w="120" h="328">
                <a:moveTo>
                  <a:pt x="104" y="48"/>
                </a:moveTo>
                <a:cubicBezTo>
                  <a:pt x="88" y="32"/>
                  <a:pt x="72" y="16"/>
                  <a:pt x="56" y="48"/>
                </a:cubicBezTo>
                <a:cubicBezTo>
                  <a:pt x="40" y="80"/>
                  <a:pt x="0" y="200"/>
                  <a:pt x="8" y="240"/>
                </a:cubicBezTo>
                <a:cubicBezTo>
                  <a:pt x="16" y="280"/>
                  <a:pt x="88" y="328"/>
                  <a:pt x="104" y="288"/>
                </a:cubicBezTo>
                <a:cubicBezTo>
                  <a:pt x="120" y="248"/>
                  <a:pt x="112" y="124"/>
                  <a:pt x="104" y="0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sp>
        <p:nvSpPr>
          <p:cNvPr id="149793" name="Line 289"/>
          <p:cNvSpPr>
            <a:spLocks noChangeShapeType="1"/>
          </p:cNvSpPr>
          <p:nvPr/>
        </p:nvSpPr>
        <p:spPr bwMode="auto">
          <a:xfrm>
            <a:off x="2895600" y="5638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A"/>
          </a:p>
        </p:txBody>
      </p:sp>
      <p:grpSp>
        <p:nvGrpSpPr>
          <p:cNvPr id="149794" name="Group 290"/>
          <p:cNvGrpSpPr>
            <a:grpSpLocks/>
          </p:cNvGrpSpPr>
          <p:nvPr/>
        </p:nvGrpSpPr>
        <p:grpSpPr bwMode="auto">
          <a:xfrm>
            <a:off x="2743200" y="3962400"/>
            <a:ext cx="152400" cy="381000"/>
            <a:chOff x="1728" y="2736"/>
            <a:chExt cx="96" cy="240"/>
          </a:xfrm>
        </p:grpSpPr>
        <p:sp>
          <p:nvSpPr>
            <p:cNvPr id="149795" name="Rectangle 291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96" name="Line 292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797" name="Group 293"/>
          <p:cNvGrpSpPr>
            <a:grpSpLocks/>
          </p:cNvGrpSpPr>
          <p:nvPr/>
        </p:nvGrpSpPr>
        <p:grpSpPr bwMode="auto">
          <a:xfrm>
            <a:off x="3429000" y="3962400"/>
            <a:ext cx="152400" cy="381000"/>
            <a:chOff x="1728" y="2736"/>
            <a:chExt cx="96" cy="240"/>
          </a:xfrm>
        </p:grpSpPr>
        <p:sp>
          <p:nvSpPr>
            <p:cNvPr id="149798" name="Rectangle 294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799" name="Line 295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00" name="Group 296"/>
          <p:cNvGrpSpPr>
            <a:grpSpLocks/>
          </p:cNvGrpSpPr>
          <p:nvPr/>
        </p:nvGrpSpPr>
        <p:grpSpPr bwMode="auto">
          <a:xfrm>
            <a:off x="4343400" y="3962400"/>
            <a:ext cx="152400" cy="381000"/>
            <a:chOff x="1728" y="2736"/>
            <a:chExt cx="96" cy="240"/>
          </a:xfrm>
        </p:grpSpPr>
        <p:sp>
          <p:nvSpPr>
            <p:cNvPr id="149801" name="Rectangle 297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02" name="Line 298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03" name="Group 299"/>
          <p:cNvGrpSpPr>
            <a:grpSpLocks/>
          </p:cNvGrpSpPr>
          <p:nvPr/>
        </p:nvGrpSpPr>
        <p:grpSpPr bwMode="auto">
          <a:xfrm>
            <a:off x="5181600" y="3962400"/>
            <a:ext cx="152400" cy="381000"/>
            <a:chOff x="1728" y="2736"/>
            <a:chExt cx="96" cy="240"/>
          </a:xfrm>
        </p:grpSpPr>
        <p:sp>
          <p:nvSpPr>
            <p:cNvPr id="149804" name="Rectangle 300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05" name="Line 301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06" name="Group 302"/>
          <p:cNvGrpSpPr>
            <a:grpSpLocks/>
          </p:cNvGrpSpPr>
          <p:nvPr/>
        </p:nvGrpSpPr>
        <p:grpSpPr bwMode="auto">
          <a:xfrm>
            <a:off x="6019800" y="3962400"/>
            <a:ext cx="152400" cy="381000"/>
            <a:chOff x="1728" y="2736"/>
            <a:chExt cx="96" cy="240"/>
          </a:xfrm>
        </p:grpSpPr>
        <p:sp>
          <p:nvSpPr>
            <p:cNvPr id="149807" name="Rectangle 303"/>
            <p:cNvSpPr>
              <a:spLocks noChangeArrowheads="1"/>
            </p:cNvSpPr>
            <p:nvPr/>
          </p:nvSpPr>
          <p:spPr bwMode="auto">
            <a:xfrm>
              <a:off x="1728" y="2880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08" name="Line 304"/>
            <p:cNvSpPr>
              <a:spLocks noChangeShapeType="1"/>
            </p:cNvSpPr>
            <p:nvPr/>
          </p:nvSpPr>
          <p:spPr bwMode="auto">
            <a:xfrm flipV="1">
              <a:off x="1776" y="27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09" name="Group 305"/>
          <p:cNvGrpSpPr>
            <a:grpSpLocks/>
          </p:cNvGrpSpPr>
          <p:nvPr/>
        </p:nvGrpSpPr>
        <p:grpSpPr bwMode="auto">
          <a:xfrm>
            <a:off x="2667000" y="4800600"/>
            <a:ext cx="304800" cy="457200"/>
            <a:chOff x="1680" y="3120"/>
            <a:chExt cx="192" cy="288"/>
          </a:xfrm>
        </p:grpSpPr>
        <p:sp>
          <p:nvSpPr>
            <p:cNvPr id="149810" name="Line 306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1" name="Line 307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2" name="Line 308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3" name="Line 309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14" name="Group 310"/>
          <p:cNvGrpSpPr>
            <a:grpSpLocks/>
          </p:cNvGrpSpPr>
          <p:nvPr/>
        </p:nvGrpSpPr>
        <p:grpSpPr bwMode="auto">
          <a:xfrm>
            <a:off x="3352800" y="4800600"/>
            <a:ext cx="304800" cy="457200"/>
            <a:chOff x="1680" y="3120"/>
            <a:chExt cx="192" cy="288"/>
          </a:xfrm>
        </p:grpSpPr>
        <p:sp>
          <p:nvSpPr>
            <p:cNvPr id="149815" name="Line 311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6" name="Line 312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7" name="Line 313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18" name="Line 314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19" name="Group 315"/>
          <p:cNvGrpSpPr>
            <a:grpSpLocks/>
          </p:cNvGrpSpPr>
          <p:nvPr/>
        </p:nvGrpSpPr>
        <p:grpSpPr bwMode="auto">
          <a:xfrm>
            <a:off x="4267200" y="4800600"/>
            <a:ext cx="304800" cy="457200"/>
            <a:chOff x="1680" y="3120"/>
            <a:chExt cx="192" cy="288"/>
          </a:xfrm>
        </p:grpSpPr>
        <p:sp>
          <p:nvSpPr>
            <p:cNvPr id="149820" name="Line 316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1" name="Line 317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2" name="Line 318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3" name="Line 319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24" name="Group 320"/>
          <p:cNvGrpSpPr>
            <a:grpSpLocks/>
          </p:cNvGrpSpPr>
          <p:nvPr/>
        </p:nvGrpSpPr>
        <p:grpSpPr bwMode="auto">
          <a:xfrm>
            <a:off x="5105400" y="4800600"/>
            <a:ext cx="304800" cy="457200"/>
            <a:chOff x="1680" y="3120"/>
            <a:chExt cx="192" cy="288"/>
          </a:xfrm>
        </p:grpSpPr>
        <p:sp>
          <p:nvSpPr>
            <p:cNvPr id="149825" name="Line 321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6" name="Line 322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7" name="Line 323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28" name="Line 324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grpSp>
        <p:nvGrpSpPr>
          <p:cNvPr id="149829" name="Group 325"/>
          <p:cNvGrpSpPr>
            <a:grpSpLocks/>
          </p:cNvGrpSpPr>
          <p:nvPr/>
        </p:nvGrpSpPr>
        <p:grpSpPr bwMode="auto">
          <a:xfrm>
            <a:off x="5943600" y="4800600"/>
            <a:ext cx="304800" cy="457200"/>
            <a:chOff x="1680" y="3120"/>
            <a:chExt cx="192" cy="288"/>
          </a:xfrm>
        </p:grpSpPr>
        <p:sp>
          <p:nvSpPr>
            <p:cNvPr id="149830" name="Line 326"/>
            <p:cNvSpPr>
              <a:spLocks noChangeShapeType="1"/>
            </p:cNvSpPr>
            <p:nvPr/>
          </p:nvSpPr>
          <p:spPr bwMode="auto">
            <a:xfrm>
              <a:off x="1680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31" name="Line 327"/>
            <p:cNvSpPr>
              <a:spLocks noChangeShapeType="1"/>
            </p:cNvSpPr>
            <p:nvPr/>
          </p:nvSpPr>
          <p:spPr bwMode="auto">
            <a:xfrm>
              <a:off x="1680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32" name="Line 328"/>
            <p:cNvSpPr>
              <a:spLocks noChangeShapeType="1"/>
            </p:cNvSpPr>
            <p:nvPr/>
          </p:nvSpPr>
          <p:spPr bwMode="auto">
            <a:xfrm>
              <a:off x="1872" y="3120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  <p:sp>
          <p:nvSpPr>
            <p:cNvPr id="149833" name="Line 329"/>
            <p:cNvSpPr>
              <a:spLocks noChangeShapeType="1"/>
            </p:cNvSpPr>
            <p:nvPr/>
          </p:nvSpPr>
          <p:spPr bwMode="auto">
            <a:xfrm>
              <a:off x="1776" y="321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PA"/>
            </a:p>
          </p:txBody>
        </p:sp>
      </p:grpSp>
      <p:sp>
        <p:nvSpPr>
          <p:cNvPr id="149834" name="AutoShape 330"/>
          <p:cNvSpPr>
            <a:spLocks noChangeArrowheads="1"/>
          </p:cNvSpPr>
          <p:nvPr/>
        </p:nvSpPr>
        <p:spPr bwMode="auto">
          <a:xfrm>
            <a:off x="1828800" y="52578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49835" name="AutoShape 331"/>
          <p:cNvSpPr>
            <a:spLocks noChangeArrowheads="1"/>
          </p:cNvSpPr>
          <p:nvPr/>
        </p:nvSpPr>
        <p:spPr bwMode="auto">
          <a:xfrm>
            <a:off x="4648200" y="5257800"/>
            <a:ext cx="28194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grpSp>
        <p:nvGrpSpPr>
          <p:cNvPr id="149923" name="Group 419"/>
          <p:cNvGrpSpPr>
            <a:grpSpLocks/>
          </p:cNvGrpSpPr>
          <p:nvPr/>
        </p:nvGrpSpPr>
        <p:grpSpPr bwMode="auto">
          <a:xfrm>
            <a:off x="2133600" y="990600"/>
            <a:ext cx="4648200" cy="762000"/>
            <a:chOff x="1344" y="624"/>
            <a:chExt cx="2928" cy="480"/>
          </a:xfrm>
        </p:grpSpPr>
        <p:sp>
          <p:nvSpPr>
            <p:cNvPr id="149837" name="Rectangle 333"/>
            <p:cNvSpPr>
              <a:spLocks noChangeArrowheads="1"/>
            </p:cNvSpPr>
            <p:nvPr/>
          </p:nvSpPr>
          <p:spPr bwMode="auto">
            <a:xfrm>
              <a:off x="1536" y="864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0" name="Rectangle 336"/>
            <p:cNvSpPr>
              <a:spLocks noChangeArrowheads="1"/>
            </p:cNvSpPr>
            <p:nvPr/>
          </p:nvSpPr>
          <p:spPr bwMode="auto">
            <a:xfrm>
              <a:off x="1344" y="624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1" name="Rectangle 337"/>
            <p:cNvSpPr>
              <a:spLocks noChangeArrowheads="1"/>
            </p:cNvSpPr>
            <p:nvPr/>
          </p:nvSpPr>
          <p:spPr bwMode="auto">
            <a:xfrm>
              <a:off x="2448" y="1008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2" name="Rectangle 338"/>
            <p:cNvSpPr>
              <a:spLocks noChangeArrowheads="1"/>
            </p:cNvSpPr>
            <p:nvPr/>
          </p:nvSpPr>
          <p:spPr bwMode="auto">
            <a:xfrm>
              <a:off x="3264" y="960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3" name="Rectangle 339"/>
            <p:cNvSpPr>
              <a:spLocks noChangeArrowheads="1"/>
            </p:cNvSpPr>
            <p:nvPr/>
          </p:nvSpPr>
          <p:spPr bwMode="auto">
            <a:xfrm>
              <a:off x="3360" y="816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4" name="Rectangle 340"/>
            <p:cNvSpPr>
              <a:spLocks noChangeArrowheads="1"/>
            </p:cNvSpPr>
            <p:nvPr/>
          </p:nvSpPr>
          <p:spPr bwMode="auto">
            <a:xfrm>
              <a:off x="2496" y="768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5" name="Rectangle 341"/>
            <p:cNvSpPr>
              <a:spLocks noChangeArrowheads="1"/>
            </p:cNvSpPr>
            <p:nvPr/>
          </p:nvSpPr>
          <p:spPr bwMode="auto">
            <a:xfrm>
              <a:off x="1968" y="768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6" name="Rectangle 342"/>
            <p:cNvSpPr>
              <a:spLocks noChangeArrowheads="1"/>
            </p:cNvSpPr>
            <p:nvPr/>
          </p:nvSpPr>
          <p:spPr bwMode="auto">
            <a:xfrm>
              <a:off x="1728" y="960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7" name="Rectangle 343"/>
            <p:cNvSpPr>
              <a:spLocks noChangeArrowheads="1"/>
            </p:cNvSpPr>
            <p:nvPr/>
          </p:nvSpPr>
          <p:spPr bwMode="auto">
            <a:xfrm>
              <a:off x="2736" y="864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8" name="Rectangle 344"/>
            <p:cNvSpPr>
              <a:spLocks noChangeArrowheads="1"/>
            </p:cNvSpPr>
            <p:nvPr/>
          </p:nvSpPr>
          <p:spPr bwMode="auto">
            <a:xfrm>
              <a:off x="2160" y="960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49" name="Rectangle 345"/>
            <p:cNvSpPr>
              <a:spLocks noChangeArrowheads="1"/>
            </p:cNvSpPr>
            <p:nvPr/>
          </p:nvSpPr>
          <p:spPr bwMode="auto">
            <a:xfrm>
              <a:off x="3792" y="960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50" name="Rectangle 346"/>
            <p:cNvSpPr>
              <a:spLocks noChangeArrowheads="1"/>
            </p:cNvSpPr>
            <p:nvPr/>
          </p:nvSpPr>
          <p:spPr bwMode="auto">
            <a:xfrm>
              <a:off x="4176" y="720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51" name="Rectangle 347"/>
            <p:cNvSpPr>
              <a:spLocks noChangeArrowheads="1"/>
            </p:cNvSpPr>
            <p:nvPr/>
          </p:nvSpPr>
          <p:spPr bwMode="auto">
            <a:xfrm>
              <a:off x="3072" y="816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  <p:sp>
          <p:nvSpPr>
            <p:cNvPr id="149852" name="Rectangle 348"/>
            <p:cNvSpPr>
              <a:spLocks noChangeArrowheads="1"/>
            </p:cNvSpPr>
            <p:nvPr/>
          </p:nvSpPr>
          <p:spPr bwMode="auto">
            <a:xfrm>
              <a:off x="3648" y="864"/>
              <a:ext cx="96" cy="9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A"/>
            </a:p>
          </p:txBody>
        </p:sp>
      </p:grpSp>
      <p:sp>
        <p:nvSpPr>
          <p:cNvPr id="149859" name="Line 35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grpSp>
        <p:nvGrpSpPr>
          <p:cNvPr id="149925" name="Group 421"/>
          <p:cNvGrpSpPr>
            <a:grpSpLocks/>
          </p:cNvGrpSpPr>
          <p:nvPr/>
        </p:nvGrpSpPr>
        <p:grpSpPr bwMode="auto">
          <a:xfrm>
            <a:off x="2133600" y="4038600"/>
            <a:ext cx="4572000" cy="1066800"/>
            <a:chOff x="1344" y="2544"/>
            <a:chExt cx="2880" cy="672"/>
          </a:xfrm>
        </p:grpSpPr>
        <p:grpSp>
          <p:nvGrpSpPr>
            <p:cNvPr id="149900" name="Group 396"/>
            <p:cNvGrpSpPr>
              <a:grpSpLocks/>
            </p:cNvGrpSpPr>
            <p:nvPr/>
          </p:nvGrpSpPr>
          <p:grpSpPr bwMode="auto">
            <a:xfrm>
              <a:off x="2688" y="2688"/>
              <a:ext cx="192" cy="288"/>
              <a:chOff x="1680" y="3120"/>
              <a:chExt cx="192" cy="288"/>
            </a:xfrm>
          </p:grpSpPr>
          <p:sp>
            <p:nvSpPr>
              <p:cNvPr id="149901" name="Line 39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2" name="Line 39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3" name="Line 39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4" name="Line 40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905" name="Group 401"/>
            <p:cNvGrpSpPr>
              <a:grpSpLocks/>
            </p:cNvGrpSpPr>
            <p:nvPr/>
          </p:nvGrpSpPr>
          <p:grpSpPr bwMode="auto">
            <a:xfrm>
              <a:off x="3216" y="2688"/>
              <a:ext cx="192" cy="288"/>
              <a:chOff x="1680" y="3120"/>
              <a:chExt cx="192" cy="288"/>
            </a:xfrm>
          </p:grpSpPr>
          <p:sp>
            <p:nvSpPr>
              <p:cNvPr id="149906" name="Line 40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7" name="Line 40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8" name="Line 40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09" name="Line 40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53" name="Group 349"/>
            <p:cNvGrpSpPr>
              <a:grpSpLocks/>
            </p:cNvGrpSpPr>
            <p:nvPr/>
          </p:nvGrpSpPr>
          <p:grpSpPr bwMode="auto">
            <a:xfrm>
              <a:off x="4032" y="2640"/>
              <a:ext cx="192" cy="288"/>
              <a:chOff x="1680" y="3120"/>
              <a:chExt cx="192" cy="288"/>
            </a:xfrm>
          </p:grpSpPr>
          <p:sp>
            <p:nvSpPr>
              <p:cNvPr id="149854" name="Line 350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55" name="Line 351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56" name="Line 352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57" name="Line 353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60" name="Group 356"/>
            <p:cNvGrpSpPr>
              <a:grpSpLocks/>
            </p:cNvGrpSpPr>
            <p:nvPr/>
          </p:nvGrpSpPr>
          <p:grpSpPr bwMode="auto">
            <a:xfrm>
              <a:off x="1344" y="2832"/>
              <a:ext cx="192" cy="288"/>
              <a:chOff x="1680" y="3120"/>
              <a:chExt cx="192" cy="288"/>
            </a:xfrm>
          </p:grpSpPr>
          <p:sp>
            <p:nvSpPr>
              <p:cNvPr id="149861" name="Line 35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2" name="Line 35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3" name="Line 35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4" name="Line 36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65" name="Group 361"/>
            <p:cNvGrpSpPr>
              <a:grpSpLocks/>
            </p:cNvGrpSpPr>
            <p:nvPr/>
          </p:nvGrpSpPr>
          <p:grpSpPr bwMode="auto">
            <a:xfrm rot="2778117">
              <a:off x="3408" y="2592"/>
              <a:ext cx="192" cy="288"/>
              <a:chOff x="1680" y="3120"/>
              <a:chExt cx="192" cy="288"/>
            </a:xfrm>
          </p:grpSpPr>
          <p:sp>
            <p:nvSpPr>
              <p:cNvPr id="149866" name="Line 36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7" name="Line 36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8" name="Line 36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69" name="Line 36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70" name="Group 366"/>
            <p:cNvGrpSpPr>
              <a:grpSpLocks/>
            </p:cNvGrpSpPr>
            <p:nvPr/>
          </p:nvGrpSpPr>
          <p:grpSpPr bwMode="auto">
            <a:xfrm rot="-8142631">
              <a:off x="2928" y="2784"/>
              <a:ext cx="192" cy="288"/>
              <a:chOff x="1680" y="3120"/>
              <a:chExt cx="192" cy="288"/>
            </a:xfrm>
          </p:grpSpPr>
          <p:sp>
            <p:nvSpPr>
              <p:cNvPr id="149871" name="Line 36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2" name="Line 36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3" name="Line 36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4" name="Line 37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75" name="Group 371"/>
            <p:cNvGrpSpPr>
              <a:grpSpLocks/>
            </p:cNvGrpSpPr>
            <p:nvPr/>
          </p:nvGrpSpPr>
          <p:grpSpPr bwMode="auto">
            <a:xfrm rot="1086931">
              <a:off x="2400" y="2544"/>
              <a:ext cx="192" cy="288"/>
              <a:chOff x="1680" y="3120"/>
              <a:chExt cx="192" cy="288"/>
            </a:xfrm>
          </p:grpSpPr>
          <p:sp>
            <p:nvSpPr>
              <p:cNvPr id="149876" name="Line 37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7" name="Line 37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8" name="Line 37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79" name="Line 37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80" name="Group 376"/>
            <p:cNvGrpSpPr>
              <a:grpSpLocks/>
            </p:cNvGrpSpPr>
            <p:nvPr/>
          </p:nvGrpSpPr>
          <p:grpSpPr bwMode="auto">
            <a:xfrm rot="-1537672">
              <a:off x="1392" y="2544"/>
              <a:ext cx="192" cy="288"/>
              <a:chOff x="1680" y="3120"/>
              <a:chExt cx="192" cy="288"/>
            </a:xfrm>
          </p:grpSpPr>
          <p:sp>
            <p:nvSpPr>
              <p:cNvPr id="149881" name="Line 37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2" name="Line 37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3" name="Line 37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4" name="Line 38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85" name="Group 381"/>
            <p:cNvGrpSpPr>
              <a:grpSpLocks/>
            </p:cNvGrpSpPr>
            <p:nvPr/>
          </p:nvGrpSpPr>
          <p:grpSpPr bwMode="auto">
            <a:xfrm rot="2676562">
              <a:off x="1824" y="2784"/>
              <a:ext cx="192" cy="288"/>
              <a:chOff x="1680" y="3120"/>
              <a:chExt cx="192" cy="288"/>
            </a:xfrm>
          </p:grpSpPr>
          <p:sp>
            <p:nvSpPr>
              <p:cNvPr id="149886" name="Line 38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7" name="Line 38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8" name="Line 38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89" name="Line 38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90" name="Group 386"/>
            <p:cNvGrpSpPr>
              <a:grpSpLocks/>
            </p:cNvGrpSpPr>
            <p:nvPr/>
          </p:nvGrpSpPr>
          <p:grpSpPr bwMode="auto">
            <a:xfrm rot="-1963117">
              <a:off x="2448" y="2928"/>
              <a:ext cx="192" cy="288"/>
              <a:chOff x="1680" y="3120"/>
              <a:chExt cx="192" cy="288"/>
            </a:xfrm>
          </p:grpSpPr>
          <p:sp>
            <p:nvSpPr>
              <p:cNvPr id="149891" name="Line 38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2" name="Line 38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3" name="Line 38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4" name="Line 39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895" name="Group 391"/>
            <p:cNvGrpSpPr>
              <a:grpSpLocks/>
            </p:cNvGrpSpPr>
            <p:nvPr/>
          </p:nvGrpSpPr>
          <p:grpSpPr bwMode="auto">
            <a:xfrm>
              <a:off x="1680" y="2688"/>
              <a:ext cx="192" cy="288"/>
              <a:chOff x="1680" y="3120"/>
              <a:chExt cx="192" cy="288"/>
            </a:xfrm>
          </p:grpSpPr>
          <p:sp>
            <p:nvSpPr>
              <p:cNvPr id="149896" name="Line 39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7" name="Line 39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8" name="Line 39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899" name="Line 39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910" name="Group 406"/>
            <p:cNvGrpSpPr>
              <a:grpSpLocks/>
            </p:cNvGrpSpPr>
            <p:nvPr/>
          </p:nvGrpSpPr>
          <p:grpSpPr bwMode="auto">
            <a:xfrm rot="-1301927">
              <a:off x="3792" y="2688"/>
              <a:ext cx="192" cy="288"/>
              <a:chOff x="1680" y="3120"/>
              <a:chExt cx="192" cy="288"/>
            </a:xfrm>
          </p:grpSpPr>
          <p:sp>
            <p:nvSpPr>
              <p:cNvPr id="149911" name="Line 407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2" name="Line 408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3" name="Line 409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4" name="Line 410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  <p:grpSp>
          <p:nvGrpSpPr>
            <p:cNvPr id="149915" name="Group 411"/>
            <p:cNvGrpSpPr>
              <a:grpSpLocks/>
            </p:cNvGrpSpPr>
            <p:nvPr/>
          </p:nvGrpSpPr>
          <p:grpSpPr bwMode="auto">
            <a:xfrm>
              <a:off x="2112" y="2688"/>
              <a:ext cx="192" cy="288"/>
              <a:chOff x="1680" y="3120"/>
              <a:chExt cx="192" cy="288"/>
            </a:xfrm>
          </p:grpSpPr>
          <p:sp>
            <p:nvSpPr>
              <p:cNvPr id="149916" name="Line 412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7" name="Line 413"/>
              <p:cNvSpPr>
                <a:spLocks noChangeShapeType="1"/>
              </p:cNvSpPr>
              <p:nvPr/>
            </p:nvSpPr>
            <p:spPr bwMode="auto">
              <a:xfrm>
                <a:off x="1680" y="321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8" name="Line 414"/>
              <p:cNvSpPr>
                <a:spLocks noChangeShapeType="1"/>
              </p:cNvSpPr>
              <p:nvPr/>
            </p:nvSpPr>
            <p:spPr bwMode="auto">
              <a:xfrm>
                <a:off x="1872" y="312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  <p:sp>
            <p:nvSpPr>
              <p:cNvPr id="149919" name="Line 415"/>
              <p:cNvSpPr>
                <a:spLocks noChangeShapeType="1"/>
              </p:cNvSpPr>
              <p:nvPr/>
            </p:nvSpPr>
            <p:spPr bwMode="auto">
              <a:xfrm>
                <a:off x="1776" y="321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PA"/>
              </a:p>
            </p:txBody>
          </p:sp>
        </p:grpSp>
      </p:grpSp>
      <p:sp>
        <p:nvSpPr>
          <p:cNvPr id="149920" name="Text Box 416"/>
          <p:cNvSpPr txBox="1">
            <a:spLocks noChangeArrowheads="1"/>
          </p:cNvSpPr>
          <p:nvPr/>
        </p:nvSpPr>
        <p:spPr bwMode="auto">
          <a:xfrm>
            <a:off x="304800" y="6324600"/>
            <a:ext cx="541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Beachey EH.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J. Infect. Dis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 143(3): 325-45, 1981</a:t>
            </a:r>
          </a:p>
        </p:txBody>
      </p:sp>
      <p:sp>
        <p:nvSpPr>
          <p:cNvPr id="149921" name="Text Box 417"/>
          <p:cNvSpPr txBox="1">
            <a:spLocks noChangeArrowheads="1"/>
          </p:cNvSpPr>
          <p:nvPr/>
        </p:nvSpPr>
        <p:spPr bwMode="auto">
          <a:xfrm>
            <a:off x="365125" y="912813"/>
            <a:ext cx="1463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A. Excess of receptor analogues</a:t>
            </a:r>
          </a:p>
        </p:txBody>
      </p:sp>
      <p:sp>
        <p:nvSpPr>
          <p:cNvPr id="149922" name="Text Box 418"/>
          <p:cNvSpPr txBox="1">
            <a:spLocks noChangeArrowheads="1"/>
          </p:cNvSpPr>
          <p:nvPr/>
        </p:nvSpPr>
        <p:spPr bwMode="auto">
          <a:xfrm>
            <a:off x="365125" y="3884613"/>
            <a:ext cx="1463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B. Excess of adhesin analogues</a:t>
            </a:r>
          </a:p>
        </p:txBody>
      </p:sp>
      <p:sp>
        <p:nvSpPr>
          <p:cNvPr id="149926" name="Text Box 422"/>
          <p:cNvSpPr txBox="1">
            <a:spLocks noChangeArrowheads="1"/>
          </p:cNvSpPr>
          <p:nvPr/>
        </p:nvSpPr>
        <p:spPr bwMode="auto">
          <a:xfrm>
            <a:off x="2667000" y="54864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149927" name="Text Box 423"/>
          <p:cNvSpPr txBox="1">
            <a:spLocks noChangeArrowheads="1"/>
          </p:cNvSpPr>
          <p:nvPr/>
        </p:nvSpPr>
        <p:spPr bwMode="auto">
          <a:xfrm>
            <a:off x="5397500" y="54864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149928" name="Text Box 424"/>
          <p:cNvSpPr txBox="1">
            <a:spLocks noChangeArrowheads="1"/>
          </p:cNvSpPr>
          <p:nvPr/>
        </p:nvSpPr>
        <p:spPr bwMode="auto">
          <a:xfrm>
            <a:off x="2667000" y="22860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149929" name="Text Box 425"/>
          <p:cNvSpPr txBox="1">
            <a:spLocks noChangeArrowheads="1"/>
          </p:cNvSpPr>
          <p:nvPr/>
        </p:nvSpPr>
        <p:spPr bwMode="auto">
          <a:xfrm>
            <a:off x="5397500" y="22860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</a:rPr>
              <a:t>E. coli</a:t>
            </a:r>
          </a:p>
        </p:txBody>
      </p:sp>
      <p:sp>
        <p:nvSpPr>
          <p:cNvPr id="149930" name="Text Box 426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</p:spTree>
    <p:extLst>
      <p:ext uri="{BB962C8B-B14F-4D97-AF65-F5344CB8AC3E}">
        <p14:creationId xmlns:p14="http://schemas.microsoft.com/office/powerpoint/2010/main" val="324740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Toxicología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Reacciones</a:t>
            </a:r>
            <a:r>
              <a:rPr lang="en-US" b="1" dirty="0" smtClean="0"/>
              <a:t> </a:t>
            </a:r>
            <a:r>
              <a:rPr lang="en-US" b="1" dirty="0" err="1" smtClean="0"/>
              <a:t>adversas</a:t>
            </a:r>
            <a:r>
              <a:rPr lang="en-US" b="1" dirty="0" smtClean="0"/>
              <a:t>: </a:t>
            </a:r>
            <a:endParaRPr lang="en-US" b="1" dirty="0"/>
          </a:p>
          <a:p>
            <a:pPr lvl="1"/>
            <a:r>
              <a:rPr lang="en-US" b="1" dirty="0" err="1" smtClean="0"/>
              <a:t>Trastornos</a:t>
            </a:r>
            <a:r>
              <a:rPr lang="en-US" b="1" dirty="0" smtClean="0"/>
              <a:t> GI y </a:t>
            </a:r>
            <a:r>
              <a:rPr lang="en-US" b="1" dirty="0" err="1" smtClean="0"/>
              <a:t>diarrea</a:t>
            </a:r>
            <a:r>
              <a:rPr lang="en-US" b="1" dirty="0" smtClean="0"/>
              <a:t> </a:t>
            </a:r>
            <a:r>
              <a:rPr lang="en-US" b="1" dirty="0"/>
              <a:t>&gt;3-4 L/d </a:t>
            </a:r>
          </a:p>
          <a:p>
            <a:r>
              <a:rPr lang="en-US" b="1" dirty="0" err="1" smtClean="0"/>
              <a:t>Efectos</a:t>
            </a:r>
            <a:r>
              <a:rPr lang="en-US" b="1" dirty="0" smtClean="0"/>
              <a:t> </a:t>
            </a:r>
            <a:r>
              <a:rPr lang="en-US" b="1" dirty="0" err="1" smtClean="0"/>
              <a:t>renales</a:t>
            </a:r>
            <a:r>
              <a:rPr lang="en-US" b="1" dirty="0"/>
              <a:t>:</a:t>
            </a:r>
          </a:p>
          <a:p>
            <a:pPr lvl="1"/>
            <a:r>
              <a:rPr lang="en-US" b="1" dirty="0">
                <a:sym typeface="Symbol" pitchFamily="18" charset="2"/>
              </a:rPr>
              <a:t>&gt; 1 L/d </a:t>
            </a:r>
            <a:r>
              <a:rPr lang="en-US" b="1" dirty="0" err="1" smtClean="0">
                <a:sym typeface="Symbol" pitchFamily="18" charset="2"/>
              </a:rPr>
              <a:t>periodo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prolongado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 </a:t>
            </a:r>
            <a:r>
              <a:rPr lang="en-US" b="1" dirty="0" err="1" smtClean="0">
                <a:sym typeface="Symbol" pitchFamily="18" charset="2"/>
              </a:rPr>
              <a:t>riesgo</a:t>
            </a:r>
            <a:r>
              <a:rPr lang="en-US" b="1" dirty="0" smtClean="0">
                <a:sym typeface="Symbol" pitchFamily="18" charset="2"/>
              </a:rPr>
              <a:t> de </a:t>
            </a:r>
            <a:r>
              <a:rPr lang="en-US" b="1" dirty="0" err="1" smtClean="0">
                <a:sym typeface="Symbol" pitchFamily="18" charset="2"/>
              </a:rPr>
              <a:t>cálculos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renales</a:t>
            </a:r>
            <a:endParaRPr lang="en-US" b="1" dirty="0">
              <a:sym typeface="Symbol" pitchFamily="18" charset="2"/>
            </a:endParaRPr>
          </a:p>
          <a:p>
            <a:r>
              <a:rPr lang="en-US" b="1" dirty="0" err="1" smtClean="0"/>
              <a:t>Efectos</a:t>
            </a:r>
            <a:r>
              <a:rPr lang="en-US" b="1" dirty="0" smtClean="0"/>
              <a:t> </a:t>
            </a:r>
            <a:r>
              <a:rPr lang="en-US" b="1" dirty="0" err="1" smtClean="0"/>
              <a:t>secundarios</a:t>
            </a:r>
            <a:r>
              <a:rPr lang="en-US" b="1" dirty="0" smtClean="0"/>
              <a:t>:</a:t>
            </a:r>
            <a:endParaRPr lang="en-US" b="1" dirty="0"/>
          </a:p>
          <a:p>
            <a:pPr lvl="1"/>
            <a:r>
              <a:rPr lang="es-MX" b="1" dirty="0" smtClean="0"/>
              <a:t>Ganancia de peso</a:t>
            </a:r>
            <a:endParaRPr lang="en-US" b="1" dirty="0"/>
          </a:p>
          <a:p>
            <a:pPr lvl="1"/>
            <a:r>
              <a:rPr lang="es-MX" b="1" dirty="0" smtClean="0"/>
              <a:t>Aumento del peristaltismo</a:t>
            </a:r>
            <a:endParaRPr lang="en-US" b="1" dirty="0"/>
          </a:p>
        </p:txBody>
      </p:sp>
      <p:sp>
        <p:nvSpPr>
          <p:cNvPr id="98308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  <p:sp>
        <p:nvSpPr>
          <p:cNvPr id="2" name="Oval 1"/>
          <p:cNvSpPr/>
          <p:nvPr/>
        </p:nvSpPr>
        <p:spPr>
          <a:xfrm>
            <a:off x="914400" y="1981200"/>
            <a:ext cx="6019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352800"/>
            <a:ext cx="6019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Interacciones</a:t>
            </a: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en-US" sz="2800" b="1" dirty="0" smtClean="0"/>
              <a:t>Planta-</a:t>
            </a:r>
            <a:r>
              <a:rPr lang="en-US" sz="2800" b="1" dirty="0" err="1" smtClean="0"/>
              <a:t>Medicamento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metabolizados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por</a:t>
            </a:r>
            <a:r>
              <a:rPr lang="en-US" sz="2800" b="1" dirty="0" smtClean="0"/>
              <a:t> </a:t>
            </a:r>
            <a:r>
              <a:rPr lang="en-US" sz="2800" b="1" dirty="0"/>
              <a:t>CYP2C9 </a:t>
            </a:r>
            <a:r>
              <a:rPr lang="en-US" sz="2800" b="1" dirty="0" err="1" smtClean="0"/>
              <a:t>debido</a:t>
            </a:r>
            <a:r>
              <a:rPr lang="en-US" sz="2800" b="1" dirty="0" smtClean="0"/>
              <a:t> a </a:t>
            </a:r>
            <a:r>
              <a:rPr lang="en-US" sz="2800" b="1" dirty="0" err="1" smtClean="0"/>
              <a:t>inhibición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enzima</a:t>
            </a:r>
            <a:r>
              <a:rPr lang="en-US" sz="2800" b="1" dirty="0" smtClean="0"/>
              <a:t> </a:t>
            </a:r>
            <a:r>
              <a:rPr lang="en-US" sz="2800" b="1" dirty="0"/>
              <a:t>(amitriptyline, diazepam, </a:t>
            </a:r>
            <a:r>
              <a:rPr lang="en-US" sz="2800" b="1" dirty="0" err="1"/>
              <a:t>zileuton</a:t>
            </a:r>
            <a:r>
              <a:rPr lang="en-US" sz="2800" b="1" dirty="0"/>
              <a:t>, warfarin)</a:t>
            </a:r>
          </a:p>
          <a:p>
            <a:r>
              <a:rPr lang="en-US" sz="2800" b="1" dirty="0" smtClean="0"/>
              <a:t>Planta-</a:t>
            </a:r>
            <a:r>
              <a:rPr lang="en-US" sz="2800" b="1" dirty="0" err="1" smtClean="0"/>
              <a:t>Alimento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desconocido</a:t>
            </a:r>
            <a:endParaRPr lang="en-US" sz="2800" b="1" dirty="0"/>
          </a:p>
          <a:p>
            <a:r>
              <a:rPr lang="en-US" sz="2800" b="1" dirty="0" smtClean="0"/>
              <a:t>Planta-</a:t>
            </a:r>
            <a:r>
              <a:rPr lang="en-US" sz="2800" b="1" dirty="0" err="1" smtClean="0"/>
              <a:t>Prueba</a:t>
            </a:r>
            <a:r>
              <a:rPr lang="en-US" sz="2800" b="1" dirty="0" smtClean="0"/>
              <a:t> de Lab: </a:t>
            </a:r>
            <a:r>
              <a:rPr lang="en-US" sz="2800" b="1" dirty="0" err="1" smtClean="0"/>
              <a:t>desconocido</a:t>
            </a:r>
            <a:endParaRPr lang="en-US" sz="2800" b="1" dirty="0"/>
          </a:p>
          <a:p>
            <a:r>
              <a:rPr lang="en-US" sz="2800" b="1" dirty="0" smtClean="0"/>
              <a:t>Planta-</a:t>
            </a:r>
            <a:r>
              <a:rPr lang="en-US" sz="2800" b="1" dirty="0" err="1" smtClean="0"/>
              <a:t>Patología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lvl="1"/>
            <a:r>
              <a:rPr lang="en-US" sz="2400" b="1" dirty="0" smtClean="0"/>
              <a:t>Gastritis </a:t>
            </a:r>
            <a:r>
              <a:rPr lang="en-US" sz="2400" b="1" dirty="0" err="1" smtClean="0"/>
              <a:t>atrófica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hipoclorhidria</a:t>
            </a:r>
            <a:r>
              <a:rPr lang="en-US" sz="2400" b="1" dirty="0"/>
              <a:t>: </a:t>
            </a:r>
            <a:r>
              <a:rPr lang="en-US" sz="2400" b="1" dirty="0" err="1" smtClean="0"/>
              <a:t>puede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Symbol" pitchFamily="18" charset="2"/>
              </a:rPr>
              <a:t> </a:t>
            </a:r>
            <a:r>
              <a:rPr lang="en-US" sz="2400" b="1" dirty="0" err="1" smtClean="0">
                <a:sym typeface="Symbol" pitchFamily="18" charset="2"/>
              </a:rPr>
              <a:t>acidez</a:t>
            </a:r>
            <a:r>
              <a:rPr lang="en-US" sz="2400" b="1" dirty="0" smtClean="0">
                <a:sym typeface="Symbol" pitchFamily="18" charset="2"/>
              </a:rPr>
              <a:t> </a:t>
            </a:r>
            <a:r>
              <a:rPr lang="en-US" sz="2400" b="1" dirty="0" err="1" smtClean="0">
                <a:sym typeface="Symbol" pitchFamily="18" charset="2"/>
              </a:rPr>
              <a:t>absorción</a:t>
            </a:r>
            <a:r>
              <a:rPr lang="en-US" sz="2400" b="1" dirty="0" smtClean="0">
                <a:sym typeface="Symbol" pitchFamily="18" charset="2"/>
              </a:rPr>
              <a:t> </a:t>
            </a:r>
            <a:r>
              <a:rPr lang="en-US" sz="2400" b="1" dirty="0">
                <a:sym typeface="Symbol" pitchFamily="18" charset="2"/>
              </a:rPr>
              <a:t>VitB12</a:t>
            </a:r>
          </a:p>
          <a:p>
            <a:pPr lvl="1"/>
            <a:r>
              <a:rPr lang="en-US" sz="2400" b="1" dirty="0"/>
              <a:t>Diabetes: </a:t>
            </a:r>
            <a:r>
              <a:rPr lang="en-US" sz="2400" b="1" dirty="0" err="1" smtClean="0"/>
              <a:t>precaución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contenido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azúcar</a:t>
            </a:r>
            <a:endParaRPr lang="en-US" sz="2400" b="1" dirty="0"/>
          </a:p>
          <a:p>
            <a:pPr lvl="1"/>
            <a:r>
              <a:rPr lang="en-US" sz="2400" b="1" dirty="0" err="1" smtClean="0"/>
              <a:t>Nefrolitiasis</a:t>
            </a:r>
            <a:r>
              <a:rPr lang="en-US" sz="2400" b="1" dirty="0"/>
              <a:t>: </a:t>
            </a:r>
            <a:r>
              <a:rPr lang="en-US" sz="2400" b="1" dirty="0" smtClean="0"/>
              <a:t>alto </a:t>
            </a:r>
            <a:r>
              <a:rPr lang="en-US" sz="2400" b="1" dirty="0" err="1" smtClean="0"/>
              <a:t>contenido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oxalato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evitar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historia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piedras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renales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7450" y="62865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Cranberry</a:t>
            </a:r>
          </a:p>
        </p:txBody>
      </p:sp>
    </p:spTree>
    <p:extLst>
      <p:ext uri="{BB962C8B-B14F-4D97-AF65-F5344CB8AC3E}">
        <p14:creationId xmlns:p14="http://schemas.microsoft.com/office/powerpoint/2010/main" val="12941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v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914400"/>
            <a:ext cx="3443288" cy="509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PRODUCTOS HERBARIOS </a:t>
            </a:r>
            <a:br>
              <a:rPr lang="en-US" dirty="0" smtClean="0"/>
            </a:br>
            <a:r>
              <a:rPr lang="en-US" dirty="0" smtClean="0"/>
              <a:t>IN</a:t>
            </a:r>
            <a:r>
              <a:rPr lang="en-US" dirty="0" smtClean="0"/>
              <a:t>SEGUROS</a:t>
            </a:r>
            <a:endParaRPr lang="en-US" dirty="0"/>
          </a:p>
        </p:txBody>
      </p:sp>
      <p:sp>
        <p:nvSpPr>
          <p:cNvPr id="9318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Chaparral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Comfrey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Lobelia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Yohimbe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Sassafras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Cat’s Claw</a:t>
            </a:r>
          </a:p>
          <a:p>
            <a:pPr marL="533400" indent="-533400">
              <a:buFont typeface="Wingdings" pitchFamily="2" charset="2"/>
              <a:buChar char="§"/>
            </a:pPr>
            <a:r>
              <a:rPr lang="en-US" b="1"/>
              <a:t>Kava kava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533400" indent="-533400">
              <a:buSzPct val="50000"/>
            </a:pPr>
            <a:r>
              <a:rPr lang="en-US" b="1"/>
              <a:t>Ephedra (Ma Huang)</a:t>
            </a:r>
          </a:p>
          <a:p>
            <a:pPr marL="533400" indent="-533400">
              <a:buSzPct val="50000"/>
            </a:pPr>
            <a:r>
              <a:rPr lang="en-US" b="1" i="1" u="sng"/>
              <a:t>Aristolochic acid</a:t>
            </a:r>
          </a:p>
          <a:p>
            <a:pPr marL="533400" indent="-533400">
              <a:buSzPct val="50000"/>
            </a:pPr>
            <a:r>
              <a:rPr lang="en-US" b="1"/>
              <a:t>Germander</a:t>
            </a:r>
          </a:p>
          <a:p>
            <a:pPr marL="533400" indent="-533400">
              <a:buSzPct val="50000"/>
            </a:pPr>
            <a:r>
              <a:rPr lang="en-US" b="1"/>
              <a:t>Bitter orange</a:t>
            </a:r>
          </a:p>
          <a:p>
            <a:pPr marL="533400" indent="-533400">
              <a:buSzPct val="50000"/>
            </a:pPr>
            <a:r>
              <a:rPr lang="en-US" b="1"/>
              <a:t>Pennyroyal</a:t>
            </a:r>
          </a:p>
          <a:p>
            <a:pPr marL="533400" indent="-533400">
              <a:buSzPct val="50000"/>
            </a:pPr>
            <a:r>
              <a:rPr lang="en-US" b="1"/>
              <a:t>Skullcap</a:t>
            </a: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RESUMEN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19200"/>
            <a:ext cx="7239000" cy="4876800"/>
          </a:xfrm>
        </p:spPr>
        <p:txBody>
          <a:bodyPr/>
          <a:lstStyle/>
          <a:p>
            <a:r>
              <a:rPr lang="en-US" sz="2800" b="1" dirty="0" err="1" smtClean="0"/>
              <a:t>Introducción</a:t>
            </a:r>
            <a:endParaRPr lang="en-US" sz="2800" b="1" dirty="0"/>
          </a:p>
          <a:p>
            <a:r>
              <a:rPr lang="es-MX" sz="2800" b="1" dirty="0" smtClean="0"/>
              <a:t>Problemas emergentes de seguridad y eficacia</a:t>
            </a:r>
            <a:endParaRPr lang="en-US" sz="2800" b="1" dirty="0"/>
          </a:p>
          <a:p>
            <a:r>
              <a:rPr lang="en-US" sz="2800" b="1" dirty="0" err="1" smtClean="0"/>
              <a:t>Plantas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el </a:t>
            </a:r>
            <a:r>
              <a:rPr lang="en-US" sz="2800" b="1" dirty="0" err="1" smtClean="0"/>
              <a:t>mercado</a:t>
            </a:r>
            <a:endParaRPr lang="en-US" b="1" dirty="0"/>
          </a:p>
          <a:p>
            <a:pPr lvl="1"/>
            <a:r>
              <a:rPr lang="en-US" b="1" dirty="0" err="1" smtClean="0"/>
              <a:t>Hierba</a:t>
            </a:r>
            <a:r>
              <a:rPr lang="en-US" b="1" dirty="0" smtClean="0"/>
              <a:t> de San Juan (St</a:t>
            </a:r>
            <a:r>
              <a:rPr lang="en-US" b="1" dirty="0"/>
              <a:t>. John’s </a:t>
            </a:r>
            <a:r>
              <a:rPr lang="en-US" b="1" dirty="0" smtClean="0"/>
              <a:t>Wort)</a:t>
            </a:r>
            <a:endParaRPr lang="en-US" b="1" dirty="0"/>
          </a:p>
          <a:p>
            <a:pPr lvl="1"/>
            <a:r>
              <a:rPr lang="en-US" b="1" dirty="0" err="1" smtClean="0"/>
              <a:t>Arándanos</a:t>
            </a:r>
            <a:r>
              <a:rPr lang="en-US" b="1" dirty="0" smtClean="0"/>
              <a:t> (Cranberry)</a:t>
            </a:r>
            <a:endParaRPr lang="en-US" b="1" dirty="0"/>
          </a:p>
          <a:p>
            <a:r>
              <a:rPr lang="en-US" sz="2800" b="1" dirty="0" err="1" smtClean="0"/>
              <a:t>Plantas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uso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inseguro</a:t>
            </a:r>
            <a:endParaRPr lang="en-US" sz="2800" b="1" dirty="0" smtClean="0"/>
          </a:p>
          <a:p>
            <a:r>
              <a:rPr lang="es-MX" sz="2800" b="1" dirty="0" smtClean="0"/>
              <a:t>Investigaciones en INDICASAT AIP</a:t>
            </a:r>
            <a:endParaRPr lang="en-US" sz="2800" b="1" dirty="0"/>
          </a:p>
          <a:p>
            <a:r>
              <a:rPr lang="en-US" sz="2800" b="1" dirty="0" err="1" smtClean="0"/>
              <a:t>Conclusiones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7813"/>
            <a:ext cx="8991600" cy="1143000"/>
          </a:xfrm>
        </p:spPr>
        <p:txBody>
          <a:bodyPr/>
          <a:lstStyle/>
          <a:p>
            <a:r>
              <a:rPr lang="en-US" sz="4000" dirty="0"/>
              <a:t>Birthwort, Snakeroot:</a:t>
            </a:r>
            <a:br>
              <a:rPr lang="en-US" sz="4000" dirty="0"/>
            </a:br>
            <a:r>
              <a:rPr lang="en-US" sz="4000" i="1" dirty="0" err="1"/>
              <a:t>Aristolochia</a:t>
            </a:r>
            <a:r>
              <a:rPr lang="en-US" sz="4000" i="1" dirty="0"/>
              <a:t> sp</a:t>
            </a:r>
            <a:r>
              <a:rPr lang="en-US" sz="4000" dirty="0"/>
              <a:t>.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Parte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partes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aereas</a:t>
            </a:r>
            <a:r>
              <a:rPr lang="en-US" sz="2800" b="1" dirty="0" smtClean="0"/>
              <a:t> y </a:t>
            </a:r>
            <a:r>
              <a:rPr lang="en-US" sz="2800" b="1" dirty="0" err="1" smtClean="0"/>
              <a:t>raíces</a:t>
            </a:r>
            <a:endParaRPr lang="en-US" sz="2800" b="1" dirty="0"/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C00000"/>
                </a:solidFill>
              </a:rPr>
              <a:t>Usos</a:t>
            </a:r>
            <a:r>
              <a:rPr lang="en-US" sz="2800" b="1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b="1" dirty="0" err="1" smtClean="0"/>
              <a:t>Inmunoestimulante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en-US" sz="2400" b="1" dirty="0" err="1" smtClean="0"/>
              <a:t>Cólicos</a:t>
            </a:r>
            <a:r>
              <a:rPr lang="en-US" sz="2400" b="1" dirty="0" smtClean="0"/>
              <a:t> TGI y </a:t>
            </a:r>
            <a:r>
              <a:rPr lang="en-US" sz="2400" b="1" dirty="0" err="1" smtClean="0"/>
              <a:t>vesícula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biliar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en-US" sz="2400" b="1" dirty="0" err="1" smtClean="0"/>
              <a:t>Medicina</a:t>
            </a:r>
            <a:r>
              <a:rPr lang="en-US" sz="2400" b="1" dirty="0" smtClean="0"/>
              <a:t> China: dolor de </a:t>
            </a:r>
            <a:r>
              <a:rPr lang="en-US" sz="2400" b="1" dirty="0" err="1" smtClean="0"/>
              <a:t>articulaciones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estómado</a:t>
            </a:r>
            <a:r>
              <a:rPr lang="en-US" sz="2400" b="1" dirty="0" smtClean="0"/>
              <a:t>, </a:t>
            </a:r>
            <a:r>
              <a:rPr lang="en-US" sz="2400" b="1" dirty="0"/>
              <a:t>malaria </a:t>
            </a:r>
            <a:r>
              <a:rPr lang="en-US" sz="2400" b="1" dirty="0" smtClean="0"/>
              <a:t>y </a:t>
            </a:r>
            <a:r>
              <a:rPr lang="en-US" sz="2400" b="1" dirty="0" err="1" smtClean="0"/>
              <a:t>abscesos</a:t>
            </a: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C00000"/>
                </a:solidFill>
              </a:rPr>
              <a:t>Preparaciones</a:t>
            </a:r>
            <a:r>
              <a:rPr lang="en-US" sz="2800" b="1" dirty="0">
                <a:solidFill>
                  <a:srgbClr val="C00000"/>
                </a:solidFill>
              </a:rPr>
              <a:t>:  </a:t>
            </a:r>
            <a:r>
              <a:rPr lang="en-US" sz="2800" b="1" dirty="0" err="1" smtClean="0"/>
              <a:t>mezclas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variedades</a:t>
            </a:r>
            <a:r>
              <a:rPr lang="en-US" sz="2800" b="1" dirty="0" smtClean="0"/>
              <a:t> </a:t>
            </a:r>
            <a:r>
              <a:rPr lang="en-US" sz="2800" b="1" dirty="0"/>
              <a:t>Mu Tong 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Fangji</a:t>
            </a:r>
            <a:endParaRPr lang="en-US" sz="2800" b="1" dirty="0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pic>
        <p:nvPicPr>
          <p:cNvPr id="105478" name="Picture 6" descr="aristolochia-clematit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9275" y="1600200"/>
            <a:ext cx="2981325" cy="4457700"/>
          </a:xfrm>
          <a:prstGeom prst="rect">
            <a:avLst/>
          </a:prstGeom>
          <a:noFill/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Aristolochia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3581400"/>
          </a:xfrm>
        </p:spPr>
        <p:txBody>
          <a:bodyPr/>
          <a:lstStyle/>
          <a:p>
            <a:r>
              <a:rPr lang="en-US" b="1" dirty="0" err="1" smtClean="0">
                <a:sym typeface="Symbol" pitchFamily="18" charset="2"/>
              </a:rPr>
              <a:t>Problema</a:t>
            </a:r>
            <a:r>
              <a:rPr lang="en-US" b="1" dirty="0" smtClean="0">
                <a:sym typeface="Symbol" pitchFamily="18" charset="2"/>
              </a:rPr>
              <a:t>: </a:t>
            </a:r>
            <a:r>
              <a:rPr lang="en-US" b="1" dirty="0" err="1" smtClean="0">
                <a:sym typeface="Symbol" pitchFamily="18" charset="2"/>
              </a:rPr>
              <a:t>uso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nombre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común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i="1" u="sng" dirty="0">
                <a:sym typeface="Symbol" pitchFamily="18" charset="2"/>
              </a:rPr>
              <a:t>Chinese Pin </a:t>
            </a:r>
            <a:r>
              <a:rPr lang="en-US" b="1" i="1" u="sng" dirty="0" smtClean="0">
                <a:sym typeface="Symbol" pitchFamily="18" charset="2"/>
              </a:rPr>
              <a:t>Yin</a:t>
            </a:r>
            <a:endParaRPr lang="en-US" b="1" i="1" u="sng" dirty="0">
              <a:sym typeface="Symbol" pitchFamily="18" charset="2"/>
            </a:endParaRPr>
          </a:p>
          <a:p>
            <a:pPr lvl="1"/>
            <a:r>
              <a:rPr lang="en-US" b="1" dirty="0" err="1">
                <a:sym typeface="Symbol" pitchFamily="18" charset="2"/>
              </a:rPr>
              <a:t>Fangji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smtClean="0">
                <a:sym typeface="Symbol" pitchFamily="18" charset="2"/>
              </a:rPr>
              <a:t>o </a:t>
            </a:r>
            <a:r>
              <a:rPr lang="en-US" b="1" dirty="0">
                <a:sym typeface="Symbol" pitchFamily="18" charset="2"/>
              </a:rPr>
              <a:t>Fang </a:t>
            </a:r>
            <a:r>
              <a:rPr lang="en-US" b="1" dirty="0" err="1">
                <a:sym typeface="Symbol" pitchFamily="18" charset="2"/>
              </a:rPr>
              <a:t>ji</a:t>
            </a:r>
            <a:r>
              <a:rPr lang="en-US" b="1" dirty="0">
                <a:sym typeface="Symbol" pitchFamily="18" charset="2"/>
              </a:rPr>
              <a:t> = </a:t>
            </a:r>
            <a:r>
              <a:rPr lang="en-US" sz="2400" b="1" dirty="0" err="1" smtClean="0">
                <a:sym typeface="Symbol" pitchFamily="18" charset="2"/>
              </a:rPr>
              <a:t>raíces</a:t>
            </a:r>
            <a:r>
              <a:rPr lang="en-US" sz="2400" b="1" dirty="0" smtClean="0">
                <a:sym typeface="Symbol" pitchFamily="18" charset="2"/>
              </a:rPr>
              <a:t> </a:t>
            </a:r>
            <a:r>
              <a:rPr lang="en-US" sz="2400" b="1" i="1" dirty="0" err="1">
                <a:sym typeface="Symbol" pitchFamily="18" charset="2"/>
              </a:rPr>
              <a:t>Aristolochia</a:t>
            </a:r>
            <a:r>
              <a:rPr lang="en-US" sz="2400" b="1" i="1" dirty="0">
                <a:sym typeface="Symbol" pitchFamily="18" charset="2"/>
              </a:rPr>
              <a:t> </a:t>
            </a:r>
            <a:r>
              <a:rPr lang="en-US" sz="2400" b="1" i="1" dirty="0" err="1">
                <a:sym typeface="Symbol" pitchFamily="18" charset="2"/>
              </a:rPr>
              <a:t>fangchi</a:t>
            </a:r>
            <a:r>
              <a:rPr lang="en-US" sz="2400" b="1" dirty="0">
                <a:sym typeface="Symbol" pitchFamily="18" charset="2"/>
              </a:rPr>
              <a:t>, </a:t>
            </a:r>
            <a:r>
              <a:rPr lang="en-US" sz="2400" b="1" i="1" dirty="0" err="1">
                <a:sym typeface="Symbol" pitchFamily="18" charset="2"/>
              </a:rPr>
              <a:t>Stephania</a:t>
            </a:r>
            <a:r>
              <a:rPr lang="en-US" sz="2400" b="1" i="1" dirty="0">
                <a:sym typeface="Symbol" pitchFamily="18" charset="2"/>
              </a:rPr>
              <a:t> </a:t>
            </a:r>
            <a:r>
              <a:rPr lang="en-US" sz="2400" b="1" i="1" dirty="0" err="1">
                <a:sym typeface="Symbol" pitchFamily="18" charset="2"/>
              </a:rPr>
              <a:t>tetrandra</a:t>
            </a:r>
            <a:r>
              <a:rPr lang="en-US" sz="2400" b="1" dirty="0">
                <a:sym typeface="Symbol" pitchFamily="18" charset="2"/>
              </a:rPr>
              <a:t> </a:t>
            </a:r>
            <a:r>
              <a:rPr lang="en-US" sz="2400" b="1" dirty="0" smtClean="0">
                <a:sym typeface="Symbol" pitchFamily="18" charset="2"/>
              </a:rPr>
              <a:t>o </a:t>
            </a:r>
            <a:r>
              <a:rPr lang="en-US" sz="2400" b="1" i="1" dirty="0" err="1">
                <a:sym typeface="Symbol" pitchFamily="18" charset="2"/>
              </a:rPr>
              <a:t>Cocculus</a:t>
            </a:r>
            <a:r>
              <a:rPr lang="en-US" sz="2400" b="1" dirty="0">
                <a:sym typeface="Symbol" pitchFamily="18" charset="2"/>
              </a:rPr>
              <a:t> </a:t>
            </a:r>
            <a:r>
              <a:rPr lang="en-US" sz="2400" b="1" i="1" dirty="0">
                <a:sym typeface="Symbol" pitchFamily="18" charset="2"/>
              </a:rPr>
              <a:t>sp</a:t>
            </a:r>
            <a:r>
              <a:rPr lang="en-US" sz="2400" b="1" dirty="0">
                <a:sym typeface="Symbol" pitchFamily="18" charset="2"/>
              </a:rPr>
              <a:t>.</a:t>
            </a:r>
          </a:p>
          <a:p>
            <a:pPr lvl="1"/>
            <a:r>
              <a:rPr lang="en-US" b="1" dirty="0">
                <a:sym typeface="Symbol" pitchFamily="18" charset="2"/>
              </a:rPr>
              <a:t>Mu Tong = </a:t>
            </a:r>
            <a:r>
              <a:rPr lang="en-US" sz="2400" b="1" dirty="0" err="1" smtClean="0">
                <a:sym typeface="Symbol" pitchFamily="18" charset="2"/>
              </a:rPr>
              <a:t>tallos</a:t>
            </a:r>
            <a:r>
              <a:rPr lang="en-US" sz="2400" b="1" dirty="0" smtClean="0">
                <a:sym typeface="Symbol" pitchFamily="18" charset="2"/>
              </a:rPr>
              <a:t> </a:t>
            </a:r>
            <a:r>
              <a:rPr lang="en-US" sz="2400" b="1" i="1" dirty="0" err="1">
                <a:sym typeface="Symbol" pitchFamily="18" charset="2"/>
              </a:rPr>
              <a:t>Aristolochia</a:t>
            </a:r>
            <a:r>
              <a:rPr lang="en-US" sz="2400" b="1" i="1" dirty="0">
                <a:sym typeface="Symbol" pitchFamily="18" charset="2"/>
              </a:rPr>
              <a:t> </a:t>
            </a:r>
            <a:r>
              <a:rPr lang="en-US" sz="2400" b="1" i="1" dirty="0" err="1">
                <a:sym typeface="Symbol" pitchFamily="18" charset="2"/>
              </a:rPr>
              <a:t>manshuriensis</a:t>
            </a:r>
            <a:r>
              <a:rPr lang="en-US" sz="2400" b="1" dirty="0">
                <a:sym typeface="Symbol" pitchFamily="18" charset="2"/>
              </a:rPr>
              <a:t>, </a:t>
            </a:r>
            <a:r>
              <a:rPr lang="en-US" sz="2400" b="1" i="1" dirty="0">
                <a:sym typeface="Symbol" pitchFamily="18" charset="2"/>
              </a:rPr>
              <a:t>Clematis</a:t>
            </a:r>
            <a:r>
              <a:rPr lang="en-US" sz="2400" b="1" dirty="0">
                <a:sym typeface="Symbol" pitchFamily="18" charset="2"/>
              </a:rPr>
              <a:t> </a:t>
            </a:r>
            <a:r>
              <a:rPr lang="en-US" sz="2400" b="1" dirty="0" smtClean="0">
                <a:sym typeface="Symbol" pitchFamily="18" charset="2"/>
              </a:rPr>
              <a:t>o </a:t>
            </a:r>
            <a:r>
              <a:rPr lang="en-US" sz="2400" b="1" i="1" dirty="0" err="1">
                <a:sym typeface="Symbol" pitchFamily="18" charset="2"/>
              </a:rPr>
              <a:t>Akebia</a:t>
            </a:r>
            <a:r>
              <a:rPr lang="en-US" sz="2400" b="1" dirty="0">
                <a:sym typeface="Symbol" pitchFamily="18" charset="2"/>
              </a:rPr>
              <a:t> </a:t>
            </a:r>
            <a:r>
              <a:rPr lang="en-US" sz="2400" b="1" i="1" dirty="0">
                <a:sym typeface="Symbol" pitchFamily="18" charset="2"/>
              </a:rPr>
              <a:t>sp</a:t>
            </a:r>
            <a:r>
              <a:rPr lang="en-US" sz="2400" b="1" dirty="0">
                <a:sym typeface="Symbol" pitchFamily="18" charset="2"/>
              </a:rPr>
              <a:t>.</a:t>
            </a:r>
          </a:p>
        </p:txBody>
      </p:sp>
      <p:sp>
        <p:nvSpPr>
          <p:cNvPr id="232452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Aristolochia</a:t>
            </a:r>
          </a:p>
        </p:txBody>
      </p:sp>
    </p:spTree>
    <p:extLst>
      <p:ext uri="{BB962C8B-B14F-4D97-AF65-F5344CB8AC3E}">
        <p14:creationId xmlns:p14="http://schemas.microsoft.com/office/powerpoint/2010/main" val="38751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Stephania cephalantha 玉咲葛藤 (天問)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4629090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Stephania</a:t>
            </a:r>
            <a:r>
              <a:rPr lang="en-US" b="1" i="1" dirty="0">
                <a:solidFill>
                  <a:schemeClr val="hlink"/>
                </a:solidFill>
                <a:sym typeface="Symbol" pitchFamily="18" charset="2"/>
              </a:rPr>
              <a:t> </a:t>
            </a:r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tetrandra</a:t>
            </a:r>
            <a:r>
              <a:rPr lang="en-US" b="1" dirty="0">
                <a:sym typeface="Symbol" pitchFamily="18" charset="2"/>
              </a:rPr>
              <a:t> </a:t>
            </a:r>
            <a:endParaRPr lang="en-US" dirty="0"/>
          </a:p>
        </p:txBody>
      </p:sp>
      <p:pic>
        <p:nvPicPr>
          <p:cNvPr id="116742" name="Picture 6" descr="Resultado de imagen de aristolochia fang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28615"/>
            <a:ext cx="3730625" cy="258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87480" y="4552890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hlink"/>
                </a:solidFill>
                <a:sym typeface="Symbol" pitchFamily="18" charset="2"/>
              </a:rPr>
              <a:t>A. </a:t>
            </a:r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fangchi</a:t>
            </a:r>
            <a:r>
              <a:rPr lang="en-US" b="1" dirty="0">
                <a:sym typeface="Symbol" pitchFamily="18" charset="2"/>
              </a:rPr>
              <a:t> </a:t>
            </a:r>
            <a:endParaRPr lang="en-US" dirty="0"/>
          </a:p>
        </p:txBody>
      </p:sp>
      <p:pic>
        <p:nvPicPr>
          <p:cNvPr id="116744" name="Picture 8" descr="Resultado de imagen de stephania tetrand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r="18610" b="16210"/>
          <a:stretch/>
        </p:blipFill>
        <p:spPr bwMode="auto">
          <a:xfrm>
            <a:off x="2130903" y="3400424"/>
            <a:ext cx="1107597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Toxicología</a:t>
            </a:r>
            <a:endParaRPr lang="en-US" dirty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6868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err="1" smtClean="0"/>
              <a:t>Exposición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involuntaria</a:t>
            </a:r>
            <a:r>
              <a:rPr lang="en-US" sz="2800" b="1" dirty="0" smtClean="0"/>
              <a:t> a </a:t>
            </a:r>
            <a:r>
              <a:rPr lang="en-US" sz="2800" b="1" i="1" dirty="0" err="1" smtClean="0"/>
              <a:t>Aristolochia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</a:t>
            </a:r>
            <a:r>
              <a:rPr lang="en-US" sz="2800" b="1" dirty="0" smtClean="0"/>
              <a:t> MH </a:t>
            </a:r>
            <a:r>
              <a:rPr lang="en-US" sz="2800" b="1" u="sng" dirty="0" smtClean="0"/>
              <a:t>sin </a:t>
            </a:r>
            <a:r>
              <a:rPr lang="en-US" sz="2800" b="1" u="sng" dirty="0" err="1" smtClean="0"/>
              <a:t>licencia</a:t>
            </a:r>
            <a:r>
              <a:rPr lang="en-US" sz="2800" b="1" dirty="0" smtClean="0"/>
              <a:t> </a:t>
            </a:r>
            <a:r>
              <a:rPr lang="en-US" sz="2800" b="1" dirty="0"/>
              <a:t>HM </a:t>
            </a:r>
            <a:r>
              <a:rPr lang="en-US" sz="2800" b="1" dirty="0">
                <a:sym typeface="Symbol" pitchFamily="18" charset="2"/>
              </a:rPr>
              <a:t> </a:t>
            </a:r>
            <a:r>
              <a:rPr lang="en-US" sz="2800" b="1" dirty="0" err="1" smtClean="0">
                <a:solidFill>
                  <a:srgbClr val="C00000"/>
                </a:solidFill>
                <a:sym typeface="Symbol" pitchFamily="18" charset="2"/>
              </a:rPr>
              <a:t>nefrotoxicidad</a:t>
            </a:r>
            <a:r>
              <a:rPr lang="en-US" sz="2800" b="1" dirty="0" smtClean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en-US" sz="2800" b="1" dirty="0" smtClean="0">
                <a:sym typeface="Symbol" pitchFamily="18" charset="2"/>
              </a:rPr>
              <a:t> y </a:t>
            </a:r>
            <a:r>
              <a:rPr lang="en-US" sz="2800" b="1" dirty="0" err="1" smtClean="0">
                <a:solidFill>
                  <a:srgbClr val="C00000"/>
                </a:solidFill>
                <a:sym typeface="Symbol" pitchFamily="18" charset="2"/>
              </a:rPr>
              <a:t>carcinogenicidad</a:t>
            </a:r>
            <a:r>
              <a:rPr lang="en-US" sz="2800" b="1" dirty="0" smtClean="0">
                <a:sym typeface="Symbol" pitchFamily="18" charset="2"/>
              </a:rPr>
              <a:t> </a:t>
            </a:r>
            <a:r>
              <a:rPr lang="en-US" sz="2800" b="1" dirty="0" err="1">
                <a:sym typeface="Symbol" pitchFamily="18" charset="2"/>
              </a:rPr>
              <a:t>e</a:t>
            </a:r>
            <a:r>
              <a:rPr lang="en-US" sz="2800" b="1" dirty="0" err="1" smtClean="0">
                <a:sym typeface="Symbol" pitchFamily="18" charset="2"/>
              </a:rPr>
              <a:t>n</a:t>
            </a:r>
            <a:r>
              <a:rPr lang="en-US" sz="2800" b="1" dirty="0" smtClean="0">
                <a:sym typeface="Symbol" pitchFamily="18" charset="2"/>
              </a:rPr>
              <a:t> Europa, </a:t>
            </a:r>
            <a:r>
              <a:rPr lang="en-US" sz="2800" b="1" dirty="0">
                <a:sym typeface="Symbol" pitchFamily="18" charset="2"/>
              </a:rPr>
              <a:t>China, </a:t>
            </a:r>
            <a:r>
              <a:rPr lang="en-US" sz="2800" b="1" dirty="0" err="1" smtClean="0">
                <a:sym typeface="Symbol" pitchFamily="18" charset="2"/>
              </a:rPr>
              <a:t>Japón</a:t>
            </a:r>
            <a:r>
              <a:rPr lang="en-US" sz="2800" b="1" dirty="0" smtClean="0">
                <a:sym typeface="Symbol" pitchFamily="18" charset="2"/>
              </a:rPr>
              <a:t> y </a:t>
            </a:r>
            <a:r>
              <a:rPr lang="en-US" sz="2800" b="1" dirty="0">
                <a:sym typeface="Symbol" pitchFamily="18" charset="2"/>
              </a:rPr>
              <a:t>USA.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ym typeface="Symbol" pitchFamily="18" charset="2"/>
              </a:rPr>
              <a:t>e.g. 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100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falla</a:t>
            </a:r>
            <a:r>
              <a:rPr lang="en-US" b="1" dirty="0" smtClean="0">
                <a:sym typeface="Symbol" pitchFamily="18" charset="2"/>
              </a:rPr>
              <a:t> renal </a:t>
            </a:r>
            <a:r>
              <a:rPr lang="en-US" b="1" dirty="0" err="1" smtClean="0">
                <a:sym typeface="Symbol" pitchFamily="18" charset="2"/>
              </a:rPr>
              <a:t>por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tomar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productos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reductores</a:t>
            </a:r>
            <a:r>
              <a:rPr lang="en-US" b="1" dirty="0" smtClean="0">
                <a:sym typeface="Symbol" pitchFamily="18" charset="2"/>
              </a:rPr>
              <a:t> de peso con </a:t>
            </a:r>
            <a:r>
              <a:rPr lang="en-US" b="1" i="1" dirty="0">
                <a:solidFill>
                  <a:schemeClr val="hlink"/>
                </a:solidFill>
                <a:sym typeface="Symbol" pitchFamily="18" charset="2"/>
              </a:rPr>
              <a:t>A. </a:t>
            </a:r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fangchi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en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lugar</a:t>
            </a:r>
            <a:r>
              <a:rPr lang="en-US" b="1" dirty="0" smtClean="0">
                <a:sym typeface="Symbol" pitchFamily="18" charset="2"/>
              </a:rPr>
              <a:t> de </a:t>
            </a:r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Stephania</a:t>
            </a:r>
            <a:r>
              <a:rPr lang="en-US" b="1" i="1" dirty="0">
                <a:solidFill>
                  <a:schemeClr val="hlink"/>
                </a:solidFill>
                <a:sym typeface="Symbol" pitchFamily="18" charset="2"/>
              </a:rPr>
              <a:t> </a:t>
            </a:r>
            <a:r>
              <a:rPr lang="en-US" b="1" i="1" dirty="0" err="1">
                <a:solidFill>
                  <a:schemeClr val="hlink"/>
                </a:solidFill>
                <a:sym typeface="Symbol" pitchFamily="18" charset="2"/>
              </a:rPr>
              <a:t>tetrandra</a:t>
            </a:r>
            <a:r>
              <a:rPr lang="en-US" b="1" dirty="0">
                <a:sym typeface="Symbol" pitchFamily="18" charset="2"/>
              </a:rPr>
              <a:t> (</a:t>
            </a:r>
            <a:r>
              <a:rPr lang="en-US" b="1" dirty="0" err="1" smtClean="0">
                <a:sym typeface="Symbol" pitchFamily="18" charset="2"/>
              </a:rPr>
              <a:t>Blégica</a:t>
            </a:r>
            <a:r>
              <a:rPr lang="en-US" b="1" dirty="0" smtClean="0">
                <a:sym typeface="Symbol" pitchFamily="18" charset="2"/>
              </a:rPr>
              <a:t>)</a:t>
            </a:r>
            <a:endParaRPr lang="en-US" b="1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7</a:t>
            </a:r>
            <a:r>
              <a:rPr lang="en-US" b="1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nefropatías</a:t>
            </a:r>
            <a:r>
              <a:rPr lang="en-US" b="1" dirty="0" smtClean="0">
                <a:sym typeface="Symbol" pitchFamily="18" charset="2"/>
              </a:rPr>
              <a:t> (</a:t>
            </a:r>
            <a:r>
              <a:rPr lang="en-US" b="1" dirty="0">
                <a:sym typeface="Symbol" pitchFamily="18" charset="2"/>
              </a:rPr>
              <a:t>France)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2 </a:t>
            </a:r>
            <a:r>
              <a:rPr lang="en-US" b="1" dirty="0" err="1" smtClean="0">
                <a:sym typeface="Symbol" pitchFamily="18" charset="2"/>
              </a:rPr>
              <a:t>fallas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renales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por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sustitución</a:t>
            </a:r>
            <a:r>
              <a:rPr lang="en-US" b="1" dirty="0" smtClean="0">
                <a:sym typeface="Symbol" pitchFamily="18" charset="2"/>
              </a:rPr>
              <a:t> de </a:t>
            </a:r>
            <a:r>
              <a:rPr lang="en-US" b="1" i="1" dirty="0" smtClean="0">
                <a:sym typeface="Symbol" pitchFamily="18" charset="2"/>
              </a:rPr>
              <a:t>Clematis </a:t>
            </a:r>
            <a:r>
              <a:rPr lang="en-US" b="1" i="1" dirty="0">
                <a:sym typeface="Symbol" pitchFamily="18" charset="2"/>
              </a:rPr>
              <a:t>sp</a:t>
            </a:r>
            <a:r>
              <a:rPr lang="en-US" b="1" dirty="0">
                <a:sym typeface="Symbol" pitchFamily="18" charset="2"/>
              </a:rPr>
              <a:t>. and </a:t>
            </a:r>
            <a:r>
              <a:rPr lang="en-US" b="1" i="1" dirty="0" err="1">
                <a:sym typeface="Symbol" pitchFamily="18" charset="2"/>
              </a:rPr>
              <a:t>Akebia</a:t>
            </a:r>
            <a:r>
              <a:rPr lang="en-US" b="1" i="1" dirty="0">
                <a:sym typeface="Symbol" pitchFamily="18" charset="2"/>
              </a:rPr>
              <a:t> sp</a:t>
            </a:r>
            <a:r>
              <a:rPr lang="en-US" b="1" dirty="0">
                <a:sym typeface="Symbol" pitchFamily="18" charset="2"/>
              </a:rPr>
              <a:t>. for </a:t>
            </a:r>
            <a:r>
              <a:rPr lang="en-US" b="1" i="1" dirty="0">
                <a:sym typeface="Symbol" pitchFamily="18" charset="2"/>
              </a:rPr>
              <a:t>A. </a:t>
            </a:r>
            <a:r>
              <a:rPr lang="en-US" b="1" i="1" dirty="0" err="1">
                <a:sym typeface="Symbol" pitchFamily="18" charset="2"/>
              </a:rPr>
              <a:t>manshuriensis</a:t>
            </a:r>
            <a:r>
              <a:rPr lang="en-US" b="1" i="1" dirty="0">
                <a:sym typeface="Symbol" pitchFamily="18" charset="2"/>
              </a:rPr>
              <a:t> (</a:t>
            </a:r>
            <a:r>
              <a:rPr lang="en-US" b="1" dirty="0">
                <a:sym typeface="Symbol" pitchFamily="18" charset="2"/>
              </a:rPr>
              <a:t>U.K</a:t>
            </a:r>
            <a:r>
              <a:rPr lang="en-US" b="1" i="1" dirty="0">
                <a:sym typeface="Symbol" pitchFamily="18" charset="2"/>
              </a:rPr>
              <a:t>.)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12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muertes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(China) </a:t>
            </a:r>
            <a:r>
              <a:rPr lang="en-US" b="1" dirty="0" smtClean="0">
                <a:sym typeface="Symbol" pitchFamily="18" charset="2"/>
              </a:rPr>
              <a:t>y 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10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fallas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 err="1" smtClean="0">
                <a:sym typeface="Symbol" pitchFamily="18" charset="2"/>
              </a:rPr>
              <a:t>renales</a:t>
            </a:r>
            <a:r>
              <a:rPr lang="en-US" b="1" dirty="0" smtClean="0"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(</a:t>
            </a:r>
            <a:r>
              <a:rPr lang="en-US" b="1" dirty="0" err="1" smtClean="0">
                <a:sym typeface="Symbol" pitchFamily="18" charset="2"/>
              </a:rPr>
              <a:t>Japón</a:t>
            </a:r>
            <a:r>
              <a:rPr lang="en-US" b="1" dirty="0">
                <a:sym typeface="Symbol" pitchFamily="18" charset="2"/>
              </a:rPr>
              <a:t>)</a:t>
            </a:r>
          </a:p>
        </p:txBody>
      </p:sp>
      <p:sp>
        <p:nvSpPr>
          <p:cNvPr id="221189" name="Line 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Aristolochia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Toxicología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2475"/>
            <a:ext cx="8229600" cy="3616325"/>
          </a:xfrm>
        </p:spPr>
        <p:txBody>
          <a:bodyPr/>
          <a:lstStyle/>
          <a:p>
            <a:r>
              <a:rPr lang="en-US" b="1" dirty="0" smtClean="0">
                <a:solidFill>
                  <a:srgbClr val="FF3300"/>
                </a:solidFill>
              </a:rPr>
              <a:t>ALTAMENTE TÓXICO</a:t>
            </a:r>
            <a:r>
              <a:rPr lang="en-US" b="1" dirty="0" smtClean="0"/>
              <a:t>: NO SE DEBE USAR EN HUMANOS</a:t>
            </a:r>
            <a:endParaRPr lang="en-US" b="1" dirty="0"/>
          </a:p>
          <a:p>
            <a:pPr lvl="1"/>
            <a:r>
              <a:rPr lang="en-US" b="1" dirty="0" smtClean="0"/>
              <a:t>NEFROTÓXICO</a:t>
            </a:r>
            <a:endParaRPr lang="en-US" b="1" dirty="0"/>
          </a:p>
          <a:p>
            <a:pPr lvl="1"/>
            <a:r>
              <a:rPr lang="en-US" b="1" dirty="0" smtClean="0"/>
              <a:t>CARCINOGÉNICO</a:t>
            </a:r>
            <a:endParaRPr lang="en-US" b="1" dirty="0"/>
          </a:p>
          <a:p>
            <a:pPr lvl="1"/>
            <a:r>
              <a:rPr lang="en-US" b="1" dirty="0" smtClean="0"/>
              <a:t>MUTAGÉNICO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Aristolochia</a:t>
            </a:r>
          </a:p>
        </p:txBody>
      </p:sp>
      <p:pic>
        <p:nvPicPr>
          <p:cNvPr id="6" name="Picture 7" descr="j033698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3434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  <a:latin typeface="Times New Roman" pitchFamily="18" charset="0"/>
              </a:rPr>
              <a:t>OTROS PRODUCTOS QUE NO SON SEGUROS</a:t>
            </a:r>
            <a:endParaRPr lang="en-US" sz="4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228600" y="1752600"/>
            <a:ext cx="876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>
                <a:latin typeface="Times New Roman" pitchFamily="18" charset="0"/>
              </a:rPr>
              <a:t>Chaparral </a:t>
            </a:r>
            <a:r>
              <a:rPr lang="en-US" sz="2700" b="1" dirty="0" smtClean="0">
                <a:latin typeface="Times New Roman" pitchFamily="18" charset="0"/>
              </a:rPr>
              <a:t>(dolor) = </a:t>
            </a:r>
            <a:r>
              <a:rPr lang="en-US" sz="2700" b="1" dirty="0" err="1" smtClean="0">
                <a:latin typeface="Times New Roman" pitchFamily="18" charset="0"/>
              </a:rPr>
              <a:t>daño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hepático</a:t>
            </a:r>
            <a:r>
              <a:rPr lang="en-US" sz="2700" b="1" dirty="0" smtClean="0">
                <a:latin typeface="Times New Roman" pitchFamily="18" charset="0"/>
              </a:rPr>
              <a:t> y renal</a:t>
            </a:r>
            <a:endParaRPr lang="en-US" sz="27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 smtClean="0">
                <a:latin typeface="Times New Roman" pitchFamily="18" charset="0"/>
              </a:rPr>
              <a:t>Comfrey/</a:t>
            </a:r>
            <a:r>
              <a:rPr lang="en-US" sz="2700" b="1" dirty="0" err="1" smtClean="0">
                <a:latin typeface="Times New Roman" pitchFamily="18" charset="0"/>
              </a:rPr>
              <a:t>consuelda</a:t>
            </a:r>
            <a:r>
              <a:rPr lang="en-US" sz="2700" b="1" dirty="0" smtClean="0">
                <a:latin typeface="Times New Roman" pitchFamily="18" charset="0"/>
              </a:rPr>
              <a:t> (</a:t>
            </a:r>
            <a:r>
              <a:rPr lang="en-US" sz="2700" b="1" dirty="0" err="1" smtClean="0">
                <a:latin typeface="Times New Roman" pitchFamily="18" charset="0"/>
              </a:rPr>
              <a:t>hígado</a:t>
            </a:r>
            <a:r>
              <a:rPr lang="en-US" sz="2700" b="1" dirty="0" smtClean="0">
                <a:latin typeface="Times New Roman" pitchFamily="18" charset="0"/>
              </a:rPr>
              <a:t>) = </a:t>
            </a:r>
            <a:r>
              <a:rPr lang="en-US" sz="2700" b="1" dirty="0" err="1" smtClean="0">
                <a:latin typeface="Times New Roman" pitchFamily="18" charset="0"/>
              </a:rPr>
              <a:t>toxicidad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hepática</a:t>
            </a:r>
            <a:endParaRPr lang="en-US" sz="27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>
                <a:latin typeface="Times New Roman" pitchFamily="18" charset="0"/>
              </a:rPr>
              <a:t>Lobelia </a:t>
            </a:r>
            <a:r>
              <a:rPr lang="en-US" sz="2700" b="1" dirty="0" smtClean="0">
                <a:latin typeface="Times New Roman" pitchFamily="18" charset="0"/>
              </a:rPr>
              <a:t>(</a:t>
            </a:r>
            <a:r>
              <a:rPr lang="en-US" sz="2700" b="1" dirty="0" err="1" smtClean="0">
                <a:latin typeface="Times New Roman" pitchFamily="18" charset="0"/>
              </a:rPr>
              <a:t>respiratorio</a:t>
            </a:r>
            <a:r>
              <a:rPr lang="en-US" sz="2700" b="1" dirty="0" smtClean="0">
                <a:latin typeface="Times New Roman" pitchFamily="18" charset="0"/>
              </a:rPr>
              <a:t>)= </a:t>
            </a:r>
            <a:r>
              <a:rPr lang="en-US" sz="2700" b="1" dirty="0" err="1" smtClean="0">
                <a:latin typeface="Times New Roman" pitchFamily="18" charset="0"/>
              </a:rPr>
              <a:t>tóxico</a:t>
            </a:r>
            <a:r>
              <a:rPr lang="en-US" sz="2700" b="1" dirty="0" smtClean="0">
                <a:latin typeface="Times New Roman" pitchFamily="18" charset="0"/>
              </a:rPr>
              <a:t>, hasta </a:t>
            </a:r>
            <a:r>
              <a:rPr lang="en-US" sz="2700" b="1" dirty="0">
                <a:latin typeface="Times New Roman" pitchFamily="18" charset="0"/>
              </a:rPr>
              <a:t>fatal</a:t>
            </a: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 err="1">
                <a:latin typeface="Times New Roman" pitchFamily="18" charset="0"/>
              </a:rPr>
              <a:t>Yohimbe</a:t>
            </a:r>
            <a:r>
              <a:rPr lang="en-US" sz="2700" b="1" dirty="0">
                <a:latin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</a:rPr>
              <a:t>(</a:t>
            </a:r>
            <a:r>
              <a:rPr lang="en-US" sz="2700" b="1" dirty="0" err="1" smtClean="0">
                <a:latin typeface="Times New Roman" pitchFamily="18" charset="0"/>
              </a:rPr>
              <a:t>disfunción</a:t>
            </a:r>
            <a:r>
              <a:rPr lang="en-US" sz="2700" b="1" dirty="0" smtClean="0">
                <a:latin typeface="Times New Roman" pitchFamily="18" charset="0"/>
              </a:rPr>
              <a:t>)= </a:t>
            </a:r>
            <a:r>
              <a:rPr lang="en-US" sz="2700" b="1" dirty="0" err="1" smtClean="0">
                <a:latin typeface="Times New Roman" pitchFamily="18" charset="0"/>
              </a:rPr>
              <a:t>hipotensión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severa</a:t>
            </a:r>
            <a:r>
              <a:rPr lang="en-US" sz="2700" b="1" dirty="0" smtClean="0">
                <a:latin typeface="Times New Roman" pitchFamily="18" charset="0"/>
              </a:rPr>
              <a:t>, </a:t>
            </a:r>
            <a:r>
              <a:rPr lang="en-US" sz="2700" b="1" dirty="0" err="1" smtClean="0">
                <a:latin typeface="Times New Roman" pitchFamily="18" charset="0"/>
              </a:rPr>
              <a:t>desórdenes</a:t>
            </a:r>
            <a:r>
              <a:rPr lang="en-US" sz="2700" b="1" dirty="0" smtClean="0">
                <a:latin typeface="Times New Roman" pitchFamily="18" charset="0"/>
              </a:rPr>
              <a:t> de </a:t>
            </a:r>
            <a:r>
              <a:rPr lang="en-US" sz="2700" b="1" dirty="0" err="1" smtClean="0">
                <a:latin typeface="Times New Roman" pitchFamily="18" charset="0"/>
              </a:rPr>
              <a:t>conducción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cardíaca</a:t>
            </a:r>
            <a:r>
              <a:rPr lang="en-US" sz="2700" b="1" dirty="0" smtClean="0">
                <a:latin typeface="Times New Roman" pitchFamily="18" charset="0"/>
              </a:rPr>
              <a:t>, </a:t>
            </a:r>
            <a:r>
              <a:rPr lang="en-US" sz="2700" b="1" dirty="0" err="1" smtClean="0">
                <a:latin typeface="Times New Roman" pitchFamily="18" charset="0"/>
              </a:rPr>
              <a:t>muerte</a:t>
            </a:r>
            <a:endParaRPr lang="en-US" sz="27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>
                <a:latin typeface="Times New Roman" pitchFamily="18" charset="0"/>
              </a:rPr>
              <a:t>Sassafras </a:t>
            </a:r>
            <a:r>
              <a:rPr lang="en-US" sz="2700" b="1" dirty="0" smtClean="0">
                <a:latin typeface="Times New Roman" pitchFamily="18" charset="0"/>
              </a:rPr>
              <a:t>(</a:t>
            </a:r>
            <a:r>
              <a:rPr lang="en-US" sz="2700" b="1" dirty="0" err="1" smtClean="0">
                <a:latin typeface="Times New Roman" pitchFamily="18" charset="0"/>
              </a:rPr>
              <a:t>respiratorio</a:t>
            </a:r>
            <a:r>
              <a:rPr lang="en-US" sz="2700" b="1" dirty="0" smtClean="0">
                <a:latin typeface="Times New Roman" pitchFamily="18" charset="0"/>
              </a:rPr>
              <a:t>)= </a:t>
            </a:r>
            <a:r>
              <a:rPr lang="en-US" sz="2700" b="1" dirty="0" err="1" smtClean="0">
                <a:latin typeface="Times New Roman" pitchFamily="18" charset="0"/>
              </a:rPr>
              <a:t>carcinogénico</a:t>
            </a:r>
            <a:r>
              <a:rPr lang="en-US" sz="2700" b="1" dirty="0" smtClean="0">
                <a:latin typeface="Times New Roman" pitchFamily="18" charset="0"/>
              </a:rPr>
              <a:t>, </a:t>
            </a:r>
            <a:r>
              <a:rPr lang="en-US" sz="2700" b="1" dirty="0" err="1" smtClean="0">
                <a:latin typeface="Times New Roman" pitchFamily="18" charset="0"/>
              </a:rPr>
              <a:t>hepatotóxico</a:t>
            </a:r>
            <a:r>
              <a:rPr lang="en-US" sz="2700" b="1" dirty="0" smtClean="0">
                <a:latin typeface="Times New Roman" pitchFamily="18" charset="0"/>
              </a:rPr>
              <a:t>, </a:t>
            </a:r>
            <a:r>
              <a:rPr lang="en-US" sz="2700" b="1" dirty="0">
                <a:latin typeface="Times New Roman" pitchFamily="18" charset="0"/>
              </a:rPr>
              <a:t>fatal</a:t>
            </a: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>
                <a:latin typeface="Times New Roman" pitchFamily="18" charset="0"/>
              </a:rPr>
              <a:t>Cat’s </a:t>
            </a:r>
            <a:r>
              <a:rPr lang="en-US" sz="2700" b="1" dirty="0" smtClean="0">
                <a:latin typeface="Times New Roman" pitchFamily="18" charset="0"/>
              </a:rPr>
              <a:t>Claw = </a:t>
            </a:r>
            <a:r>
              <a:rPr lang="en-US" sz="2700" b="1" dirty="0" err="1" smtClean="0">
                <a:latin typeface="Times New Roman" pitchFamily="18" charset="0"/>
              </a:rPr>
              <a:t>nefritis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intersticial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alérgica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</a:rPr>
              <a:t>aguda</a:t>
            </a:r>
            <a:endParaRPr lang="en-US" sz="27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>
                <a:latin typeface="Times New Roman" pitchFamily="18" charset="0"/>
              </a:rPr>
              <a:t>Germander </a:t>
            </a:r>
            <a:r>
              <a:rPr lang="en-US" sz="2700" b="1" dirty="0" smtClean="0">
                <a:latin typeface="Times New Roman" pitchFamily="18" charset="0"/>
              </a:rPr>
              <a:t>(</a:t>
            </a:r>
            <a:r>
              <a:rPr lang="en-US" sz="2700" b="1" dirty="0" err="1" smtClean="0">
                <a:latin typeface="Times New Roman" pitchFamily="18" charset="0"/>
              </a:rPr>
              <a:t>amargo</a:t>
            </a:r>
            <a:r>
              <a:rPr lang="en-US" sz="2700" b="1" dirty="0" smtClean="0">
                <a:latin typeface="Times New Roman" pitchFamily="18" charset="0"/>
              </a:rPr>
              <a:t>) = </a:t>
            </a:r>
            <a:r>
              <a:rPr lang="en-US" sz="2700" b="1" dirty="0">
                <a:latin typeface="Times New Roman" pitchFamily="18" charset="0"/>
              </a:rPr>
              <a:t>hepatitis, </a:t>
            </a:r>
            <a:r>
              <a:rPr lang="en-US" sz="2700" b="1" dirty="0" err="1" smtClean="0">
                <a:latin typeface="Times New Roman" pitchFamily="18" charset="0"/>
              </a:rPr>
              <a:t>muerte</a:t>
            </a:r>
            <a:endParaRPr lang="en-US" sz="27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700" b="1" dirty="0" smtClean="0">
                <a:latin typeface="Times New Roman" pitchFamily="18" charset="0"/>
              </a:rPr>
              <a:t>Skullcap (</a:t>
            </a:r>
            <a:r>
              <a:rPr lang="en-US" sz="2700" b="1" dirty="0" err="1" smtClean="0">
                <a:latin typeface="Times New Roman" pitchFamily="18" charset="0"/>
              </a:rPr>
              <a:t>artritis</a:t>
            </a:r>
            <a:r>
              <a:rPr lang="en-US" sz="2700" b="1" dirty="0" smtClean="0">
                <a:latin typeface="Times New Roman" pitchFamily="18" charset="0"/>
              </a:rPr>
              <a:t>) </a:t>
            </a:r>
            <a:r>
              <a:rPr lang="en-US" sz="2700" b="1" dirty="0">
                <a:latin typeface="Times New Roman" pitchFamily="18" charset="0"/>
              </a:rPr>
              <a:t>= </a:t>
            </a:r>
            <a:r>
              <a:rPr lang="en-US" sz="2700" b="1" dirty="0" err="1" smtClean="0">
                <a:latin typeface="Times New Roman" pitchFamily="18" charset="0"/>
              </a:rPr>
              <a:t>adulterado</a:t>
            </a:r>
            <a:r>
              <a:rPr lang="en-US" sz="2700" b="1" dirty="0" smtClean="0">
                <a:latin typeface="Times New Roman" pitchFamily="18" charset="0"/>
              </a:rPr>
              <a:t> con germander</a:t>
            </a:r>
            <a:endParaRPr lang="en-US" sz="2700" b="1" dirty="0">
              <a:latin typeface="Times New Roman" pitchFamily="18" charset="0"/>
            </a:endParaRPr>
          </a:p>
        </p:txBody>
      </p:sp>
      <p:sp>
        <p:nvSpPr>
          <p:cNvPr id="156679" name="Line 7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457200" y="990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Ma-Huang (Ephedra) = </a:t>
            </a:r>
            <a:r>
              <a:rPr lang="en-US" sz="2800" b="1" dirty="0" err="1" smtClean="0">
                <a:latin typeface="Times New Roman" pitchFamily="18" charset="0"/>
              </a:rPr>
              <a:t>piedras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en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los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riñones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embolia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muerte</a:t>
            </a:r>
            <a:endParaRPr lang="en-US" sz="2800" b="1" dirty="0" smtClean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Bitter </a:t>
            </a:r>
            <a:r>
              <a:rPr lang="en-US" sz="2800" b="1" dirty="0">
                <a:latin typeface="Times New Roman" pitchFamily="18" charset="0"/>
              </a:rPr>
              <a:t>orange </a:t>
            </a:r>
            <a:r>
              <a:rPr lang="en-US" sz="2800" b="1" dirty="0" smtClean="0">
                <a:latin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</a:rPr>
              <a:t>obesidad</a:t>
            </a:r>
            <a:r>
              <a:rPr lang="en-US" sz="2800" b="1" dirty="0" smtClean="0">
                <a:latin typeface="Times New Roman" pitchFamily="18" charset="0"/>
              </a:rPr>
              <a:t>)= </a:t>
            </a:r>
            <a:r>
              <a:rPr lang="en-US" sz="2800" b="1" dirty="0" err="1" smtClean="0">
                <a:latin typeface="Times New Roman" pitchFamily="18" charset="0"/>
              </a:rPr>
              <a:t>dosis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alta</a:t>
            </a:r>
            <a:r>
              <a:rPr lang="en-US" sz="2800" b="1" dirty="0" smtClean="0">
                <a:latin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</a:rPr>
              <a:t>cardiotoxicidad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cuando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combinada</a:t>
            </a:r>
            <a:r>
              <a:rPr lang="en-US" sz="2800" b="1" dirty="0" smtClean="0">
                <a:latin typeface="Times New Roman" pitchFamily="18" charset="0"/>
              </a:rPr>
              <a:t> con </a:t>
            </a:r>
            <a:r>
              <a:rPr lang="en-US" sz="2800" b="1" dirty="0">
                <a:latin typeface="Times New Roman" pitchFamily="18" charset="0"/>
              </a:rPr>
              <a:t>ephedra; </a:t>
            </a:r>
            <a:r>
              <a:rPr lang="en-US" sz="2800" b="1" dirty="0" err="1" smtClean="0">
                <a:latin typeface="Times New Roman" pitchFamily="18" charset="0"/>
              </a:rPr>
              <a:t>cólico</a:t>
            </a:r>
            <a:r>
              <a:rPr lang="en-US" sz="2800" b="1" dirty="0" smtClean="0">
                <a:latin typeface="Times New Roman" pitchFamily="18" charset="0"/>
              </a:rPr>
              <a:t> intestinal, </a:t>
            </a:r>
            <a:r>
              <a:rPr lang="en-US" sz="2800" b="1" dirty="0" err="1" smtClean="0">
                <a:latin typeface="Times New Roman" pitchFamily="18" charset="0"/>
              </a:rPr>
              <a:t>convulsiones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muerte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en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niños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Pennyroyal/</a:t>
            </a:r>
            <a:r>
              <a:rPr lang="en-US" sz="2800" b="1" dirty="0" err="1" smtClean="0">
                <a:latin typeface="Times New Roman" pitchFamily="18" charset="0"/>
              </a:rPr>
              <a:t>poleo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</a:rPr>
              <a:t>abortivo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daño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neurológico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nefrotóxico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hepatotóxico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muerte</a:t>
            </a:r>
            <a:endParaRPr lang="en-US" sz="2800" b="1" dirty="0">
              <a:latin typeface="Times New Roman" pitchFamily="18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</a:rPr>
              <a:t>Cuantas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más</a:t>
            </a:r>
            <a:r>
              <a:rPr lang="en-US" sz="2800" b="1" dirty="0" smtClean="0">
                <a:latin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57701" name="Line 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pic>
        <p:nvPicPr>
          <p:cNvPr id="157702" name="Picture 6" descr="icebershipla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692650"/>
            <a:ext cx="5562600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Centro de Innovación y Transferencia de Tecnología</a:t>
            </a:r>
            <a:endParaRPr lang="en-US" dirty="0"/>
          </a:p>
        </p:txBody>
      </p:sp>
      <p:pic>
        <p:nvPicPr>
          <p:cNvPr id="3074" name="Picture 2" descr="http://www.indicasat-times.org.pa/images/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9" y="2441993"/>
            <a:ext cx="6536744" cy="37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1" y="1733490"/>
            <a:ext cx="6979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Unidad de investigación: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solidFill>
                  <a:srgbClr val="008000"/>
                </a:solidFill>
              </a:rPr>
              <a:t>Análisis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Farmacéutico</a:t>
            </a:r>
            <a:r>
              <a:rPr lang="en-US" sz="2800" dirty="0" smtClean="0">
                <a:solidFill>
                  <a:srgbClr val="008000"/>
                </a:solidFill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</a:rPr>
              <a:t>métodos</a:t>
            </a:r>
            <a:r>
              <a:rPr lang="en-US" sz="2800" dirty="0" smtClean="0">
                <a:solidFill>
                  <a:srgbClr val="008000"/>
                </a:solidFill>
              </a:rPr>
              <a:t> de control de </a:t>
            </a:r>
            <a:r>
              <a:rPr lang="en-US" sz="2800" dirty="0" err="1" smtClean="0">
                <a:solidFill>
                  <a:srgbClr val="008000"/>
                </a:solidFill>
              </a:rPr>
              <a:t>calidad</a:t>
            </a:r>
            <a:r>
              <a:rPr lang="en-US" sz="2800" dirty="0" smtClean="0">
                <a:solidFill>
                  <a:srgbClr val="008000"/>
                </a:solidFill>
              </a:rPr>
              <a:t> para </a:t>
            </a:r>
            <a:r>
              <a:rPr lang="en-US" sz="2800" dirty="0" err="1" smtClean="0">
                <a:solidFill>
                  <a:srgbClr val="008000"/>
                </a:solidFill>
              </a:rPr>
              <a:t>asegurar</a:t>
            </a:r>
            <a:r>
              <a:rPr lang="en-US" sz="2800" dirty="0" smtClean="0">
                <a:solidFill>
                  <a:srgbClr val="008000"/>
                </a:solidFill>
              </a:rPr>
              <a:t> la </a:t>
            </a:r>
            <a:r>
              <a:rPr lang="en-US" sz="2800" dirty="0" err="1" smtClean="0">
                <a:solidFill>
                  <a:srgbClr val="008000"/>
                </a:solidFill>
              </a:rPr>
              <a:t>seguridad</a:t>
            </a:r>
            <a:r>
              <a:rPr lang="en-US" sz="2800" dirty="0" smtClean="0">
                <a:solidFill>
                  <a:srgbClr val="008000"/>
                </a:solidFill>
              </a:rPr>
              <a:t> y </a:t>
            </a:r>
            <a:r>
              <a:rPr lang="en-US" sz="2800" dirty="0" err="1" smtClean="0">
                <a:solidFill>
                  <a:srgbClr val="008000"/>
                </a:solidFill>
              </a:rPr>
              <a:t>eficacia</a:t>
            </a:r>
            <a:r>
              <a:rPr lang="en-US" sz="2800" dirty="0" smtClean="0">
                <a:solidFill>
                  <a:srgbClr val="008000"/>
                </a:solidFill>
              </a:rPr>
              <a:t> de </a:t>
            </a:r>
            <a:r>
              <a:rPr lang="en-US" sz="2800" dirty="0" err="1" smtClean="0">
                <a:solidFill>
                  <a:srgbClr val="008000"/>
                </a:solidFill>
              </a:rPr>
              <a:t>productos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</a:rPr>
              <a:t>herbarios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00539" cy="432911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Selección</a:t>
            </a:r>
            <a:r>
              <a:rPr lang="en-US" dirty="0" smtClean="0"/>
              <a:t> de </a:t>
            </a:r>
            <a:r>
              <a:rPr lang="en-US" dirty="0" err="1" smtClean="0"/>
              <a:t>marcadores</a:t>
            </a:r>
            <a:r>
              <a:rPr lang="en-US" dirty="0" smtClean="0"/>
              <a:t> </a:t>
            </a:r>
            <a:r>
              <a:rPr lang="en-US" dirty="0" err="1" smtClean="0"/>
              <a:t>químicos</a:t>
            </a:r>
            <a:r>
              <a:rPr lang="en-US" dirty="0" smtClean="0"/>
              <a:t> para el control de </a:t>
            </a:r>
            <a:r>
              <a:rPr lang="en-US" dirty="0" err="1" smtClean="0"/>
              <a:t>calidad</a:t>
            </a:r>
            <a:r>
              <a:rPr lang="en-US" dirty="0" smtClean="0"/>
              <a:t> de </a:t>
            </a:r>
            <a:r>
              <a:rPr lang="en-US" dirty="0" err="1" smtClean="0"/>
              <a:t>plantas</a:t>
            </a:r>
            <a:r>
              <a:rPr lang="en-US" dirty="0" smtClean="0"/>
              <a:t> </a:t>
            </a:r>
            <a:r>
              <a:rPr lang="en-US" dirty="0" err="1" smtClean="0"/>
              <a:t>medicinales</a:t>
            </a:r>
            <a:r>
              <a:rPr lang="en-US" dirty="0" smtClean="0"/>
              <a:t> del </a:t>
            </a:r>
            <a:r>
              <a:rPr lang="en-US" dirty="0" err="1" smtClean="0"/>
              <a:t>género</a:t>
            </a:r>
            <a:r>
              <a:rPr lang="en-US" dirty="0" smtClean="0"/>
              <a:t> </a:t>
            </a:r>
            <a:r>
              <a:rPr lang="en-US" i="1" dirty="0" err="1" smtClean="0"/>
              <a:t>Cecropia</a:t>
            </a:r>
            <a:r>
              <a:rPr lang="en-US" dirty="0" smtClean="0"/>
              <a:t> </a:t>
            </a:r>
            <a:r>
              <a:rPr lang="en-US" dirty="0"/>
              <a:t>(URTICACEAE</a:t>
            </a:r>
            <a:r>
              <a:rPr lang="en-US" dirty="0" smtClean="0"/>
              <a:t>)</a:t>
            </a:r>
            <a:r>
              <a:rPr lang="es-MX" dirty="0" smtClean="0"/>
              <a:t>. </a:t>
            </a:r>
            <a:r>
              <a:rPr lang="es-MX" dirty="0" err="1" smtClean="0"/>
              <a:t>Pharmaceutical</a:t>
            </a:r>
            <a:r>
              <a:rPr lang="es-MX" dirty="0" smtClean="0"/>
              <a:t> </a:t>
            </a:r>
            <a:r>
              <a:rPr lang="es-MX" dirty="0" err="1" smtClean="0"/>
              <a:t>Biology</a:t>
            </a:r>
            <a:r>
              <a:rPr lang="es-MX" dirty="0" smtClean="0"/>
              <a:t>, Mar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7" y="1433512"/>
            <a:ext cx="35909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indicasat-times.org.pa/images/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186237"/>
            <a:ext cx="3187734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 Imagen" descr="bioch5-10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5129217" y="3810000"/>
            <a:ext cx="1804983" cy="1524000"/>
          </a:xfrm>
          <a:prstGeom prst="rect">
            <a:avLst/>
          </a:prstGeom>
        </p:spPr>
      </p:pic>
      <p:pic>
        <p:nvPicPr>
          <p:cNvPr id="4" name="Picture 4" descr="http://www.indicasat-times.org.pa/images/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537826"/>
            <a:ext cx="3187734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5271360" cy="4833938"/>
          </a:xfrm>
        </p:spPr>
        <p:txBody>
          <a:bodyPr/>
          <a:lstStyle/>
          <a:p>
            <a:r>
              <a:rPr lang="es-MX" dirty="0" smtClean="0"/>
              <a:t>Descubrimiento del efecto</a:t>
            </a:r>
            <a:r>
              <a:rPr lang="en-US" dirty="0" smtClean="0"/>
              <a:t> de </a:t>
            </a:r>
            <a:r>
              <a:rPr lang="en-US" dirty="0" err="1" smtClean="0"/>
              <a:t>productos</a:t>
            </a:r>
            <a:r>
              <a:rPr lang="en-US" dirty="0" smtClean="0"/>
              <a:t> </a:t>
            </a:r>
            <a:r>
              <a:rPr lang="en-US" dirty="0" err="1" smtClean="0"/>
              <a:t>naturales</a:t>
            </a:r>
            <a:r>
              <a:rPr lang="en-US" dirty="0" smtClean="0"/>
              <a:t> a </a:t>
            </a:r>
            <a:r>
              <a:rPr lang="en-US" dirty="0" err="1" smtClean="0"/>
              <a:t>nivel</a:t>
            </a:r>
            <a:r>
              <a:rPr lang="en-US" dirty="0" smtClean="0"/>
              <a:t> </a:t>
            </a:r>
            <a:r>
              <a:rPr lang="en-US" dirty="0" err="1" smtClean="0"/>
              <a:t>subcelular</a:t>
            </a:r>
            <a:endParaRPr lang="en-US" dirty="0" smtClean="0"/>
          </a:p>
          <a:p>
            <a:r>
              <a:rPr lang="es-MX" dirty="0" smtClean="0"/>
              <a:t>Desarrollo de </a:t>
            </a:r>
            <a:r>
              <a:rPr lang="es-MX" dirty="0" err="1" smtClean="0"/>
              <a:t>nanopartículas</a:t>
            </a:r>
            <a:r>
              <a:rPr lang="es-MX" dirty="0" smtClean="0"/>
              <a:t> acarreadoras de productos naturales. </a:t>
            </a:r>
            <a:r>
              <a:rPr lang="en-US" sz="2400" dirty="0" err="1" smtClean="0"/>
              <a:t>Patente</a:t>
            </a:r>
            <a:r>
              <a:rPr lang="en-US" sz="2400" dirty="0" smtClean="0"/>
              <a:t>: </a:t>
            </a:r>
            <a:r>
              <a:rPr lang="en-US" sz="2400" dirty="0"/>
              <a:t>90498 01. </a:t>
            </a:r>
            <a:r>
              <a:rPr lang="es-ES_tradnl" sz="2400" dirty="0" err="1"/>
              <a:t>Nanopartículas</a:t>
            </a:r>
            <a:r>
              <a:rPr lang="es-ES_tradnl" sz="2400" dirty="0"/>
              <a:t> para la Entrega de Sustancias Activas y Procedimiento Para Obtenerlas</a:t>
            </a:r>
            <a:r>
              <a:rPr lang="es-MX" sz="2400" dirty="0"/>
              <a:t>. </a:t>
            </a:r>
            <a:r>
              <a:rPr lang="en-US" sz="2400" dirty="0" err="1" smtClean="0"/>
              <a:t>Enero</a:t>
            </a:r>
            <a:r>
              <a:rPr lang="en-US" sz="2400" dirty="0" smtClean="0"/>
              <a:t>, </a:t>
            </a:r>
            <a:r>
              <a:rPr lang="en-US" sz="2400" dirty="0"/>
              <a:t>2015.</a:t>
            </a:r>
            <a:endParaRPr lang="es-MX" sz="24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7290" y="393840"/>
            <a:ext cx="2356710" cy="16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543800" cy="1311939"/>
          </a:xfrm>
        </p:spPr>
        <p:txBody>
          <a:bodyPr>
            <a:noAutofit/>
          </a:bodyPr>
          <a:lstStyle/>
          <a:p>
            <a:pPr algn="l"/>
            <a:r>
              <a:rPr lang="es-MX" sz="2800" dirty="0" smtClean="0">
                <a:solidFill>
                  <a:srgbClr val="008000"/>
                </a:solidFill>
              </a:rPr>
              <a:t>Farmacología Molecular y Diseño Farmacéutico</a:t>
            </a:r>
            <a:br>
              <a:rPr lang="es-MX" sz="2800" dirty="0" smtClean="0">
                <a:solidFill>
                  <a:srgbClr val="008000"/>
                </a:solidFill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09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INTRODUCCIÓN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8305800" cy="4419600"/>
          </a:xfrm>
        </p:spPr>
        <p:txBody>
          <a:bodyPr/>
          <a:lstStyle/>
          <a:p>
            <a:r>
              <a:rPr lang="en-US" sz="3600" b="1" dirty="0" err="1" smtClean="0"/>
              <a:t>Medicina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Tradicional</a:t>
            </a:r>
            <a:r>
              <a:rPr lang="en-US" sz="3600" b="1" dirty="0" smtClean="0"/>
              <a:t> (MT) no solo </a:t>
            </a:r>
            <a:r>
              <a:rPr lang="en-US" sz="3600" b="1" dirty="0" err="1" smtClean="0"/>
              <a:t>en</a:t>
            </a:r>
            <a:r>
              <a:rPr lang="en-US" sz="3600" b="1" dirty="0"/>
              <a:t> </a:t>
            </a:r>
            <a:r>
              <a:rPr lang="en-US" sz="3600" b="1" dirty="0" smtClean="0"/>
              <a:t>la </a:t>
            </a:r>
            <a:r>
              <a:rPr lang="en-US" sz="3600" b="1" dirty="0" err="1" smtClean="0"/>
              <a:t>atención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primaria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salud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países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vías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desarrollo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si</a:t>
            </a:r>
            <a:r>
              <a:rPr lang="en-US" sz="3600" b="1" dirty="0" smtClean="0"/>
              <a:t> no </a:t>
            </a:r>
            <a:r>
              <a:rPr lang="en-US" sz="3600" b="1" dirty="0" err="1" smtClean="0"/>
              <a:t>en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países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donde</a:t>
            </a:r>
            <a:r>
              <a:rPr lang="en-US" sz="3600" b="1" dirty="0" smtClean="0"/>
              <a:t> la </a:t>
            </a:r>
            <a:r>
              <a:rPr lang="en-US" sz="3600" b="1" dirty="0" err="1" smtClean="0"/>
              <a:t>medicina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convencional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predomina</a:t>
            </a:r>
            <a:endParaRPr lang="en-US" sz="3600" b="1" dirty="0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019800" cy="911225"/>
          </a:xfrm>
        </p:spPr>
        <p:txBody>
          <a:bodyPr>
            <a:noAutofit/>
          </a:bodyPr>
          <a:lstStyle/>
          <a:p>
            <a:pPr algn="l"/>
            <a:r>
              <a:rPr lang="es-MX" sz="2800" dirty="0" smtClean="0">
                <a:solidFill>
                  <a:srgbClr val="008000"/>
                </a:solidFill>
              </a:rPr>
              <a:t>Desarrollo de métodos para extraer PN de interés para la industria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729038" cy="1671638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/>
              <a:t>Patente US 62/453,928 </a:t>
            </a:r>
            <a:r>
              <a:rPr lang="en-US" dirty="0"/>
              <a:t>FLAVONOID COMPOSITIONS AND RELATED </a:t>
            </a:r>
            <a:r>
              <a:rPr lang="en-US" dirty="0" smtClean="0"/>
              <a:t>METHODS. Feb 2017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Resultado de imagen para catherina caballero-geo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4244" r="7408" b="8256"/>
          <a:stretch/>
        </p:blipFill>
        <p:spPr bwMode="auto">
          <a:xfrm>
            <a:off x="5410200" y="1243007"/>
            <a:ext cx="1314451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n para andres rivera mondrag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2463" r="19783"/>
          <a:stretch/>
        </p:blipFill>
        <p:spPr bwMode="auto">
          <a:xfrm>
            <a:off x="6847377" y="1232314"/>
            <a:ext cx="1306023" cy="15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4744" t="7200" r="35036" b="14556"/>
          <a:stretch/>
        </p:blipFill>
        <p:spPr>
          <a:xfrm>
            <a:off x="1685926" y="3414722"/>
            <a:ext cx="2357439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0282" y="3443297"/>
            <a:ext cx="195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CHO-AEQ-AT</a:t>
            </a:r>
            <a:r>
              <a:rPr lang="es-MX" baseline="-25000" dirty="0" smtClean="0"/>
              <a:t>1</a:t>
            </a:r>
            <a:r>
              <a:rPr lang="es-MX" dirty="0" smtClean="0"/>
              <a:t> </a:t>
            </a:r>
            <a:r>
              <a:rPr lang="es-MX" dirty="0" err="1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712" y="4347229"/>
            <a:ext cx="297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Fractional</a:t>
            </a:r>
            <a:r>
              <a:rPr lang="es-MX" sz="1600" dirty="0" smtClean="0"/>
              <a:t> response of [Ca2+]i</a:t>
            </a:r>
            <a:endParaRPr lang="en-US" sz="1600" dirty="0"/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5486" t="8075" r="41362" b="20186"/>
          <a:stretch/>
        </p:blipFill>
        <p:spPr>
          <a:xfrm>
            <a:off x="4886339" y="3429009"/>
            <a:ext cx="2286000" cy="3300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8790" y="3409957"/>
            <a:ext cx="195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CHO-AEQ-AT</a:t>
            </a:r>
            <a:r>
              <a:rPr lang="es-MX" baseline="-25000" dirty="0"/>
              <a:t>2</a:t>
            </a:r>
            <a:r>
              <a:rPr lang="es-MX" dirty="0" smtClean="0"/>
              <a:t> </a:t>
            </a:r>
            <a:r>
              <a:rPr lang="es-MX" dirty="0" err="1" smtClean="0"/>
              <a:t>cells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288502" y="4499629"/>
            <a:ext cx="297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Fractional</a:t>
            </a:r>
            <a:r>
              <a:rPr lang="es-MX" sz="1600" dirty="0" smtClean="0"/>
              <a:t> response of [Ca2+]i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72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CONCLUSIONES</a:t>
            </a:r>
            <a:endParaRPr lang="en-US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err="1" smtClean="0"/>
              <a:t>Uso</a:t>
            </a:r>
            <a:r>
              <a:rPr lang="en-US" b="1" dirty="0" smtClean="0"/>
              <a:t> </a:t>
            </a:r>
            <a:r>
              <a:rPr lang="en-US" b="1" dirty="0" err="1" smtClean="0"/>
              <a:t>extensivo</a:t>
            </a:r>
            <a:r>
              <a:rPr lang="en-US" b="1" dirty="0" smtClean="0"/>
              <a:t> de </a:t>
            </a:r>
            <a:r>
              <a:rPr lang="en-US" b="1" dirty="0" err="1" smtClean="0"/>
              <a:t>plantas</a:t>
            </a:r>
            <a:r>
              <a:rPr lang="en-US" b="1" dirty="0" smtClean="0"/>
              <a:t> </a:t>
            </a:r>
            <a:r>
              <a:rPr lang="en-US" b="1" dirty="0" err="1" smtClean="0"/>
              <a:t>ayuda</a:t>
            </a:r>
            <a:r>
              <a:rPr lang="en-US" b="1" dirty="0" smtClean="0"/>
              <a:t> a </a:t>
            </a:r>
            <a:r>
              <a:rPr lang="en-US" b="1" dirty="0" err="1" smtClean="0"/>
              <a:t>reconocer</a:t>
            </a:r>
            <a:r>
              <a:rPr lang="en-US" b="1" dirty="0" smtClean="0"/>
              <a:t> y </a:t>
            </a:r>
            <a:r>
              <a:rPr lang="en-US" b="1" dirty="0" err="1" smtClean="0"/>
              <a:t>evitar</a:t>
            </a:r>
            <a:r>
              <a:rPr lang="en-US" b="1" dirty="0" smtClean="0"/>
              <a:t> </a:t>
            </a:r>
            <a:r>
              <a:rPr lang="en-US" b="1" dirty="0" err="1" smtClean="0"/>
              <a:t>aquellas</a:t>
            </a:r>
            <a:r>
              <a:rPr lang="en-US" b="1" dirty="0" smtClean="0"/>
              <a:t> con </a:t>
            </a:r>
            <a:r>
              <a:rPr lang="en-US" b="1" dirty="0" err="1" smtClean="0"/>
              <a:t>signos</a:t>
            </a:r>
            <a:r>
              <a:rPr lang="en-US" b="1" dirty="0" smtClean="0"/>
              <a:t> </a:t>
            </a:r>
            <a:r>
              <a:rPr lang="en-US" b="1" dirty="0" err="1" smtClean="0"/>
              <a:t>obvios</a:t>
            </a:r>
            <a:r>
              <a:rPr lang="en-US" b="1" dirty="0" smtClean="0"/>
              <a:t> de </a:t>
            </a:r>
            <a:r>
              <a:rPr lang="en-US" b="1" dirty="0" err="1" smtClean="0"/>
              <a:t>toxicidad</a:t>
            </a:r>
            <a:r>
              <a:rPr lang="en-US" b="1" dirty="0" smtClean="0"/>
              <a:t>.</a:t>
            </a:r>
            <a:endParaRPr lang="en-US" b="1" dirty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endParaRPr lang="en-US" b="1" dirty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smtClean="0"/>
              <a:t>“</a:t>
            </a:r>
            <a:r>
              <a:rPr lang="en-US" b="1" dirty="0" err="1" smtClean="0"/>
              <a:t>Uso</a:t>
            </a:r>
            <a:r>
              <a:rPr lang="en-US" b="1" dirty="0" smtClean="0"/>
              <a:t> </a:t>
            </a:r>
            <a:r>
              <a:rPr lang="en-US" b="1" dirty="0" err="1" smtClean="0"/>
              <a:t>tradicional</a:t>
            </a:r>
            <a:r>
              <a:rPr lang="en-US" b="1" dirty="0" smtClean="0"/>
              <a:t>”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cientos</a:t>
            </a:r>
            <a:r>
              <a:rPr lang="en-US" b="1" dirty="0" smtClean="0"/>
              <a:t> de </a:t>
            </a:r>
            <a:r>
              <a:rPr lang="en-US" b="1" dirty="0" err="1" smtClean="0"/>
              <a:t>años</a:t>
            </a:r>
            <a:r>
              <a:rPr lang="en-US" b="1" dirty="0" smtClean="0"/>
              <a:t> </a:t>
            </a:r>
            <a:r>
              <a:rPr lang="en-US" b="1" dirty="0" err="1" smtClean="0"/>
              <a:t>establece</a:t>
            </a:r>
            <a:r>
              <a:rPr lang="en-US" b="1" dirty="0" smtClean="0"/>
              <a:t> </a:t>
            </a:r>
            <a:r>
              <a:rPr lang="en-US" b="1" dirty="0" err="1" smtClean="0"/>
              <a:t>seguridad</a:t>
            </a:r>
            <a:r>
              <a:rPr lang="en-US" b="1" dirty="0" smtClean="0"/>
              <a:t>, NO ES CIERTO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algunos</a:t>
            </a:r>
            <a:r>
              <a:rPr lang="en-US" b="1" dirty="0" smtClean="0"/>
              <a:t> </a:t>
            </a:r>
            <a:r>
              <a:rPr lang="en-US" b="1" dirty="0" err="1" smtClean="0"/>
              <a:t>casos</a:t>
            </a:r>
            <a:r>
              <a:rPr lang="en-US" b="1" dirty="0" smtClean="0"/>
              <a:t>: 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err="1" smtClean="0"/>
              <a:t>Formas</a:t>
            </a:r>
            <a:r>
              <a:rPr lang="en-US" b="1" dirty="0" smtClean="0"/>
              <a:t> </a:t>
            </a:r>
            <a:r>
              <a:rPr lang="en-US" b="1" dirty="0" err="1" smtClean="0"/>
              <a:t>sutiles</a:t>
            </a:r>
            <a:r>
              <a:rPr lang="en-US" b="1" dirty="0" smtClean="0"/>
              <a:t> de </a:t>
            </a:r>
            <a:r>
              <a:rPr lang="en-US" b="1" dirty="0" err="1" smtClean="0"/>
              <a:t>toxicidad</a:t>
            </a:r>
            <a:endParaRPr lang="en-US" dirty="0"/>
          </a:p>
        </p:txBody>
      </p:sp>
      <p:sp>
        <p:nvSpPr>
          <p:cNvPr id="183301" name="Line 5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0977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5486400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endParaRPr lang="en-US" b="1" dirty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err="1" smtClean="0"/>
              <a:t>Medicina</a:t>
            </a:r>
            <a:r>
              <a:rPr lang="en-US" b="1" dirty="0" smtClean="0"/>
              <a:t> herbaria son </a:t>
            </a:r>
            <a:r>
              <a:rPr lang="en-US" b="1" dirty="0" err="1" smtClean="0"/>
              <a:t>mezclas</a:t>
            </a:r>
            <a:r>
              <a:rPr lang="en-US" b="1" dirty="0" smtClean="0"/>
              <a:t> </a:t>
            </a:r>
            <a:r>
              <a:rPr lang="en-US" b="1" dirty="0" err="1" smtClean="0"/>
              <a:t>complejas</a:t>
            </a:r>
            <a:r>
              <a:rPr lang="en-US" b="1" dirty="0" smtClean="0"/>
              <a:t>, con </a:t>
            </a:r>
            <a:r>
              <a:rPr lang="en-US" b="1" dirty="0" err="1" smtClean="0"/>
              <a:t>farmacología</a:t>
            </a:r>
            <a:r>
              <a:rPr lang="en-US" b="1" dirty="0" smtClean="0"/>
              <a:t> </a:t>
            </a:r>
            <a:r>
              <a:rPr lang="en-US" b="1" dirty="0" err="1" smtClean="0"/>
              <a:t>compleja</a:t>
            </a:r>
            <a:r>
              <a:rPr lang="en-US" b="1" dirty="0" smtClean="0"/>
              <a:t>:</a:t>
            </a:r>
          </a:p>
          <a:p>
            <a:pPr lvl="1">
              <a:spcBef>
                <a:spcPct val="0"/>
              </a:spcBef>
              <a:buSzPct val="75000"/>
              <a:buFont typeface="Wingdings" pitchFamily="2" charset="2"/>
              <a:buChar char="Ø"/>
            </a:pPr>
            <a:r>
              <a:rPr lang="en-US" b="1" dirty="0" err="1" smtClean="0"/>
              <a:t>Sinergismo</a:t>
            </a:r>
            <a:r>
              <a:rPr lang="en-US" b="1" dirty="0" smtClean="0"/>
              <a:t> o </a:t>
            </a:r>
            <a:r>
              <a:rPr lang="en-US" b="1" dirty="0" err="1" smtClean="0"/>
              <a:t>antagonismo</a:t>
            </a:r>
            <a:r>
              <a:rPr lang="en-US" b="1" dirty="0" smtClean="0"/>
              <a:t> de </a:t>
            </a:r>
            <a:r>
              <a:rPr lang="en-US" b="1" dirty="0" err="1" smtClean="0"/>
              <a:t>constituyentes</a:t>
            </a:r>
            <a:endParaRPr lang="en-US" b="1" dirty="0" smtClean="0"/>
          </a:p>
          <a:p>
            <a:pPr lvl="1">
              <a:spcBef>
                <a:spcPct val="0"/>
              </a:spcBef>
              <a:buSzPct val="75000"/>
              <a:buFont typeface="Wingdings" pitchFamily="2" charset="2"/>
              <a:buChar char="Ø"/>
            </a:pPr>
            <a:r>
              <a:rPr lang="es-MX" b="1" dirty="0" smtClean="0"/>
              <a:t>Farmacocinética</a:t>
            </a:r>
          </a:p>
          <a:p>
            <a:pPr lvl="1">
              <a:spcBef>
                <a:spcPct val="0"/>
              </a:spcBef>
              <a:buSzPct val="75000"/>
              <a:buFont typeface="Wingdings" pitchFamily="2" charset="2"/>
              <a:buChar char="Ø"/>
            </a:pPr>
            <a:endParaRPr lang="es-MX" b="1" dirty="0" smtClean="0"/>
          </a:p>
          <a:p>
            <a:pPr marL="342900" lvl="1">
              <a:spcBef>
                <a:spcPct val="0"/>
              </a:spcBef>
              <a:buSzPct val="75000"/>
              <a:buFont typeface="Wingdings" pitchFamily="2" charset="2"/>
              <a:buChar char="Ø"/>
            </a:pPr>
            <a:r>
              <a:rPr lang="es-MX" sz="3200" b="1" dirty="0"/>
              <a:t>Los medicamentos herbarios deben ser manejados con el cuidado y vigilancia de los convencionales</a:t>
            </a:r>
          </a:p>
          <a:p>
            <a:pPr lvl="1">
              <a:spcBef>
                <a:spcPct val="0"/>
              </a:spcBef>
              <a:buSzPct val="75000"/>
              <a:buFont typeface="Wingdings" pitchFamily="2" charset="2"/>
              <a:buChar char="Ø"/>
            </a:pPr>
            <a:endParaRPr lang="en-US" b="1" dirty="0" smtClean="0"/>
          </a:p>
          <a:p>
            <a:pPr marL="457200" lvl="1" indent="0">
              <a:spcBef>
                <a:spcPct val="0"/>
              </a:spcBef>
              <a:buSzPct val="75000"/>
              <a:buNone/>
            </a:pPr>
            <a:endParaRPr lang="en-US" b="1" dirty="0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7391400" y="62865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2254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err="1" smtClean="0"/>
              <a:t>Productos</a:t>
            </a:r>
            <a:r>
              <a:rPr lang="en-US" b="1" dirty="0" smtClean="0"/>
              <a:t> </a:t>
            </a:r>
            <a:r>
              <a:rPr lang="en-US" b="1" dirty="0" err="1"/>
              <a:t>herbarios</a:t>
            </a:r>
            <a:r>
              <a:rPr lang="en-US" b="1" dirty="0"/>
              <a:t> se </a:t>
            </a:r>
            <a:r>
              <a:rPr lang="en-US" b="1" dirty="0" err="1"/>
              <a:t>promueven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“natural” y “</a:t>
            </a:r>
            <a:r>
              <a:rPr lang="en-US" b="1" dirty="0" err="1"/>
              <a:t>seguro</a:t>
            </a:r>
            <a:r>
              <a:rPr lang="en-US" b="1" dirty="0"/>
              <a:t>” !?! </a:t>
            </a:r>
            <a:endParaRPr lang="en-US" b="1" dirty="0" smtClean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endParaRPr lang="en-US" b="1" dirty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r>
              <a:rPr lang="en-US" b="1" dirty="0" err="1"/>
              <a:t>Pacientes</a:t>
            </a:r>
            <a:r>
              <a:rPr lang="en-US" b="1" dirty="0"/>
              <a:t> </a:t>
            </a:r>
            <a:r>
              <a:rPr lang="en-US" b="1" dirty="0" err="1"/>
              <a:t>deben</a:t>
            </a:r>
            <a:r>
              <a:rPr lang="en-US" b="1" dirty="0"/>
              <a:t>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conscientes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riesgos</a:t>
            </a:r>
            <a:r>
              <a:rPr lang="en-US" b="1" dirty="0"/>
              <a:t> </a:t>
            </a:r>
            <a:r>
              <a:rPr lang="en-US" b="1" dirty="0" err="1"/>
              <a:t>relativos</a:t>
            </a:r>
            <a:r>
              <a:rPr lang="en-US" b="1" dirty="0"/>
              <a:t> al </a:t>
            </a:r>
            <a:r>
              <a:rPr lang="en-US" b="1" dirty="0" err="1"/>
              <a:t>posible</a:t>
            </a:r>
            <a:r>
              <a:rPr lang="en-US" b="1" dirty="0"/>
              <a:t> </a:t>
            </a:r>
            <a:r>
              <a:rPr lang="en-US" b="1" dirty="0" err="1" smtClean="0"/>
              <a:t>beneficio</a:t>
            </a:r>
            <a:endParaRPr lang="en-US" b="1" dirty="0" smtClean="0"/>
          </a:p>
          <a:p>
            <a:pPr>
              <a:spcBef>
                <a:spcPct val="0"/>
              </a:spcBef>
              <a:buClr>
                <a:schemeClr val="tx2"/>
              </a:buClr>
              <a:buSzPct val="75000"/>
              <a:buFont typeface="Wingdings" pitchFamily="2" charset="2"/>
              <a:buChar char="Ø"/>
            </a:pPr>
            <a:endParaRPr lang="en-US" b="1" dirty="0"/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</a:rPr>
              <a:t>Se debe regular este tipo de tratamiento?</a:t>
            </a:r>
          </a:p>
          <a:p>
            <a:pPr lvl="1"/>
            <a:r>
              <a:rPr lang="es-MX" u="sng" dirty="0" smtClean="0">
                <a:solidFill>
                  <a:schemeClr val="accent6">
                    <a:lumMod val="75000"/>
                  </a:schemeClr>
                </a:solidFill>
              </a:rPr>
              <a:t>ES NECESARIO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20271"/>
          <a:stretch/>
        </p:blipFill>
        <p:spPr>
          <a:xfrm rot="16200000">
            <a:off x="1292500" y="-700088"/>
            <a:ext cx="6400802" cy="7772400"/>
          </a:xfrm>
          <a:prstGeom prst="rect">
            <a:avLst/>
          </a:prstGeom>
        </p:spPr>
      </p:pic>
      <p:pic>
        <p:nvPicPr>
          <p:cNvPr id="2" name="Picture 2" descr="http://www.indicasat-times.org.pa/images/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4"/>
          <a:stretch/>
        </p:blipFill>
        <p:spPr bwMode="auto">
          <a:xfrm>
            <a:off x="1752600" y="2147888"/>
            <a:ext cx="2587027" cy="2443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9 Imagen" descr="Yamilitzel-Soto_avat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1318260"/>
            <a:ext cx="1143000" cy="1363028"/>
          </a:xfrm>
          <a:prstGeom prst="rect">
            <a:avLst/>
          </a:prstGeom>
        </p:spPr>
      </p:pic>
      <p:pic>
        <p:nvPicPr>
          <p:cNvPr id="5" name="3 Imagen" descr="ernesto.jpg"/>
          <p:cNvPicPr>
            <a:picLocks noChangeAspect="1"/>
          </p:cNvPicPr>
          <p:nvPr/>
        </p:nvPicPr>
        <p:blipFill rotWithShape="1">
          <a:blip r:embed="rId5" cstate="print"/>
          <a:srcRect l="1681" t="1" r="21094" b="3173"/>
          <a:stretch/>
        </p:blipFill>
        <p:spPr>
          <a:xfrm>
            <a:off x="8001000" y="3828440"/>
            <a:ext cx="1126366" cy="1353160"/>
          </a:xfrm>
          <a:prstGeom prst="rect">
            <a:avLst/>
          </a:prstGeom>
        </p:spPr>
      </p:pic>
      <p:pic>
        <p:nvPicPr>
          <p:cNvPr id="6" name="10 Imagen" descr="LUIS RODRIGUEZ.jpg"/>
          <p:cNvPicPr>
            <a:picLocks noChangeAspect="1"/>
          </p:cNvPicPr>
          <p:nvPr/>
        </p:nvPicPr>
        <p:blipFill rotWithShape="1">
          <a:blip r:embed="rId6" cstate="print"/>
          <a:srcRect l="16458" r="18421" b="5048"/>
          <a:stretch/>
        </p:blipFill>
        <p:spPr>
          <a:xfrm>
            <a:off x="4103406" y="5076959"/>
            <a:ext cx="1219200" cy="1333273"/>
          </a:xfrm>
          <a:prstGeom prst="rect">
            <a:avLst/>
          </a:prstGeom>
        </p:spPr>
      </p:pic>
      <p:pic>
        <p:nvPicPr>
          <p:cNvPr id="7" name="12 Imagen" descr="yila.jpg"/>
          <p:cNvPicPr>
            <a:picLocks noChangeAspect="1"/>
          </p:cNvPicPr>
          <p:nvPr/>
        </p:nvPicPr>
        <p:blipFill rotWithShape="1">
          <a:blip r:embed="rId7" cstate="print"/>
          <a:srcRect l="8321" r="12734" b="11304"/>
          <a:stretch/>
        </p:blipFill>
        <p:spPr>
          <a:xfrm>
            <a:off x="8142006" y="5075756"/>
            <a:ext cx="1001994" cy="1325044"/>
          </a:xfrm>
          <a:prstGeom prst="rect">
            <a:avLst/>
          </a:prstGeom>
        </p:spPr>
      </p:pic>
      <p:pic>
        <p:nvPicPr>
          <p:cNvPr id="8" name="15 Imagen" descr="SILKA JUSTAVINO.jpg"/>
          <p:cNvPicPr>
            <a:picLocks noChangeAspect="1"/>
          </p:cNvPicPr>
          <p:nvPr/>
        </p:nvPicPr>
        <p:blipFill rotWithShape="1">
          <a:blip r:embed="rId8" cstate="print"/>
          <a:srcRect l="18963" r="30243"/>
          <a:stretch/>
        </p:blipFill>
        <p:spPr>
          <a:xfrm>
            <a:off x="5322606" y="5060082"/>
            <a:ext cx="914400" cy="1350150"/>
          </a:xfrm>
          <a:prstGeom prst="rect">
            <a:avLst/>
          </a:prstGeom>
        </p:spPr>
      </p:pic>
      <p:pic>
        <p:nvPicPr>
          <p:cNvPr id="9" name="18 Imagen" descr="taller hongos oct 2009 09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2590800"/>
            <a:ext cx="1130359" cy="1343784"/>
          </a:xfrm>
          <a:prstGeom prst="rect">
            <a:avLst/>
          </a:prstGeom>
        </p:spPr>
      </p:pic>
      <p:pic>
        <p:nvPicPr>
          <p:cNvPr id="10" name="20 Imagen" descr="DSC0228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75206" y="5058301"/>
            <a:ext cx="1076909" cy="1342499"/>
          </a:xfrm>
          <a:prstGeom prst="rect">
            <a:avLst/>
          </a:prstGeom>
        </p:spPr>
      </p:pic>
      <p:pic>
        <p:nvPicPr>
          <p:cNvPr id="11" name="13 Imagen" descr="aidamalia.jp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>
          <a:xfrm>
            <a:off x="6160806" y="5076959"/>
            <a:ext cx="1033778" cy="1348263"/>
          </a:xfrm>
          <a:prstGeom prst="rect">
            <a:avLst/>
          </a:prstGeom>
        </p:spPr>
      </p:pic>
      <p:pic>
        <p:nvPicPr>
          <p:cNvPr id="12" name="Picture 2" descr="http://www.indicasat-times.org.pa/images/1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1"/>
          <a:stretch/>
        </p:blipFill>
        <p:spPr bwMode="auto">
          <a:xfrm>
            <a:off x="4850525" y="457200"/>
            <a:ext cx="2639577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4 Imagen" descr="francis.jpg"/>
          <p:cNvPicPr>
            <a:picLocks noChangeAspect="1"/>
          </p:cNvPicPr>
          <p:nvPr/>
        </p:nvPicPr>
        <p:blipFill rotWithShape="1">
          <a:blip r:embed="rId13" cstate="print"/>
          <a:srcRect l="17517" t="17782" r="18275" b="19706"/>
          <a:stretch/>
        </p:blipFill>
        <p:spPr>
          <a:xfrm>
            <a:off x="3173920" y="5068434"/>
            <a:ext cx="1158086" cy="1336253"/>
          </a:xfrm>
          <a:prstGeom prst="rect">
            <a:avLst/>
          </a:prstGeom>
        </p:spPr>
      </p:pic>
      <p:pic>
        <p:nvPicPr>
          <p:cNvPr id="15" name="9 Imagen" descr="JOSÉ PITÍ.jpg"/>
          <p:cNvPicPr>
            <a:picLocks noChangeAspect="1"/>
          </p:cNvPicPr>
          <p:nvPr/>
        </p:nvPicPr>
        <p:blipFill rotWithShape="1">
          <a:blip r:embed="rId14" cstate="print"/>
          <a:srcRect l="12152" t="-65" r="22615"/>
          <a:stretch/>
        </p:blipFill>
        <p:spPr>
          <a:xfrm>
            <a:off x="1140750" y="5075756"/>
            <a:ext cx="1143000" cy="1314998"/>
          </a:xfrm>
          <a:prstGeom prst="rect">
            <a:avLst/>
          </a:prstGeom>
        </p:spPr>
      </p:pic>
      <p:pic>
        <p:nvPicPr>
          <p:cNvPr id="16" name="16 Imagen" descr="P1110464cut.jpg"/>
          <p:cNvPicPr>
            <a:picLocks noChangeAspect="1"/>
          </p:cNvPicPr>
          <p:nvPr/>
        </p:nvPicPr>
        <p:blipFill rotWithShape="1">
          <a:blip r:embed="rId15" cstate="print"/>
          <a:srcRect l="2629" r="26977"/>
          <a:stretch/>
        </p:blipFill>
        <p:spPr>
          <a:xfrm>
            <a:off x="2198406" y="5060082"/>
            <a:ext cx="990600" cy="1319791"/>
          </a:xfrm>
          <a:prstGeom prst="rect">
            <a:avLst/>
          </a:prstGeom>
        </p:spPr>
      </p:pic>
      <p:pic>
        <p:nvPicPr>
          <p:cNvPr id="19" name="8 Imagen" descr="P1110466.JPG"/>
          <p:cNvPicPr>
            <a:picLocks noChangeAspect="1"/>
          </p:cNvPicPr>
          <p:nvPr/>
        </p:nvPicPr>
        <p:blipFill rotWithShape="1">
          <a:blip r:embed="rId16" cstate="print"/>
          <a:srcRect l="31408" r="5935"/>
          <a:stretch/>
        </p:blipFill>
        <p:spPr>
          <a:xfrm>
            <a:off x="-4979" y="3661048"/>
            <a:ext cx="1143000" cy="1368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8" t="13958" r="10432" b="54879"/>
          <a:stretch/>
        </p:blipFill>
        <p:spPr>
          <a:xfrm>
            <a:off x="8799" y="1143001"/>
            <a:ext cx="1129222" cy="1447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29167" b="54583"/>
          <a:stretch/>
        </p:blipFill>
        <p:spPr>
          <a:xfrm>
            <a:off x="26184" y="2464793"/>
            <a:ext cx="1111837" cy="1269007"/>
          </a:xfrm>
          <a:prstGeom prst="rect">
            <a:avLst/>
          </a:prstGeom>
        </p:spPr>
      </p:pic>
      <p:pic>
        <p:nvPicPr>
          <p:cNvPr id="23" name="17 Imagen" descr="P1110465cut.jpg"/>
          <p:cNvPicPr>
            <a:picLocks noChangeAspect="1"/>
          </p:cNvPicPr>
          <p:nvPr/>
        </p:nvPicPr>
        <p:blipFill rotWithShape="1">
          <a:blip r:embed="rId19" cstate="print"/>
          <a:srcRect l="24812" r="6506" b="12045"/>
          <a:stretch/>
        </p:blipFill>
        <p:spPr>
          <a:xfrm>
            <a:off x="8001000" y="0"/>
            <a:ext cx="1143000" cy="1329230"/>
          </a:xfrm>
          <a:prstGeom prst="rect">
            <a:avLst/>
          </a:prstGeom>
        </p:spPr>
      </p:pic>
      <p:pic>
        <p:nvPicPr>
          <p:cNvPr id="24" name="Picture 2" descr="G:\blackberry\camera\IMG-20140808-00395.jpg"/>
          <p:cNvPicPr>
            <a:picLocks noChangeAspect="1" noChangeArrowheads="1"/>
          </p:cNvPicPr>
          <p:nvPr/>
        </p:nvPicPr>
        <p:blipFill rotWithShape="1">
          <a:blip r:embed="rId20" cstate="print"/>
          <a:srcRect l="13030" r="10280"/>
          <a:stretch/>
        </p:blipFill>
        <p:spPr bwMode="auto">
          <a:xfrm>
            <a:off x="0" y="-14286"/>
            <a:ext cx="1143001" cy="1144413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6" t="45081" r="46643" b="49343"/>
          <a:stretch/>
        </p:blipFill>
        <p:spPr>
          <a:xfrm rot="5400000">
            <a:off x="-91680" y="5166120"/>
            <a:ext cx="1350949" cy="11184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flipH="1">
            <a:off x="2590800" y="2381071"/>
            <a:ext cx="434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GRACIAS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457200" y="1524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sz="3200" b="1" i="1" dirty="0" err="1" smtClean="0">
                <a:solidFill>
                  <a:schemeClr val="tx2"/>
                </a:solidFill>
                <a:latin typeface="Times New Roman" pitchFamily="18" charset="0"/>
              </a:rPr>
              <a:t>Medicina</a:t>
            </a:r>
            <a:r>
              <a:rPr lang="en-US" sz="3200" b="1" i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/>
                </a:solidFill>
                <a:latin typeface="Times New Roman" pitchFamily="18" charset="0"/>
              </a:rPr>
              <a:t>tradicional</a:t>
            </a:r>
            <a:r>
              <a:rPr lang="en-US" sz="3200" b="1" dirty="0" smtClean="0">
                <a:latin typeface="Times New Roman" pitchFamily="18" charset="0"/>
              </a:rPr>
              <a:t>: “</a:t>
            </a:r>
            <a:r>
              <a:rPr lang="en-US" sz="3200" b="1" dirty="0" err="1" smtClean="0">
                <a:latin typeface="Times New Roman" pitchFamily="18" charset="0"/>
              </a:rPr>
              <a:t>Es</a:t>
            </a:r>
            <a:r>
              <a:rPr lang="en-US" sz="3200" b="1" dirty="0" smtClean="0">
                <a:latin typeface="Times New Roman" pitchFamily="18" charset="0"/>
              </a:rPr>
              <a:t> la </a:t>
            </a:r>
            <a:r>
              <a:rPr lang="en-US" sz="3200" b="1" dirty="0" err="1" smtClean="0">
                <a:latin typeface="Times New Roman" pitchFamily="18" charset="0"/>
              </a:rPr>
              <a:t>suma</a:t>
            </a:r>
            <a:r>
              <a:rPr lang="en-US" sz="3200" b="1" dirty="0" smtClean="0">
                <a:latin typeface="Times New Roman" pitchFamily="18" charset="0"/>
              </a:rPr>
              <a:t> total del </a:t>
            </a:r>
            <a:r>
              <a:rPr lang="en-US" sz="3200" b="1" dirty="0" err="1" smtClean="0">
                <a:latin typeface="Times New Roman" pitchFamily="18" charset="0"/>
              </a:rPr>
              <a:t>conocimiento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habilidades</a:t>
            </a:r>
            <a:r>
              <a:rPr lang="en-US" sz="3200" b="1" dirty="0" smtClean="0">
                <a:latin typeface="Times New Roman" pitchFamily="18" charset="0"/>
              </a:rPr>
              <a:t> y </a:t>
            </a:r>
            <a:r>
              <a:rPr lang="en-US" sz="3200" b="1" dirty="0" err="1" smtClean="0">
                <a:latin typeface="Times New Roman" pitchFamily="18" charset="0"/>
              </a:rPr>
              <a:t>prácticas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basadas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en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teorías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creencias</a:t>
            </a:r>
            <a:r>
              <a:rPr lang="en-US" sz="3200" b="1" dirty="0" smtClean="0">
                <a:latin typeface="Times New Roman" pitchFamily="18" charset="0"/>
              </a:rPr>
              <a:t> y </a:t>
            </a:r>
            <a:r>
              <a:rPr lang="en-US" sz="3200" b="1" dirty="0" err="1" smtClean="0">
                <a:latin typeface="Times New Roman" pitchFamily="18" charset="0"/>
              </a:rPr>
              <a:t>experiencias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propias</a:t>
            </a:r>
            <a:r>
              <a:rPr lang="en-US" sz="3200" b="1" dirty="0" smtClean="0">
                <a:latin typeface="Times New Roman" pitchFamily="18" charset="0"/>
              </a:rPr>
              <a:t> de </a:t>
            </a:r>
            <a:r>
              <a:rPr lang="en-US" sz="3200" b="1" dirty="0" err="1" smtClean="0">
                <a:latin typeface="Times New Roman" pitchFamily="18" charset="0"/>
              </a:rPr>
              <a:t>diferentes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culturas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ya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sean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explicables</a:t>
            </a:r>
            <a:r>
              <a:rPr lang="en-US" sz="3200" b="1" dirty="0" smtClean="0">
                <a:latin typeface="Times New Roman" pitchFamily="18" charset="0"/>
              </a:rPr>
              <a:t> o no, </a:t>
            </a:r>
            <a:r>
              <a:rPr lang="en-US" sz="3200" b="1" dirty="0" err="1" smtClean="0">
                <a:latin typeface="Times New Roman" pitchFamily="18" charset="0"/>
              </a:rPr>
              <a:t>usadas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en</a:t>
            </a:r>
            <a:r>
              <a:rPr lang="en-US" sz="3200" b="1" dirty="0" smtClean="0">
                <a:latin typeface="Times New Roman" pitchFamily="18" charset="0"/>
              </a:rPr>
              <a:t> el </a:t>
            </a:r>
            <a:r>
              <a:rPr lang="en-US" sz="3200" b="1" dirty="0" err="1" smtClean="0">
                <a:latin typeface="Times New Roman" pitchFamily="18" charset="0"/>
              </a:rPr>
              <a:t>mantenimiento</a:t>
            </a:r>
            <a:r>
              <a:rPr lang="en-US" sz="3200" b="1" dirty="0" smtClean="0">
                <a:latin typeface="Times New Roman" pitchFamily="18" charset="0"/>
              </a:rPr>
              <a:t> de la </a:t>
            </a:r>
            <a:r>
              <a:rPr lang="en-US" sz="3200" b="1" dirty="0" err="1" smtClean="0">
                <a:latin typeface="Times New Roman" pitchFamily="18" charset="0"/>
              </a:rPr>
              <a:t>salud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así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como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en</a:t>
            </a:r>
            <a:r>
              <a:rPr lang="en-US" sz="3200" b="1" dirty="0" smtClean="0">
                <a:latin typeface="Times New Roman" pitchFamily="18" charset="0"/>
              </a:rPr>
              <a:t> la </a:t>
            </a:r>
            <a:r>
              <a:rPr lang="en-US" sz="3200" b="1" dirty="0" err="1" smtClean="0">
                <a:latin typeface="Times New Roman" pitchFamily="18" charset="0"/>
              </a:rPr>
              <a:t>prevención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diagnóstico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mejora</a:t>
            </a:r>
            <a:r>
              <a:rPr lang="en-US" sz="3200" b="1" dirty="0" smtClean="0">
                <a:latin typeface="Times New Roman" pitchFamily="18" charset="0"/>
              </a:rPr>
              <a:t> o </a:t>
            </a:r>
            <a:r>
              <a:rPr lang="en-US" sz="3200" b="1" dirty="0" err="1" smtClean="0">
                <a:latin typeface="Times New Roman" pitchFamily="18" charset="0"/>
              </a:rPr>
              <a:t>tratamiento</a:t>
            </a:r>
            <a:r>
              <a:rPr lang="en-US" sz="3200" b="1" dirty="0" smtClean="0">
                <a:latin typeface="Times New Roman" pitchFamily="18" charset="0"/>
              </a:rPr>
              <a:t> de </a:t>
            </a:r>
            <a:r>
              <a:rPr lang="en-US" sz="3200" b="1" dirty="0" err="1" smtClean="0">
                <a:latin typeface="Times New Roman" pitchFamily="18" charset="0"/>
              </a:rPr>
              <a:t>enfermedades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físicas</a:t>
            </a:r>
            <a:r>
              <a:rPr lang="en-US" sz="3200" b="1" dirty="0" smtClean="0">
                <a:latin typeface="Times New Roman" pitchFamily="18" charset="0"/>
              </a:rPr>
              <a:t> y </a:t>
            </a:r>
            <a:r>
              <a:rPr lang="en-US" sz="3200" b="1" dirty="0" err="1" smtClean="0">
                <a:latin typeface="Times New Roman" pitchFamily="18" charset="0"/>
              </a:rPr>
              <a:t>mentales</a:t>
            </a:r>
            <a:r>
              <a:rPr lang="en-US" sz="3200" b="1" dirty="0" smtClean="0">
                <a:latin typeface="Times New Roman" pitchFamily="18" charset="0"/>
              </a:rPr>
              <a:t>.” </a:t>
            </a:r>
            <a:r>
              <a:rPr lang="en-US" sz="3200" b="1" dirty="0">
                <a:latin typeface="Times New Roman" pitchFamily="18" charset="0"/>
              </a:rPr>
              <a:t>WHO, 2000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sz="3200" b="1" i="1" dirty="0" err="1" smtClean="0">
                <a:latin typeface="Times New Roman" pitchFamily="18" charset="0"/>
              </a:rPr>
              <a:t>Sinónimos</a:t>
            </a:r>
            <a:r>
              <a:rPr lang="en-US" sz="3200" b="1" dirty="0" smtClean="0">
                <a:latin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complementaria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alternativa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no-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convencional</a:t>
            </a:r>
            <a:endParaRPr lang="en-US" sz="32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s-MX" sz="3200" b="1" dirty="0" smtClean="0">
                <a:solidFill>
                  <a:schemeClr val="tx2"/>
                </a:solidFill>
                <a:latin typeface="Times New Roman" pitchFamily="18" charset="0"/>
              </a:rPr>
              <a:t>Fitoterapia: “terapia con plantas”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46438" name="Line 6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7283450" y="62865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Introduction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r>
              <a:rPr lang="en-US" sz="3600" b="1" dirty="0" smtClean="0"/>
              <a:t>La </a:t>
            </a:r>
            <a:r>
              <a:rPr lang="en-US" sz="3600" b="1" dirty="0" err="1" smtClean="0"/>
              <a:t>popularización</a:t>
            </a:r>
            <a:r>
              <a:rPr lang="en-US" sz="3600" b="1" dirty="0" smtClean="0"/>
              <a:t> de la MT ha </a:t>
            </a:r>
            <a:r>
              <a:rPr lang="en-US" sz="3600" b="1" dirty="0" err="1" smtClean="0"/>
              <a:t>hecho</a:t>
            </a:r>
            <a:r>
              <a:rPr lang="en-US" sz="3600" b="1" dirty="0" smtClean="0"/>
              <a:t> que la </a:t>
            </a:r>
            <a:r>
              <a:rPr lang="en-US" sz="3600" b="1" dirty="0" err="1" smtClean="0"/>
              <a:t>seguridad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eficacia</a:t>
            </a:r>
            <a:r>
              <a:rPr lang="en-US" sz="3600" b="1" dirty="0" smtClean="0"/>
              <a:t> y el control de </a:t>
            </a:r>
            <a:r>
              <a:rPr lang="en-US" sz="3600" b="1" dirty="0" err="1" smtClean="0"/>
              <a:t>calidad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los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medicamentos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herbarios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una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preocupación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importante</a:t>
            </a: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</p:txBody>
      </p:sp>
      <p:sp>
        <p:nvSpPr>
          <p:cNvPr id="186372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7283450" y="62865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Introduction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EFICACIA Y SEGURIDAD</a:t>
            </a:r>
            <a:endParaRPr lang="en-US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err="1" smtClean="0"/>
              <a:t>Larga</a:t>
            </a:r>
            <a:r>
              <a:rPr lang="en-US" b="1" dirty="0" smtClean="0"/>
              <a:t> </a:t>
            </a:r>
            <a:r>
              <a:rPr lang="en-US" b="1" dirty="0" err="1" smtClean="0"/>
              <a:t>historia</a:t>
            </a:r>
            <a:r>
              <a:rPr lang="en-US" b="1" dirty="0" smtClean="0"/>
              <a:t> de </a:t>
            </a:r>
            <a:r>
              <a:rPr lang="en-US" b="1" dirty="0" err="1" smtClean="0"/>
              <a:t>usos</a:t>
            </a:r>
            <a:r>
              <a:rPr lang="en-US" b="1" dirty="0" smtClean="0"/>
              <a:t> </a:t>
            </a:r>
            <a:r>
              <a:rPr lang="en-US" b="1" dirty="0" err="1" smtClean="0"/>
              <a:t>tradicionales</a:t>
            </a:r>
            <a:r>
              <a:rPr lang="en-US" b="1" dirty="0" smtClean="0"/>
              <a:t> </a:t>
            </a:r>
            <a:r>
              <a:rPr lang="en-US" b="1" dirty="0" err="1" smtClean="0"/>
              <a:t>puede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/>
              <a:t> </a:t>
            </a:r>
            <a:r>
              <a:rPr lang="en-US" b="1" dirty="0" err="1" smtClean="0"/>
              <a:t>fuente</a:t>
            </a:r>
            <a:r>
              <a:rPr lang="en-US" b="1" dirty="0" smtClean="0"/>
              <a:t> de </a:t>
            </a:r>
            <a:r>
              <a:rPr lang="en-US" b="1" dirty="0" err="1" smtClean="0"/>
              <a:t>información</a:t>
            </a:r>
            <a:r>
              <a:rPr lang="en-US" b="1" dirty="0" smtClean="0"/>
              <a:t> </a:t>
            </a:r>
            <a:r>
              <a:rPr lang="en-US" b="1" dirty="0" err="1" smtClean="0"/>
              <a:t>sobre</a:t>
            </a:r>
            <a:r>
              <a:rPr lang="en-US" b="1" dirty="0" smtClean="0"/>
              <a:t> </a:t>
            </a:r>
            <a:r>
              <a:rPr lang="en-US" b="1" dirty="0" err="1" smtClean="0"/>
              <a:t>eficacia</a:t>
            </a:r>
            <a:r>
              <a:rPr lang="en-US" b="1" dirty="0" smtClean="0"/>
              <a:t> y </a:t>
            </a:r>
            <a:r>
              <a:rPr lang="en-US" b="1" dirty="0" err="1" smtClean="0"/>
              <a:t>seguridad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smtClean="0"/>
              <a:t>No </a:t>
            </a:r>
            <a:r>
              <a:rPr lang="en-US" b="1" dirty="0" err="1" smtClean="0"/>
              <a:t>es</a:t>
            </a:r>
            <a:r>
              <a:rPr lang="en-US" b="1" dirty="0" smtClean="0"/>
              <a:t> </a:t>
            </a:r>
            <a:r>
              <a:rPr lang="en-US" b="1" dirty="0" err="1" smtClean="0"/>
              <a:t>necesariamente</a:t>
            </a:r>
            <a:r>
              <a:rPr lang="en-US" b="1" dirty="0" smtClean="0"/>
              <a:t> </a:t>
            </a:r>
            <a:r>
              <a:rPr lang="en-US" b="1" dirty="0" err="1" smtClean="0"/>
              <a:t>cierto</a:t>
            </a:r>
            <a:r>
              <a:rPr lang="en-US" b="1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Formas</a:t>
            </a:r>
            <a:r>
              <a:rPr lang="en-US" b="1" dirty="0" smtClean="0"/>
              <a:t> </a:t>
            </a:r>
            <a:r>
              <a:rPr lang="en-US" b="1" dirty="0" err="1" smtClean="0"/>
              <a:t>sutiles</a:t>
            </a:r>
            <a:r>
              <a:rPr lang="en-US" b="1" dirty="0" smtClean="0"/>
              <a:t> o </a:t>
            </a:r>
            <a:r>
              <a:rPr lang="en-US" b="1" dirty="0" err="1" smtClean="0"/>
              <a:t>crónicas</a:t>
            </a:r>
            <a:r>
              <a:rPr lang="en-US" b="1" dirty="0" smtClean="0"/>
              <a:t> de </a:t>
            </a:r>
            <a:r>
              <a:rPr lang="en-US" b="1" dirty="0" err="1" smtClean="0"/>
              <a:t>toxicidad</a:t>
            </a:r>
            <a:r>
              <a:rPr lang="en-US" b="1" dirty="0" smtClean="0"/>
              <a:t> (</a:t>
            </a:r>
            <a:r>
              <a:rPr lang="en-US" b="1" dirty="0" err="1" smtClean="0"/>
              <a:t>carcinogenicidad</a:t>
            </a:r>
            <a:r>
              <a:rPr lang="en-US" b="1" dirty="0" smtClean="0"/>
              <a:t>, </a:t>
            </a:r>
            <a:r>
              <a:rPr lang="en-US" b="1" dirty="0" err="1" smtClean="0"/>
              <a:t>mutagenicidad</a:t>
            </a:r>
            <a:r>
              <a:rPr lang="en-US" b="1" dirty="0" smtClean="0"/>
              <a:t>, </a:t>
            </a:r>
            <a:r>
              <a:rPr lang="en-US" b="1" dirty="0" err="1" smtClean="0"/>
              <a:t>hepatotoxicidad</a:t>
            </a:r>
            <a:r>
              <a:rPr lang="en-US" b="1" dirty="0" smtClean="0"/>
              <a:t>) </a:t>
            </a:r>
            <a:r>
              <a:rPr lang="en-US" b="1" dirty="0" err="1" smtClean="0"/>
              <a:t>pueden</a:t>
            </a:r>
            <a:r>
              <a:rPr lang="en-US" b="1" dirty="0" smtClean="0"/>
              <a:t> </a:t>
            </a:r>
            <a:r>
              <a:rPr lang="en-US" b="1" dirty="0" err="1" smtClean="0"/>
              <a:t>pasar</a:t>
            </a:r>
            <a:r>
              <a:rPr lang="en-US" b="1" dirty="0" smtClean="0"/>
              <a:t> </a:t>
            </a:r>
            <a:r>
              <a:rPr lang="en-US" b="1" dirty="0" err="1" smtClean="0"/>
              <a:t>inadvertidas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generaciones</a:t>
            </a:r>
            <a:r>
              <a:rPr lang="en-US" b="1" dirty="0" smtClean="0"/>
              <a:t> </a:t>
            </a:r>
            <a:r>
              <a:rPr lang="en-US" b="1" dirty="0" err="1" smtClean="0"/>
              <a:t>anteriores</a:t>
            </a:r>
            <a:endParaRPr lang="en-US" b="1" dirty="0"/>
          </a:p>
        </p:txBody>
      </p:sp>
      <p:sp>
        <p:nvSpPr>
          <p:cNvPr id="192516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533400" y="1066800"/>
            <a:ext cx="480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“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Todas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las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sustancias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(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químicos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) son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venenos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; no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existe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aquella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que no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es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veneno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. La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única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diferencia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entre un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remedio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y un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veneno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es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ook Antiqua" pitchFamily="18" charset="0"/>
              </a:rPr>
              <a:t>su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en-US" sz="3600" b="1" u="sng" dirty="0" err="1" smtClean="0">
                <a:solidFill>
                  <a:schemeClr val="tx2"/>
                </a:solidFill>
                <a:latin typeface="Book Antiqua" pitchFamily="18" charset="0"/>
              </a:rPr>
              <a:t>dosis</a:t>
            </a:r>
            <a:r>
              <a:rPr lang="en-US" sz="3600" b="1" dirty="0" smtClean="0">
                <a:solidFill>
                  <a:schemeClr val="tx2"/>
                </a:solidFill>
                <a:latin typeface="Book Antiqua" pitchFamily="18" charset="0"/>
              </a:rPr>
              <a:t>”.</a:t>
            </a:r>
            <a:endParaRPr lang="en-US" sz="36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762000" y="548640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4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Edwardian Script ITC" pitchFamily="66" charset="0"/>
              </a:rPr>
              <a:t>Paracelso</a:t>
            </a:r>
            <a:r>
              <a:rPr 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Edwardian Script ITC" pitchFamily="66" charset="0"/>
              </a:rPr>
              <a:t>, </a:t>
            </a: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Edwardian Script ITC" pitchFamily="66" charset="0"/>
              </a:rPr>
              <a:t>1541</a:t>
            </a:r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  <p:pic>
        <p:nvPicPr>
          <p:cNvPr id="202760" name="Picture 8" descr="Paracelsus Alchemical Genius of the Middle 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975" y="1152525"/>
            <a:ext cx="2841625" cy="364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7813"/>
            <a:ext cx="8458200" cy="1143000"/>
          </a:xfrm>
        </p:spPr>
        <p:txBody>
          <a:bodyPr/>
          <a:lstStyle/>
          <a:p>
            <a:r>
              <a:rPr lang="en-US" sz="4000" dirty="0" smtClean="0"/>
              <a:t>MEDICAMENTOS HERBARIOS: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err="1" smtClean="0"/>
              <a:t>Problemas</a:t>
            </a:r>
            <a:r>
              <a:rPr lang="en-US" sz="4000" dirty="0" smtClean="0"/>
              <a:t> </a:t>
            </a:r>
            <a:r>
              <a:rPr lang="en-US" sz="4000" dirty="0" err="1" smtClean="0"/>
              <a:t>emergentes</a:t>
            </a:r>
            <a:endParaRPr lang="en-US" sz="4000" dirty="0"/>
          </a:p>
        </p:txBody>
      </p:sp>
      <p:sp>
        <p:nvSpPr>
          <p:cNvPr id="7782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3962400"/>
          </a:xfrm>
          <a:noFill/>
          <a:ln/>
        </p:spPr>
        <p:txBody>
          <a:bodyPr/>
          <a:lstStyle/>
          <a:p>
            <a:r>
              <a:rPr lang="en-US" b="1" i="1" dirty="0" smtClean="0"/>
              <a:t>Auto-</a:t>
            </a:r>
            <a:r>
              <a:rPr lang="en-US" b="1" i="1" dirty="0" err="1" smtClean="0"/>
              <a:t>medicación</a:t>
            </a:r>
            <a:r>
              <a:rPr lang="en-US" b="1" i="1" dirty="0"/>
              <a:t>: </a:t>
            </a:r>
            <a:endParaRPr lang="en-US" b="1" dirty="0"/>
          </a:p>
          <a:p>
            <a:pPr lvl="1"/>
            <a:r>
              <a:rPr lang="en-US" b="1" dirty="0" err="1" smtClean="0"/>
              <a:t>Demora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buscar</a:t>
            </a:r>
            <a:r>
              <a:rPr lang="en-US" b="1" dirty="0" smtClean="0"/>
              <a:t> </a:t>
            </a:r>
            <a:r>
              <a:rPr lang="en-US" b="1" dirty="0" err="1" smtClean="0"/>
              <a:t>atención</a:t>
            </a:r>
            <a:r>
              <a:rPr lang="en-US" b="1" dirty="0" smtClean="0"/>
              <a:t> </a:t>
            </a:r>
            <a:r>
              <a:rPr lang="en-US" b="1" dirty="0" err="1" smtClean="0"/>
              <a:t>calificada</a:t>
            </a:r>
            <a:endParaRPr lang="en-US" b="1" dirty="0"/>
          </a:p>
          <a:p>
            <a:pPr lvl="1"/>
            <a:r>
              <a:rPr lang="en-US" b="1" dirty="0" err="1" smtClean="0"/>
              <a:t>Abandono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</a:t>
            </a:r>
            <a:r>
              <a:rPr lang="en-US" b="1" dirty="0" err="1" smtClean="0"/>
              <a:t>convencional</a:t>
            </a:r>
            <a:endParaRPr lang="en-US" b="1" dirty="0"/>
          </a:p>
          <a:p>
            <a:pPr lvl="1"/>
            <a:r>
              <a:rPr lang="en-US" b="1" dirty="0" err="1" smtClean="0"/>
              <a:t>Reacciones</a:t>
            </a:r>
            <a:r>
              <a:rPr lang="en-US" b="1" dirty="0" smtClean="0"/>
              <a:t> </a:t>
            </a:r>
            <a:r>
              <a:rPr lang="en-US" b="1" dirty="0" err="1"/>
              <a:t>a</a:t>
            </a:r>
            <a:r>
              <a:rPr lang="en-US" b="1" dirty="0" err="1" smtClean="0"/>
              <a:t>dversas</a:t>
            </a:r>
            <a:r>
              <a:rPr lang="en-US" b="1" dirty="0" smtClean="0"/>
              <a:t> no se </a:t>
            </a:r>
            <a:r>
              <a:rPr lang="en-US" b="1" dirty="0" err="1" smtClean="0"/>
              <a:t>reportan</a:t>
            </a:r>
            <a:endParaRPr lang="en-US" b="1" dirty="0"/>
          </a:p>
          <a:p>
            <a:r>
              <a:rPr lang="en-US" b="1" i="1" dirty="0" err="1" smtClean="0"/>
              <a:t>Toxicidad</a:t>
            </a:r>
            <a:r>
              <a:rPr lang="en-US" b="1" i="1" dirty="0" smtClean="0"/>
              <a:t> </a:t>
            </a:r>
            <a:r>
              <a:rPr lang="en-US" b="1" i="1" dirty="0" err="1" smtClean="0"/>
              <a:t>intrínseca</a:t>
            </a:r>
            <a:r>
              <a:rPr lang="en-US" b="1" i="1" dirty="0" smtClean="0"/>
              <a:t>:</a:t>
            </a:r>
            <a:endParaRPr lang="en-US" b="1" i="1" dirty="0"/>
          </a:p>
          <a:p>
            <a:pPr lvl="1"/>
            <a:r>
              <a:rPr lang="en-US" b="1" dirty="0" err="1" smtClean="0"/>
              <a:t>Toxinas</a:t>
            </a:r>
            <a:r>
              <a:rPr lang="en-US" b="1" dirty="0" smtClean="0"/>
              <a:t> </a:t>
            </a:r>
            <a:r>
              <a:rPr lang="en-US" b="1" dirty="0" err="1" smtClean="0"/>
              <a:t>presentes</a:t>
            </a:r>
            <a:r>
              <a:rPr lang="en-US" b="1" dirty="0" smtClean="0"/>
              <a:t> </a:t>
            </a:r>
            <a:r>
              <a:rPr lang="en-US" b="1" dirty="0" err="1" smtClean="0"/>
              <a:t>naturalmente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err="1" smtClean="0"/>
              <a:t>nefrotoxicidad</a:t>
            </a:r>
            <a:r>
              <a:rPr lang="en-US" b="1" dirty="0" smtClean="0"/>
              <a:t> = </a:t>
            </a:r>
            <a:r>
              <a:rPr lang="en-US" b="1" dirty="0" err="1" smtClean="0"/>
              <a:t>ácido</a:t>
            </a:r>
            <a:r>
              <a:rPr lang="en-US" b="1" dirty="0" smtClean="0"/>
              <a:t> </a:t>
            </a:r>
            <a:r>
              <a:rPr lang="en-US" b="1" dirty="0" err="1" smtClean="0"/>
              <a:t>aristológico</a:t>
            </a:r>
            <a:r>
              <a:rPr lang="en-US" b="1" dirty="0" smtClean="0"/>
              <a:t>, </a:t>
            </a:r>
            <a:r>
              <a:rPr lang="en-US" b="1" dirty="0" err="1" smtClean="0"/>
              <a:t>hepatotoxicidad</a:t>
            </a:r>
            <a:r>
              <a:rPr lang="en-US" b="1" dirty="0" smtClean="0"/>
              <a:t> = </a:t>
            </a:r>
            <a:r>
              <a:rPr lang="en-US" b="1" dirty="0" err="1" smtClean="0"/>
              <a:t>safrol</a:t>
            </a:r>
            <a:r>
              <a:rPr lang="en-US" b="1" dirty="0"/>
              <a:t>)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381000" y="6248400"/>
            <a:ext cx="8305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A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934200" y="62865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Efficacy &amp; Safety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|8.5|1.8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9.8|2.6|1.3|3.2|1.8|1.2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9.7|1.7|2.6|3.9|6.2|0.6|10.2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|7.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38.8|11.4"/>
</p:tagLst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6194</TotalTime>
  <Words>1588</Words>
  <Application>Microsoft Office PowerPoint</Application>
  <PresentationFormat>On-screen Show (4:3)</PresentationFormat>
  <Paragraphs>299</Paragraphs>
  <Slides>44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Book Antiqua</vt:lpstr>
      <vt:lpstr>Britannic Bold</vt:lpstr>
      <vt:lpstr>Edwardian Script ITC</vt:lpstr>
      <vt:lpstr>Symbol</vt:lpstr>
      <vt:lpstr>Times New Roman</vt:lpstr>
      <vt:lpstr>Wingdings</vt:lpstr>
      <vt:lpstr>Custom Design</vt:lpstr>
      <vt:lpstr>Document</vt:lpstr>
      <vt:lpstr>MEDICAMENTOS HERBARIOS: Beneficios y Riesgos</vt:lpstr>
      <vt:lpstr>PowerPoint Presentation</vt:lpstr>
      <vt:lpstr>RESUMEN</vt:lpstr>
      <vt:lpstr>INTRODUCCIÓN</vt:lpstr>
      <vt:lpstr>PowerPoint Presentation</vt:lpstr>
      <vt:lpstr>PowerPoint Presentation</vt:lpstr>
      <vt:lpstr>EFICACIA Y SEGURIDAD</vt:lpstr>
      <vt:lpstr>PowerPoint Presentation</vt:lpstr>
      <vt:lpstr>MEDICAMENTOS HERBARIOS: Problemas emergentes</vt:lpstr>
      <vt:lpstr>PowerPoint Presentation</vt:lpstr>
      <vt:lpstr>PowerPoint Presentation</vt:lpstr>
      <vt:lpstr>PowerPoint Presentation</vt:lpstr>
      <vt:lpstr>PowerPoint Presentation</vt:lpstr>
      <vt:lpstr>Top 20-selling Herbal Products in U.S. (2003) (2014)</vt:lpstr>
      <vt:lpstr>Hierba de San Juan:  Hypericum perforatum L.</vt:lpstr>
      <vt:lpstr>Compuestos activos</vt:lpstr>
      <vt:lpstr>Farmacología</vt:lpstr>
      <vt:lpstr>Toxicología</vt:lpstr>
      <vt:lpstr>PowerPoint Presentation</vt:lpstr>
      <vt:lpstr>PowerPoint Presentation</vt:lpstr>
      <vt:lpstr>Interacciones Medicamentosas</vt:lpstr>
      <vt:lpstr>Arándano (Cranberry):  Vaccinium macrocarpon Ait.</vt:lpstr>
      <vt:lpstr>Compuestos activos</vt:lpstr>
      <vt:lpstr>Farmacologyía</vt:lpstr>
      <vt:lpstr>PowerPoint Presentation</vt:lpstr>
      <vt:lpstr>Toxicología</vt:lpstr>
      <vt:lpstr>Interacciones</vt:lpstr>
      <vt:lpstr>PowerPoint Presentation</vt:lpstr>
      <vt:lpstr>PRODUCTOS HERBARIOS  INSEGUROS</vt:lpstr>
      <vt:lpstr>Birthwort, Snakeroot: Aristolochia sp.</vt:lpstr>
      <vt:lpstr>PowerPoint Presentation</vt:lpstr>
      <vt:lpstr>PowerPoint Presentation</vt:lpstr>
      <vt:lpstr>Toxicología</vt:lpstr>
      <vt:lpstr>Toxicología</vt:lpstr>
      <vt:lpstr>PowerPoint Presentation</vt:lpstr>
      <vt:lpstr>PowerPoint Presentation</vt:lpstr>
      <vt:lpstr>Centro de Innovación y Transferencia de Tecnología</vt:lpstr>
      <vt:lpstr>Análisis Farmacéutico: métodos de control de calidad para asegurar la seguridad y eficacia de productos herbarios</vt:lpstr>
      <vt:lpstr>Farmacología Molecular y Diseño Farmacéutico </vt:lpstr>
      <vt:lpstr>Desarrollo de métodos para extraer PN de interés para la industria</vt:lpstr>
      <vt:lpstr>CONCLUSIONES</vt:lpstr>
      <vt:lpstr>PowerPoint Presentation</vt:lpstr>
      <vt:lpstr>PowerPoint Presentation</vt:lpstr>
      <vt:lpstr>PowerPoint Presentation</vt:lpstr>
    </vt:vector>
  </TitlesOfParts>
  <Company>PHARMACOLOGY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CABALLERO</dc:creator>
  <cp:lastModifiedBy>CATHERINA</cp:lastModifiedBy>
  <cp:revision>204</cp:revision>
  <dcterms:created xsi:type="dcterms:W3CDTF">2005-04-06T16:44:51Z</dcterms:created>
  <dcterms:modified xsi:type="dcterms:W3CDTF">2017-05-18T12:40:53Z</dcterms:modified>
</cp:coreProperties>
</file>