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260" y="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4852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Scientific Conscious Interface Operation System</a:t>
            </a:r>
          </a:p>
        </p:txBody>
      </p:sp>
    </p:spTree>
    <p:extLst>
      <p:ext uri="{BB962C8B-B14F-4D97-AF65-F5344CB8AC3E}">
        <p14:creationId xmlns:p14="http://schemas.microsoft.com/office/powerpoint/2010/main" val="397178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OMOTOXICOLOGIA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HOMOTOXICOLOGIA</a:t>
            </a:r>
          </a:p>
        </p:txBody>
      </p:sp>
      <p:sp>
        <p:nvSpPr>
          <p:cNvPr id="120" name="DRA. ERICKA STAHL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DRA. ERICKA STAHL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HOMOTOXINAS"/>
          <p:cNvSpPr>
            <a:spLocks noGrp="1"/>
          </p:cNvSpPr>
          <p:nvPr>
            <p:ph type="title"/>
          </p:nvPr>
        </p:nvSpPr>
        <p:spPr>
          <a:xfrm>
            <a:off x="952500" y="-292612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HOMOTOXINAS</a:t>
            </a:r>
          </a:p>
        </p:txBody>
      </p:sp>
      <p:pic>
        <p:nvPicPr>
          <p:cNvPr id="158" name="Screen Shot 2017-05-16 at 9.06.55 PM.png" descr="Screen Shot 2017-05-16 at 9.06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6642" y="2546540"/>
            <a:ext cx="9871516" cy="707014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"/>
          <p:cNvSpPr/>
          <p:nvPr/>
        </p:nvSpPr>
        <p:spPr>
          <a:xfrm>
            <a:off x="6038570" y="4552950"/>
            <a:ext cx="927660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60" name="Text"/>
          <p:cNvSpPr/>
          <p:nvPr/>
        </p:nvSpPr>
        <p:spPr>
          <a:xfrm>
            <a:off x="6165570" y="4679950"/>
            <a:ext cx="927660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61" name="ENFERMEDAD: Expresión física del combate entre homotoxinas y el organismo"/>
          <p:cNvSpPr/>
          <p:nvPr/>
        </p:nvSpPr>
        <p:spPr>
          <a:xfrm>
            <a:off x="1025776" y="1322557"/>
            <a:ext cx="1064133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20E"/>
                </a:solidFill>
              </a:defRPr>
            </a:lvl1pPr>
          </a:lstStyle>
          <a:p>
            <a:r>
              <a:t>ENFERMEDAD: Expresión física del combate entre homotoxinas y el organismo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17-05-16 at 10.25.50 PM.png" descr="Screen Shot 2017-05-16 at 10.25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5922" y="537567"/>
            <a:ext cx="11292956" cy="832644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“…Estudios en humanos indican que el BPA actúa directamente en las células pancreáticas disminuyendo la producción de insulina y glucagón … aumenta la resistencia a la insulina en el hepatocito, adiposito y miocito…”"/>
          <p:cNvSpPr/>
          <p:nvPr/>
        </p:nvSpPr>
        <p:spPr>
          <a:xfrm>
            <a:off x="316847" y="4101961"/>
            <a:ext cx="12592033" cy="1197659"/>
          </a:xfrm>
          <a:prstGeom prst="rect">
            <a:avLst/>
          </a:prstGeom>
          <a:solidFill>
            <a:srgbClr val="A6AAA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defRPr sz="1200" b="1"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</a:t>
            </a:r>
            <a:r>
              <a:rPr sz="2400"/>
              <a:t>…Estudios en humanos indican que el BPA actúa directamente en las células pancreáticas disminuyendo la producción de insulina y glucagón … aumenta la resistencia a la insulina en el hepatocito, adiposito y miocito…”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MATRIZ EXTRACELULAR"/>
          <p:cNvSpPr>
            <a:spLocks noGrp="1"/>
          </p:cNvSpPr>
          <p:nvPr>
            <p:ph type="title"/>
          </p:nvPr>
        </p:nvSpPr>
        <p:spPr>
          <a:xfrm>
            <a:off x="5715297" y="4826000"/>
            <a:ext cx="5983884" cy="3987800"/>
          </a:xfrm>
          <a:prstGeom prst="rect">
            <a:avLst/>
          </a:prstGeom>
        </p:spPr>
        <p:txBody>
          <a:bodyPr/>
          <a:lstStyle/>
          <a:p>
            <a:r>
              <a:t>MATRIZ EXTRACELULAR</a:t>
            </a:r>
          </a:p>
        </p:txBody>
      </p:sp>
      <p:sp>
        <p:nvSpPr>
          <p:cNvPr id="167" name="Se ha demostrado que cambios transitorios en el microambiente celular tienen una estrecha relación con la función celular…"/>
          <p:cNvSpPr>
            <a:spLocks noGrp="1"/>
          </p:cNvSpPr>
          <p:nvPr>
            <p:ph type="body" sz="half" idx="1"/>
          </p:nvPr>
        </p:nvSpPr>
        <p:spPr>
          <a:xfrm>
            <a:off x="111323" y="402580"/>
            <a:ext cx="4254501" cy="866904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16167" indent="-216167" algn="l" defTabSz="352043">
              <a:lnSpc>
                <a:spcPts val="4600"/>
              </a:lnSpc>
              <a:spcBef>
                <a:spcPts val="900"/>
              </a:spcBef>
              <a:buSzPct val="50000"/>
              <a:buBlip>
                <a:blip r:embed="rId2"/>
              </a:buBlip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Se ha demostrado que cambios transitorios en el microambiente celular tienen una estrecha relación con la función celular</a:t>
            </a:r>
          </a:p>
          <a:p>
            <a:pPr marL="216167" indent="-216167" algn="l" defTabSz="352043">
              <a:lnSpc>
                <a:spcPts val="4600"/>
              </a:lnSpc>
              <a:spcBef>
                <a:spcPts val="900"/>
              </a:spcBef>
              <a:buSzPct val="50000"/>
              <a:buBlip>
                <a:blip r:embed="rId2"/>
              </a:buBlip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Cuando hay depósitos de toxinas en la matriz:</a:t>
            </a:r>
          </a:p>
          <a:p>
            <a:pPr marL="558432" lvl="1" indent="-216167" algn="l" defTabSz="352043">
              <a:lnSpc>
                <a:spcPts val="4600"/>
              </a:lnSpc>
              <a:spcBef>
                <a:spcPts val="900"/>
              </a:spcBef>
              <a:buSzPct val="50000"/>
              <a:buBlip>
                <a:blip r:embed="rId2"/>
              </a:buBlip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 Se pone rígida </a:t>
            </a:r>
          </a:p>
          <a:p>
            <a:pPr marL="558432" lvl="1" indent="-216167" algn="l" defTabSz="352043">
              <a:lnSpc>
                <a:spcPts val="4600"/>
              </a:lnSpc>
              <a:spcBef>
                <a:spcPts val="900"/>
              </a:spcBef>
              <a:buSzPct val="50000"/>
              <a:buBlip>
                <a:blip r:embed="rId2"/>
              </a:buBlip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 Ácida</a:t>
            </a:r>
          </a:p>
          <a:p>
            <a:pPr marL="558432" lvl="1" indent="-216167" algn="l" defTabSz="352043">
              <a:lnSpc>
                <a:spcPts val="4600"/>
              </a:lnSpc>
              <a:spcBef>
                <a:spcPts val="900"/>
              </a:spcBef>
              <a:buSzPct val="50000"/>
              <a:buBlip>
                <a:blip r:embed="rId2"/>
              </a:buBlip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 Se entorpece la comunicación entre las células</a:t>
            </a:r>
          </a:p>
          <a:p>
            <a:pPr marL="558432" lvl="1" indent="-216167" algn="l" defTabSz="352043">
              <a:lnSpc>
                <a:spcPts val="4600"/>
              </a:lnSpc>
              <a:spcBef>
                <a:spcPts val="900"/>
              </a:spcBef>
              <a:buSzPct val="50000"/>
              <a:buBlip>
                <a:blip r:embed="rId2"/>
              </a:buBlip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Se entorpece la migración celular</a:t>
            </a:r>
          </a:p>
          <a:p>
            <a:pPr marL="558432" lvl="1" indent="-216167" algn="l" defTabSz="352043">
              <a:lnSpc>
                <a:spcPts val="4600"/>
              </a:lnSpc>
              <a:spcBef>
                <a:spcPts val="900"/>
              </a:spcBef>
              <a:buSzPct val="50000"/>
              <a:buBlip>
                <a:blip r:embed="rId2"/>
              </a:buBlip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Es mas difícil el intercambio nutrientes y  desechos</a:t>
            </a:r>
          </a:p>
        </p:txBody>
      </p:sp>
      <p:pic>
        <p:nvPicPr>
          <p:cNvPr id="168" name="pasted-image.tiff" descr="pasted-image.tif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9995" y="165496"/>
            <a:ext cx="8534488" cy="6104336"/>
          </a:xfrm>
          <a:prstGeom prst="rect">
            <a:avLst/>
          </a:prstGeom>
        </p:spPr>
      </p:pic>
      <p:sp>
        <p:nvSpPr>
          <p:cNvPr id="169" name="Text"/>
          <p:cNvSpPr/>
          <p:nvPr/>
        </p:nvSpPr>
        <p:spPr>
          <a:xfrm>
            <a:off x="4582304" y="4552950"/>
            <a:ext cx="927659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70" name="Alfred Pischinger. The Extracellular Matrix and Ground Regulation: Basis for a Holistic Biological Medicine Textbook"/>
          <p:cNvSpPr/>
          <p:nvPr/>
        </p:nvSpPr>
        <p:spPr>
          <a:xfrm>
            <a:off x="4760577" y="9171219"/>
            <a:ext cx="7893324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Alfred Pischinger. T</a:t>
            </a:r>
            <a:r>
              <a:rPr>
                <a:solidFill>
                  <a:srgbClr val="F9F9F9"/>
                </a:solidFill>
              </a:rPr>
              <a:t>he Extracellular Matrix and Ground Regulation: Basis for a Holistic Biological Medicine Textbook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 Shot 2017-05-16 at 10.04.46 PM.png" descr="Screen Shot 2017-05-16 at 10.04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348" y="1309561"/>
            <a:ext cx="12298104" cy="713447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El modelo revela que el crecimiento del tejido canceroso es causa de cambios en el micro ambiente"/>
          <p:cNvSpPr/>
          <p:nvPr/>
        </p:nvSpPr>
        <p:spPr>
          <a:xfrm>
            <a:off x="2270838" y="6395818"/>
            <a:ext cx="8463124" cy="8382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solidFill>
                  <a:srgbClr val="04040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El modelo revela que el crecimiento del tejido canceroso es causa de cambios en el micro ambiente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INFLAMACIÓN CRÓNICA LEVE"/>
          <p:cNvSpPr>
            <a:spLocks noGrp="1"/>
          </p:cNvSpPr>
          <p:nvPr>
            <p:ph type="title"/>
          </p:nvPr>
        </p:nvSpPr>
        <p:spPr>
          <a:xfrm>
            <a:off x="1111928" y="3797300"/>
            <a:ext cx="11099801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INFLAMACIÓN CRÓNICA LEVE</a:t>
            </a:r>
          </a:p>
        </p:txBody>
      </p:sp>
      <p:sp>
        <p:nvSpPr>
          <p:cNvPr id="176" name="St. Laurent G. 2010 The genomic landscape of homotoxicology at single molecule resolution"/>
          <p:cNvSpPr/>
          <p:nvPr/>
        </p:nvSpPr>
        <p:spPr>
          <a:xfrm>
            <a:off x="5506179" y="9337823"/>
            <a:ext cx="722588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St. Laurent G. 2010 The genomic landscape of homotoxicology at single molecule resolution </a:t>
            </a:r>
          </a:p>
        </p:txBody>
      </p:sp>
      <p:pic>
        <p:nvPicPr>
          <p:cNvPr id="177" name="FullSizeRender.jpg" descr="FullSizeRend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14079">
            <a:off x="2044840" y="-997036"/>
            <a:ext cx="9233977" cy="11363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6618.JPG" descr="IMG_6618.JPG"/>
          <p:cNvPicPr>
            <a:picLocks noChangeAspect="1"/>
          </p:cNvPicPr>
          <p:nvPr/>
        </p:nvPicPr>
        <p:blipFill>
          <a:blip r:embed="rId2">
            <a:extLst/>
          </a:blip>
          <a:srcRect t="2043" b="2043"/>
          <a:stretch>
            <a:fillRect/>
          </a:stretch>
        </p:blipFill>
        <p:spPr>
          <a:xfrm>
            <a:off x="-1" y="2638324"/>
            <a:ext cx="13004801" cy="600177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FASE HUMORAL"/>
          <p:cNvSpPr/>
          <p:nvPr/>
        </p:nvSpPr>
        <p:spPr>
          <a:xfrm>
            <a:off x="1078165" y="661906"/>
            <a:ext cx="3294538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r>
              <a:t>FASE HUMORAL</a:t>
            </a:r>
          </a:p>
        </p:txBody>
      </p:sp>
      <p:sp>
        <p:nvSpPr>
          <p:cNvPr id="181" name="FASE CELULAR"/>
          <p:cNvSpPr/>
          <p:nvPr/>
        </p:nvSpPr>
        <p:spPr>
          <a:xfrm>
            <a:off x="8697822" y="661906"/>
            <a:ext cx="3294538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r>
              <a:t>FASE CELULAR</a:t>
            </a:r>
          </a:p>
        </p:txBody>
      </p:sp>
      <p:sp>
        <p:nvSpPr>
          <p:cNvPr id="182" name="Harmut Heine, Homotoxicologia, Una síntesis de las orientaciones medicas basadas en ciencias naturales  textbook 2000"/>
          <p:cNvSpPr/>
          <p:nvPr/>
        </p:nvSpPr>
        <p:spPr>
          <a:xfrm>
            <a:off x="3047573" y="9108484"/>
            <a:ext cx="980155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Harmut Heine, Homotoxicologia, Una síntesis de las orientaciones medicas basadas en ciencias naturales  textbook 2000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761" y="-117740"/>
            <a:ext cx="726903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ILARES FUNDAMENTALES DE TRATAMIENT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PILARES FUNDAMENTALES DE TRATAMIENTO</a:t>
            </a:r>
          </a:p>
        </p:txBody>
      </p:sp>
      <p:sp>
        <p:nvSpPr>
          <p:cNvPr id="187" name="Detoxificación y Drenaje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Detoxificación y Drenaje</a:t>
            </a:r>
          </a:p>
          <a:p>
            <a:pPr lvl="1"/>
            <a:r>
              <a:t>Suprimir aporte externo de toxinas</a:t>
            </a:r>
          </a:p>
          <a:p>
            <a:r>
              <a:t>Inmunomodulación</a:t>
            </a:r>
          </a:p>
          <a:p>
            <a:r>
              <a:t>Soporte orgánico</a:t>
            </a:r>
          </a:p>
        </p:txBody>
      </p:sp>
      <p:pic>
        <p:nvPicPr>
          <p:cNvPr id="188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19" y="2632392"/>
            <a:ext cx="4868652" cy="6886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creen Shot 2017-05-16 at 11.21.42 PM.png" descr="Screen Shot 2017-05-16 at 11.21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750" y="1274322"/>
            <a:ext cx="11417300" cy="640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raumeel en gel y en crema disminuyó el dolor y mejoró el funcionamiento de la articulación al igual que la crema de diclofenaco..”"/>
          <p:cNvSpPr/>
          <p:nvPr/>
        </p:nvSpPr>
        <p:spPr>
          <a:xfrm>
            <a:off x="440156" y="6135566"/>
            <a:ext cx="12124488" cy="173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Traumeel en gel y en crema disminuyó el dolor y mejoró el funcionamiento de la articulación al igual que la crema de diclofenaco..”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ECANISMO ACCIÓN"/>
          <p:cNvSpPr>
            <a:spLocks noGrp="1"/>
          </p:cNvSpPr>
          <p:nvPr>
            <p:ph type="title"/>
          </p:nvPr>
        </p:nvSpPr>
        <p:spPr>
          <a:xfrm>
            <a:off x="1023139" y="686734"/>
            <a:ext cx="11099801" cy="2159001"/>
          </a:xfrm>
          <a:prstGeom prst="rect">
            <a:avLst/>
          </a:prstGeom>
        </p:spPr>
        <p:txBody>
          <a:bodyPr/>
          <a:lstStyle/>
          <a:p>
            <a:r>
              <a:t>MECANISMO ACCIÓN</a:t>
            </a:r>
          </a:p>
        </p:txBody>
      </p:sp>
      <p:sp>
        <p:nvSpPr>
          <p:cNvPr id="196" name="Medicamento"/>
          <p:cNvSpPr/>
          <p:nvPr/>
        </p:nvSpPr>
        <p:spPr>
          <a:xfrm>
            <a:off x="807150" y="3421882"/>
            <a:ext cx="2655124" cy="12748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>
                <a:solidFill>
                  <a:srgbClr val="FF0516"/>
                </a:solidFill>
              </a:defRPr>
            </a:lvl1pPr>
          </a:lstStyle>
          <a:p>
            <a:r>
              <a:t>Medicamento</a:t>
            </a:r>
          </a:p>
        </p:txBody>
      </p:sp>
      <p:sp>
        <p:nvSpPr>
          <p:cNvPr id="197" name="Arrow"/>
          <p:cNvSpPr/>
          <p:nvPr/>
        </p:nvSpPr>
        <p:spPr>
          <a:xfrm>
            <a:off x="3409960" y="342430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98" name="Célula dendrítica"/>
          <p:cNvSpPr/>
          <p:nvPr/>
        </p:nvSpPr>
        <p:spPr>
          <a:xfrm>
            <a:off x="4539082" y="3421882"/>
            <a:ext cx="3290880" cy="12748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>
                <a:solidFill>
                  <a:srgbClr val="FF0516"/>
                </a:solidFill>
              </a:defRPr>
            </a:lvl1pPr>
          </a:lstStyle>
          <a:p>
            <a:r>
              <a:t>Célula dendrítica</a:t>
            </a:r>
          </a:p>
        </p:txBody>
      </p:sp>
      <p:sp>
        <p:nvSpPr>
          <p:cNvPr id="199" name="Arrow"/>
          <p:cNvSpPr/>
          <p:nvPr/>
        </p:nvSpPr>
        <p:spPr>
          <a:xfrm>
            <a:off x="7750424" y="342430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00" name="Estimula Th3 en tej. linfoide"/>
          <p:cNvSpPr/>
          <p:nvPr/>
        </p:nvSpPr>
        <p:spPr>
          <a:xfrm>
            <a:off x="8906770" y="3421882"/>
            <a:ext cx="3290880" cy="12748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>
                <a:solidFill>
                  <a:srgbClr val="FF0516"/>
                </a:solidFill>
              </a:defRPr>
            </a:lvl1pPr>
          </a:lstStyle>
          <a:p>
            <a:r>
              <a:t>Estimula Th3 en tej. linfoide</a:t>
            </a:r>
          </a:p>
        </p:txBody>
      </p:sp>
      <p:sp>
        <p:nvSpPr>
          <p:cNvPr id="201" name="Arrow"/>
          <p:cNvSpPr/>
          <p:nvPr/>
        </p:nvSpPr>
        <p:spPr>
          <a:xfrm>
            <a:off x="1499711" y="5610753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02" name="IL-10…"/>
          <p:cNvSpPr/>
          <p:nvPr/>
        </p:nvSpPr>
        <p:spPr>
          <a:xfrm>
            <a:off x="2770512" y="5608328"/>
            <a:ext cx="3290880" cy="12748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0516"/>
                </a:solidFill>
              </a:defRPr>
            </a:pPr>
            <a:r>
              <a:t>IL-10</a:t>
            </a:r>
          </a:p>
          <a:p>
            <a:pPr>
              <a:defRPr sz="2600">
                <a:solidFill>
                  <a:srgbClr val="FF0516"/>
                </a:solidFill>
              </a:defRPr>
            </a:pPr>
            <a:r>
              <a:t>TGF-B</a:t>
            </a:r>
          </a:p>
        </p:txBody>
      </p:sp>
      <p:sp>
        <p:nvSpPr>
          <p:cNvPr id="203" name="Arrow"/>
          <p:cNvSpPr/>
          <p:nvPr/>
        </p:nvSpPr>
        <p:spPr>
          <a:xfrm>
            <a:off x="5938039" y="5610753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04" name="Th1…"/>
          <p:cNvSpPr/>
          <p:nvPr/>
        </p:nvSpPr>
        <p:spPr>
          <a:xfrm>
            <a:off x="7088201" y="5608328"/>
            <a:ext cx="3290880" cy="12748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0516"/>
                </a:solidFill>
              </a:defRPr>
            </a:pPr>
            <a:r>
              <a:t>Th1</a:t>
            </a:r>
          </a:p>
          <a:p>
            <a:pPr>
              <a:defRPr sz="2600">
                <a:solidFill>
                  <a:srgbClr val="FF0516"/>
                </a:solidFill>
              </a:defRPr>
            </a:pPr>
            <a:r>
              <a:t>Th2</a:t>
            </a:r>
          </a:p>
        </p:txBody>
      </p:sp>
      <p:sp>
        <p:nvSpPr>
          <p:cNvPr id="205" name="Arrow"/>
          <p:cNvSpPr/>
          <p:nvPr/>
        </p:nvSpPr>
        <p:spPr>
          <a:xfrm rot="5644226">
            <a:off x="7668976" y="6067819"/>
            <a:ext cx="639404" cy="355868"/>
          </a:xfrm>
          <a:prstGeom prst="rightArrow">
            <a:avLst>
              <a:gd name="adj1" fmla="val 32000"/>
              <a:gd name="adj2" fmla="val 11499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–Hippocrates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–Hippocrates</a:t>
            </a:r>
          </a:p>
        </p:txBody>
      </p:sp>
      <p:sp>
        <p:nvSpPr>
          <p:cNvPr id="123" name="“La enfermedad  se produce por los semejantes y, a través de los semejantes, el paciente retorna de la enfermedad a la salud”"/>
          <p:cNvSpPr>
            <a:spLocks noGrp="1"/>
          </p:cNvSpPr>
          <p:nvPr>
            <p:ph type="body" idx="14"/>
          </p:nvPr>
        </p:nvSpPr>
        <p:spPr>
          <a:xfrm>
            <a:off x="1270000" y="3683000"/>
            <a:ext cx="10464800" cy="1854201"/>
          </a:xfrm>
          <a:prstGeom prst="rect">
            <a:avLst/>
          </a:prstGeom>
        </p:spPr>
        <p:txBody>
          <a:bodyPr/>
          <a:lstStyle/>
          <a:p>
            <a:r>
              <a:t>“La enfermedad  se produce por los semejantes y, a través de los semejantes, el paciente retorna de la enfermedad a la salud”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onclusione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Conclusiones</a:t>
            </a:r>
          </a:p>
        </p:txBody>
      </p:sp>
      <p:sp>
        <p:nvSpPr>
          <p:cNvPr id="208" name="Hay evidencia, aunque aun falta mucho por investigar.…"/>
          <p:cNvSpPr>
            <a:spLocks noGrp="1"/>
          </p:cNvSpPr>
          <p:nvPr>
            <p:ph type="body" idx="1"/>
          </p:nvPr>
        </p:nvSpPr>
        <p:spPr>
          <a:xfrm>
            <a:off x="952500" y="1758950"/>
            <a:ext cx="11099800" cy="7411752"/>
          </a:xfrm>
          <a:prstGeom prst="rect">
            <a:avLst/>
          </a:prstGeom>
        </p:spPr>
        <p:txBody>
          <a:bodyPr/>
          <a:lstStyle/>
          <a:p>
            <a:r>
              <a:rPr dirty="0"/>
              <a:t>Hay </a:t>
            </a:r>
            <a:r>
              <a:rPr dirty="0" err="1"/>
              <a:t>evidencia</a:t>
            </a:r>
            <a:r>
              <a:rPr dirty="0"/>
              <a:t>, </a:t>
            </a:r>
            <a:r>
              <a:rPr dirty="0" err="1"/>
              <a:t>aunque</a:t>
            </a:r>
            <a:r>
              <a:rPr dirty="0"/>
              <a:t> </a:t>
            </a:r>
            <a:r>
              <a:rPr dirty="0" err="1"/>
              <a:t>aun</a:t>
            </a:r>
            <a:r>
              <a:rPr dirty="0"/>
              <a:t> </a:t>
            </a:r>
            <a:r>
              <a:rPr dirty="0" err="1"/>
              <a:t>falta</a:t>
            </a:r>
            <a:r>
              <a:rPr dirty="0"/>
              <a:t> mucho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investigar</a:t>
            </a:r>
            <a:r>
              <a:rPr dirty="0"/>
              <a:t>.</a:t>
            </a:r>
          </a:p>
          <a:p>
            <a:r>
              <a:rPr dirty="0" err="1"/>
              <a:t>Practicada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muchos</a:t>
            </a:r>
            <a:r>
              <a:rPr dirty="0"/>
              <a:t> </a:t>
            </a:r>
            <a:r>
              <a:rPr dirty="0" err="1"/>
              <a:t>colegas</a:t>
            </a:r>
            <a:r>
              <a:rPr dirty="0"/>
              <a:t> a </a:t>
            </a:r>
            <a:r>
              <a:rPr dirty="0" err="1"/>
              <a:t>nivel</a:t>
            </a:r>
            <a:r>
              <a:rPr dirty="0"/>
              <a:t> </a:t>
            </a:r>
            <a:r>
              <a:rPr dirty="0" err="1"/>
              <a:t>mundial</a:t>
            </a:r>
            <a:r>
              <a:rPr dirty="0"/>
              <a:t>.</a:t>
            </a:r>
          </a:p>
          <a:p>
            <a:r>
              <a:rPr dirty="0"/>
              <a:t>No </a:t>
            </a:r>
            <a:r>
              <a:rPr dirty="0" err="1"/>
              <a:t>interacciones</a:t>
            </a:r>
            <a:r>
              <a:rPr dirty="0"/>
              <a:t> con </a:t>
            </a:r>
            <a:r>
              <a:rPr dirty="0" err="1"/>
              <a:t>medicamentos</a:t>
            </a:r>
            <a:r>
              <a:rPr dirty="0"/>
              <a:t> </a:t>
            </a:r>
            <a:r>
              <a:rPr dirty="0" err="1"/>
              <a:t>alopáticos</a:t>
            </a:r>
            <a:r>
              <a:rPr dirty="0"/>
              <a:t>.</a:t>
            </a:r>
          </a:p>
          <a:p>
            <a:r>
              <a:rPr dirty="0"/>
              <a:t>La </a:t>
            </a:r>
            <a:r>
              <a:rPr dirty="0" err="1"/>
              <a:t>homotoxicologia</a:t>
            </a:r>
            <a:r>
              <a:rPr dirty="0"/>
              <a:t> se </a:t>
            </a:r>
            <a:r>
              <a:rPr dirty="0" err="1"/>
              <a:t>basa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estudio</a:t>
            </a:r>
            <a:r>
              <a:rPr dirty="0"/>
              <a:t> de la </a:t>
            </a:r>
            <a:r>
              <a:rPr dirty="0" err="1"/>
              <a:t>fisiología</a:t>
            </a:r>
            <a:r>
              <a:rPr dirty="0"/>
              <a:t> y </a:t>
            </a:r>
            <a:r>
              <a:rPr dirty="0" err="1"/>
              <a:t>específicamente</a:t>
            </a:r>
            <a:r>
              <a:rPr dirty="0"/>
              <a:t> </a:t>
            </a:r>
            <a:r>
              <a:rPr dirty="0" err="1"/>
              <a:t>inmunología</a:t>
            </a:r>
            <a:r>
              <a:rPr dirty="0" smtClean="0"/>
              <a:t>.</a:t>
            </a:r>
            <a:endParaRPr lang="es-PA" dirty="0" smtClean="0"/>
          </a:p>
          <a:p>
            <a:r>
              <a:rPr lang="es-PA" dirty="0" smtClean="0"/>
              <a:t>La medicina es solo una, lo que cambia es la forma </a:t>
            </a:r>
            <a:r>
              <a:rPr lang="es-PA" smtClean="0"/>
              <a:t>de abordarla.</a:t>
            </a: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6622.JPG" descr="IMG_6622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00" y="19050"/>
            <a:ext cx="7264400" cy="97155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ey de Similitud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Ley de Similitud</a:t>
            </a:r>
          </a:p>
        </p:txBody>
      </p:sp>
      <p:pic>
        <p:nvPicPr>
          <p:cNvPr id="12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4500" y="1450046"/>
            <a:ext cx="6956605" cy="5217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ILUCIONE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DILUCIONES</a:t>
            </a:r>
          </a:p>
        </p:txBody>
      </p:sp>
      <p:pic>
        <p:nvPicPr>
          <p:cNvPr id="12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206" y="2245405"/>
            <a:ext cx="8888085" cy="7042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5248" y="738621"/>
            <a:ext cx="4140201" cy="196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4903" y="3435808"/>
            <a:ext cx="3492501" cy="232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9880" y="6271244"/>
            <a:ext cx="4702547" cy="3135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017-05-16 at 4.31.48 PM.png" descr="Screen Shot 2017-05-16 at 4.31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1032" y="563012"/>
            <a:ext cx="10201728" cy="834817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Ley utilizada en toxicología para describir sustancias con comportamiento bifásico, a bajas dosis estimula un efecto benéfico y a altas dosis es tóxico."/>
          <p:cNvSpPr>
            <a:spLocks noGrp="1"/>
          </p:cNvSpPr>
          <p:nvPr>
            <p:ph type="body" sz="quarter" idx="1"/>
          </p:nvPr>
        </p:nvSpPr>
        <p:spPr>
          <a:xfrm>
            <a:off x="3704365" y="4557183"/>
            <a:ext cx="6704410" cy="2061634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26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Ley utilizada en toxicología para describir sustancias con comportamiento bifásico, a bajas dosis estimula un efecto benéfico y a altas dosis es tóxico.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ey Arndt-Schultz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Ley Arndt-Schultz</a:t>
            </a:r>
          </a:p>
        </p:txBody>
      </p:sp>
      <p:sp>
        <p:nvSpPr>
          <p:cNvPr id="139" name="Sustancias que inhiben procesos biológicos a dosis superiores, los estimulan a dosis mas pequeñas."/>
          <p:cNvSpPr>
            <a:spLocks noGrp="1"/>
          </p:cNvSpPr>
          <p:nvPr>
            <p:ph type="body" sz="quarter" idx="1"/>
          </p:nvPr>
        </p:nvSpPr>
        <p:spPr>
          <a:xfrm>
            <a:off x="2915544" y="1495819"/>
            <a:ext cx="7173712" cy="2823066"/>
          </a:xfrm>
          <a:prstGeom prst="rect">
            <a:avLst/>
          </a:prstGeom>
        </p:spPr>
        <p:txBody>
          <a:bodyPr/>
          <a:lstStyle>
            <a:lvl1pPr marL="0" indent="0" algn="ctr" defTabSz="457200">
              <a:spcBef>
                <a:spcPts val="0"/>
              </a:spcBef>
              <a:buSzTx/>
              <a:buNone/>
              <a:defRPr sz="3600">
                <a:solidFill>
                  <a:srgbClr val="FCFCF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Sustancias que inhiben procesos biológicos a dosis superiores, los estimulan a dosis mas pequeñas.</a:t>
            </a:r>
          </a:p>
        </p:txBody>
      </p:sp>
      <p:sp>
        <p:nvSpPr>
          <p:cNvPr id="140" name="BIORETROALIMENTACIÓN"/>
          <p:cNvSpPr/>
          <p:nvPr/>
        </p:nvSpPr>
        <p:spPr>
          <a:xfrm>
            <a:off x="3655882" y="8829695"/>
            <a:ext cx="59985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114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BIORETROALIMENTACIÓN</a:t>
            </a:r>
          </a:p>
        </p:txBody>
      </p:sp>
      <p:pic>
        <p:nvPicPr>
          <p:cNvPr id="141" name="Screen Shot 2017-05-17 at 6.27.02 PM.png" descr="Screen Shot 2017-05-17 at 6.27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1522" y="4074391"/>
            <a:ext cx="6635937" cy="444403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Metilcolantreno"/>
          <p:cNvSpPr/>
          <p:nvPr/>
        </p:nvSpPr>
        <p:spPr>
          <a:xfrm>
            <a:off x="7484459" y="4241800"/>
            <a:ext cx="2485464" cy="12700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r>
              <a:t>Metilcolantreno</a:t>
            </a:r>
          </a:p>
        </p:txBody>
      </p:sp>
      <p:sp>
        <p:nvSpPr>
          <p:cNvPr id="143" name="Metilcolantreno…"/>
          <p:cNvSpPr/>
          <p:nvPr/>
        </p:nvSpPr>
        <p:spPr>
          <a:xfrm>
            <a:off x="7601450" y="6535748"/>
            <a:ext cx="2485465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t>Metilcolantreno</a:t>
            </a:r>
          </a:p>
          <a:p>
            <a:pPr>
              <a:defRPr sz="2600"/>
            </a:pPr>
            <a:r>
              <a:t>D4</a:t>
            </a:r>
          </a:p>
        </p:txBody>
      </p:sp>
      <p:sp>
        <p:nvSpPr>
          <p:cNvPr id="144" name="Arrow"/>
          <p:cNvSpPr/>
          <p:nvPr/>
        </p:nvSpPr>
        <p:spPr>
          <a:xfrm>
            <a:off x="9966986" y="4241800"/>
            <a:ext cx="1270001" cy="1270000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5" name="Arrow"/>
          <p:cNvSpPr/>
          <p:nvPr/>
        </p:nvSpPr>
        <p:spPr>
          <a:xfrm>
            <a:off x="9966986" y="6535748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6" name="Square"/>
          <p:cNvSpPr/>
          <p:nvPr/>
        </p:nvSpPr>
        <p:spPr>
          <a:xfrm>
            <a:off x="11354511" y="4241800"/>
            <a:ext cx="1270001" cy="12700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7" name="N-Demetilasa"/>
          <p:cNvSpPr/>
          <p:nvPr/>
        </p:nvSpPr>
        <p:spPr>
          <a:xfrm>
            <a:off x="11062700" y="6535748"/>
            <a:ext cx="1853623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r>
              <a:t>N-Demetilasa</a:t>
            </a:r>
          </a:p>
        </p:txBody>
      </p:sp>
      <p:pic>
        <p:nvPicPr>
          <p:cNvPr id="14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62700" y="3949989"/>
            <a:ext cx="1853623" cy="1853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Diferentes Escuelas Homeopática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Diferentes Escuelas Homeopáticas</a:t>
            </a:r>
          </a:p>
        </p:txBody>
      </p:sp>
      <p:sp>
        <p:nvSpPr>
          <p:cNvPr id="151" name="Homeopatia Clásica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Homeopatia Clásica</a:t>
            </a:r>
          </a:p>
          <a:p>
            <a:r>
              <a:t>Medicina Antroposófica</a:t>
            </a:r>
          </a:p>
          <a:p>
            <a:r>
              <a:t>Homeopatia Clínica</a:t>
            </a:r>
          </a:p>
          <a:p>
            <a:r>
              <a:t>Homotoxicología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nfermedad según Homotoxicología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Enfermedad según Homotoxicología</a:t>
            </a:r>
          </a:p>
        </p:txBody>
      </p:sp>
      <p:sp>
        <p:nvSpPr>
          <p:cNvPr id="154" name="HOMOTOXINAS…"/>
          <p:cNvSpPr>
            <a:spLocks noGrp="1"/>
          </p:cNvSpPr>
          <p:nvPr>
            <p:ph type="body" idx="1"/>
          </p:nvPr>
        </p:nvSpPr>
        <p:spPr>
          <a:xfrm>
            <a:off x="452989" y="2597150"/>
            <a:ext cx="11099801" cy="6286500"/>
          </a:xfrm>
          <a:prstGeom prst="rect">
            <a:avLst/>
          </a:prstGeom>
        </p:spPr>
        <p:txBody>
          <a:bodyPr/>
          <a:lstStyle/>
          <a:p>
            <a:r>
              <a:t>HOMOTOXINAS</a:t>
            </a:r>
          </a:p>
          <a:p>
            <a:r>
              <a:t>MATRIZ EXTRACELULAR</a:t>
            </a:r>
          </a:p>
          <a:p>
            <a:r>
              <a:t>INFLAMACIÓN CRÓNICA LEVE</a:t>
            </a:r>
          </a:p>
        </p:txBody>
      </p:sp>
      <p:pic>
        <p:nvPicPr>
          <p:cNvPr id="15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8658" y="2772289"/>
            <a:ext cx="4642172" cy="3694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Personalizado</PresentationFormat>
  <Paragraphs>62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Helvetica</vt:lpstr>
      <vt:lpstr>Helvetica Light</vt:lpstr>
      <vt:lpstr>Helvetica Neue</vt:lpstr>
      <vt:lpstr>Black</vt:lpstr>
      <vt:lpstr>HOMOTOXICOLOGIA</vt:lpstr>
      <vt:lpstr>Presentación de PowerPoint</vt:lpstr>
      <vt:lpstr>Ley de Similitud</vt:lpstr>
      <vt:lpstr>DILUCIONES</vt:lpstr>
      <vt:lpstr>Presentación de PowerPoint</vt:lpstr>
      <vt:lpstr>Presentación de PowerPoint</vt:lpstr>
      <vt:lpstr>Ley Arndt-Schultz</vt:lpstr>
      <vt:lpstr>Diferentes Escuelas Homeopáticas</vt:lpstr>
      <vt:lpstr>Enfermedad según Homotoxicología</vt:lpstr>
      <vt:lpstr>HOMOTOXINAS</vt:lpstr>
      <vt:lpstr>Presentación de PowerPoint</vt:lpstr>
      <vt:lpstr>MATRIZ EXTRACELULAR</vt:lpstr>
      <vt:lpstr>Presentación de PowerPoint</vt:lpstr>
      <vt:lpstr>INFLAMACIÓN CRÓNICA LEVE</vt:lpstr>
      <vt:lpstr>Presentación de PowerPoint</vt:lpstr>
      <vt:lpstr>Presentación de PowerPoint</vt:lpstr>
      <vt:lpstr>PILARES FUNDAMENTALES DE TRATAMIENTO</vt:lpstr>
      <vt:lpstr>Presentación de PowerPoint</vt:lpstr>
      <vt:lpstr>MECANISMO ACCIÓN</vt:lpstr>
      <vt:lpstr>Conclusiones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HOMOTOXICOLOGIA</dc:title>
  <cp:lastModifiedBy>gabriel chiari</cp:lastModifiedBy>
  <cp:revision>1</cp:revision>
  <dcterms:modified xsi:type="dcterms:W3CDTF">2017-05-18T19:01:10Z</dcterms:modified>
</cp:coreProperties>
</file>